
<file path=[Content_Types].xml><?xml version="1.0" encoding="utf-8"?>
<Types xmlns="http://schemas.openxmlformats.org/package/2006/content-types">
  <Default Extension="png" ContentType="image/png"/>
  <Default Extension="jpeg" ContentType="image/jpeg"/>
  <Default Extension="wmf" ContentType="image/x-wmf"/>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6" r:id="rId3"/>
    <p:sldId id="259" r:id="rId4"/>
    <p:sldId id="313" r:id="rId5"/>
    <p:sldId id="261" r:id="rId6"/>
    <p:sldId id="309" r:id="rId7"/>
    <p:sldId id="263" r:id="rId8"/>
    <p:sldId id="266" r:id="rId9"/>
    <p:sldId id="264" r:id="rId10"/>
    <p:sldId id="288" r:id="rId11"/>
    <p:sldId id="306" r:id="rId12"/>
    <p:sldId id="269" r:id="rId13"/>
    <p:sldId id="310" r:id="rId14"/>
    <p:sldId id="279" r:id="rId15"/>
    <p:sldId id="290" r:id="rId16"/>
    <p:sldId id="282" r:id="rId17"/>
    <p:sldId id="295" r:id="rId18"/>
    <p:sldId id="271" r:id="rId19"/>
    <p:sldId id="274" r:id="rId20"/>
    <p:sldId id="291" r:id="rId21"/>
    <p:sldId id="292" r:id="rId22"/>
    <p:sldId id="280" r:id="rId23"/>
    <p:sldId id="276" r:id="rId24"/>
    <p:sldId id="301" r:id="rId25"/>
    <p:sldId id="298" r:id="rId26"/>
    <p:sldId id="314" r:id="rId27"/>
    <p:sldId id="315" r:id="rId28"/>
  </p:sldIdLst>
  <p:sldSz cx="9144000" cy="6858000" type="screen4x3"/>
  <p:notesSz cx="6858000" cy="9144000"/>
  <p:defaultTextStyle>
    <a:defPPr>
      <a:defRPr lang="hr-HR"/>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CC"/>
    <a:srgbClr val="CC0066"/>
    <a:srgbClr val="FFFF99"/>
    <a:srgbClr val="CC0000"/>
    <a:srgbClr val="00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6" autoAdjust="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hr-H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hr-HR"/>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noProof="0" smtClean="0"/>
              <a:t>Click to edit Master text styles</a:t>
            </a:r>
          </a:p>
          <a:p>
            <a:pPr lvl="1"/>
            <a:r>
              <a:rPr lang="hr-HR" noProof="0" smtClean="0"/>
              <a:t>Second level</a:t>
            </a:r>
          </a:p>
          <a:p>
            <a:pPr lvl="2"/>
            <a:r>
              <a:rPr lang="hr-HR" noProof="0" smtClean="0"/>
              <a:t>Third level</a:t>
            </a:r>
          </a:p>
          <a:p>
            <a:pPr lvl="3"/>
            <a:r>
              <a:rPr lang="hr-HR" noProof="0" smtClean="0"/>
              <a:t>Fourth level</a:t>
            </a:r>
          </a:p>
          <a:p>
            <a:pPr lvl="4"/>
            <a:r>
              <a:rPr lang="hr-HR"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hr-H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F7E9C1-AC81-4BAD-BBBA-6D3899F2A9B4}" type="slidenum">
              <a:rPr lang="hr-HR" altLang="en-US"/>
              <a:pPr/>
              <a:t>‹#›</a:t>
            </a:fld>
            <a:endParaRPr lang="hr-H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RS" altLang="sr-Latn-RS" smtClean="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4BAAA37-E999-4EF8-B773-6C07CF9E6F00}" type="slidenum">
              <a:rPr lang="hr-HR" altLang="sr-Latn-RS"/>
              <a:pPr algn="r" eaLnBrk="1" hangingPunct="1">
                <a:spcBef>
                  <a:spcPct val="0"/>
                </a:spcBef>
              </a:pPr>
              <a:t>24</a:t>
            </a:fld>
            <a:endParaRPr lang="hr-HR" altLang="sr-Latn-R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fld id="{D7576C77-0E27-466D-802D-2E6955323228}" type="slidenum">
              <a:rPr lang="hr-HR" altLang="en-US"/>
              <a:pPr/>
              <a:t>‹#›</a:t>
            </a:fld>
            <a:endParaRPr lang="hr-HR" altLang="en-US"/>
          </a:p>
        </p:txBody>
      </p:sp>
    </p:spTree>
    <p:extLst>
      <p:ext uri="{BB962C8B-B14F-4D97-AF65-F5344CB8AC3E}">
        <p14:creationId xmlns:p14="http://schemas.microsoft.com/office/powerpoint/2010/main" val="4115276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fld id="{2952AF70-26D6-4B0D-9016-7CF1D2E52FA0}" type="slidenum">
              <a:rPr lang="hr-HR" altLang="en-US"/>
              <a:pPr/>
              <a:t>‹#›</a:t>
            </a:fld>
            <a:endParaRPr lang="hr-HR" altLang="en-US"/>
          </a:p>
        </p:txBody>
      </p:sp>
    </p:spTree>
    <p:extLst>
      <p:ext uri="{BB962C8B-B14F-4D97-AF65-F5344CB8AC3E}">
        <p14:creationId xmlns:p14="http://schemas.microsoft.com/office/powerpoint/2010/main" val="39552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fld id="{11472EA7-DCE2-452F-A4DF-A97C5CE613D5}" type="slidenum">
              <a:rPr lang="hr-HR" altLang="en-US"/>
              <a:pPr/>
              <a:t>‹#›</a:t>
            </a:fld>
            <a:endParaRPr lang="hr-HR" altLang="en-US"/>
          </a:p>
        </p:txBody>
      </p:sp>
    </p:spTree>
    <p:extLst>
      <p:ext uri="{BB962C8B-B14F-4D97-AF65-F5344CB8AC3E}">
        <p14:creationId xmlns:p14="http://schemas.microsoft.com/office/powerpoint/2010/main" val="383774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fld id="{3B2F35B2-0EFC-441D-835E-FE44BF0A01B1}" type="slidenum">
              <a:rPr lang="hr-HR" altLang="en-US"/>
              <a:pPr/>
              <a:t>‹#›</a:t>
            </a:fld>
            <a:endParaRPr lang="hr-HR" altLang="en-US"/>
          </a:p>
        </p:txBody>
      </p:sp>
    </p:spTree>
    <p:extLst>
      <p:ext uri="{BB962C8B-B14F-4D97-AF65-F5344CB8AC3E}">
        <p14:creationId xmlns:p14="http://schemas.microsoft.com/office/powerpoint/2010/main" val="415018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fld id="{05C83538-7BC3-4860-AA2B-75B16E84927B}" type="slidenum">
              <a:rPr lang="hr-HR" altLang="en-US"/>
              <a:pPr/>
              <a:t>‹#›</a:t>
            </a:fld>
            <a:endParaRPr lang="hr-HR" altLang="en-US"/>
          </a:p>
        </p:txBody>
      </p:sp>
    </p:spTree>
    <p:extLst>
      <p:ext uri="{BB962C8B-B14F-4D97-AF65-F5344CB8AC3E}">
        <p14:creationId xmlns:p14="http://schemas.microsoft.com/office/powerpoint/2010/main" val="201649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fld id="{301FC3CD-29C6-4499-B10E-433F30FD26C5}" type="slidenum">
              <a:rPr lang="hr-HR" altLang="en-US"/>
              <a:pPr/>
              <a:t>‹#›</a:t>
            </a:fld>
            <a:endParaRPr lang="hr-HR" altLang="en-US"/>
          </a:p>
        </p:txBody>
      </p:sp>
    </p:spTree>
    <p:extLst>
      <p:ext uri="{BB962C8B-B14F-4D97-AF65-F5344CB8AC3E}">
        <p14:creationId xmlns:p14="http://schemas.microsoft.com/office/powerpoint/2010/main" val="86255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hr-HR"/>
          </a:p>
        </p:txBody>
      </p:sp>
      <p:sp>
        <p:nvSpPr>
          <p:cNvPr id="8" name="Rectangle 5"/>
          <p:cNvSpPr>
            <a:spLocks noGrp="1" noChangeArrowheads="1"/>
          </p:cNvSpPr>
          <p:nvPr>
            <p:ph type="ftr" sz="quarter" idx="11"/>
          </p:nvPr>
        </p:nvSpPr>
        <p:spPr>
          <a:ln/>
        </p:spPr>
        <p:txBody>
          <a:bodyPr/>
          <a:lstStyle>
            <a:lvl1pPr>
              <a:defRPr/>
            </a:lvl1pPr>
          </a:lstStyle>
          <a:p>
            <a:pPr>
              <a:defRPr/>
            </a:pPr>
            <a:endParaRPr lang="hr-HR"/>
          </a:p>
        </p:txBody>
      </p:sp>
      <p:sp>
        <p:nvSpPr>
          <p:cNvPr id="9" name="Rectangle 6"/>
          <p:cNvSpPr>
            <a:spLocks noGrp="1" noChangeArrowheads="1"/>
          </p:cNvSpPr>
          <p:nvPr>
            <p:ph type="sldNum" sz="quarter" idx="12"/>
          </p:nvPr>
        </p:nvSpPr>
        <p:spPr>
          <a:ln/>
        </p:spPr>
        <p:txBody>
          <a:bodyPr/>
          <a:lstStyle>
            <a:lvl1pPr>
              <a:defRPr/>
            </a:lvl1pPr>
          </a:lstStyle>
          <a:p>
            <a:fld id="{57A8245C-2463-4C90-85F7-FAA90DAF780B}" type="slidenum">
              <a:rPr lang="hr-HR" altLang="en-US"/>
              <a:pPr/>
              <a:t>‹#›</a:t>
            </a:fld>
            <a:endParaRPr lang="hr-HR" altLang="en-US"/>
          </a:p>
        </p:txBody>
      </p:sp>
    </p:spTree>
    <p:extLst>
      <p:ext uri="{BB962C8B-B14F-4D97-AF65-F5344CB8AC3E}">
        <p14:creationId xmlns:p14="http://schemas.microsoft.com/office/powerpoint/2010/main" val="127604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hr-HR"/>
          </a:p>
        </p:txBody>
      </p:sp>
      <p:sp>
        <p:nvSpPr>
          <p:cNvPr id="4" name="Rectangle 5"/>
          <p:cNvSpPr>
            <a:spLocks noGrp="1" noChangeArrowheads="1"/>
          </p:cNvSpPr>
          <p:nvPr>
            <p:ph type="ftr" sz="quarter" idx="11"/>
          </p:nvPr>
        </p:nvSpPr>
        <p:spPr>
          <a:ln/>
        </p:spPr>
        <p:txBody>
          <a:bodyPr/>
          <a:lstStyle>
            <a:lvl1pPr>
              <a:defRPr/>
            </a:lvl1pPr>
          </a:lstStyle>
          <a:p>
            <a:pPr>
              <a:defRPr/>
            </a:pPr>
            <a:endParaRPr lang="hr-HR"/>
          </a:p>
        </p:txBody>
      </p:sp>
      <p:sp>
        <p:nvSpPr>
          <p:cNvPr id="5" name="Rectangle 6"/>
          <p:cNvSpPr>
            <a:spLocks noGrp="1" noChangeArrowheads="1"/>
          </p:cNvSpPr>
          <p:nvPr>
            <p:ph type="sldNum" sz="quarter" idx="12"/>
          </p:nvPr>
        </p:nvSpPr>
        <p:spPr>
          <a:ln/>
        </p:spPr>
        <p:txBody>
          <a:bodyPr/>
          <a:lstStyle>
            <a:lvl1pPr>
              <a:defRPr/>
            </a:lvl1pPr>
          </a:lstStyle>
          <a:p>
            <a:fld id="{C7199E74-2C19-42EE-A9E8-D4910DDD632F}" type="slidenum">
              <a:rPr lang="hr-HR" altLang="en-US"/>
              <a:pPr/>
              <a:t>‹#›</a:t>
            </a:fld>
            <a:endParaRPr lang="hr-HR" altLang="en-US"/>
          </a:p>
        </p:txBody>
      </p:sp>
    </p:spTree>
    <p:extLst>
      <p:ext uri="{BB962C8B-B14F-4D97-AF65-F5344CB8AC3E}">
        <p14:creationId xmlns:p14="http://schemas.microsoft.com/office/powerpoint/2010/main" val="233115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r-HR"/>
          </a:p>
        </p:txBody>
      </p:sp>
      <p:sp>
        <p:nvSpPr>
          <p:cNvPr id="3" name="Rectangle 5"/>
          <p:cNvSpPr>
            <a:spLocks noGrp="1" noChangeArrowheads="1"/>
          </p:cNvSpPr>
          <p:nvPr>
            <p:ph type="ftr" sz="quarter" idx="11"/>
          </p:nvPr>
        </p:nvSpPr>
        <p:spPr>
          <a:ln/>
        </p:spPr>
        <p:txBody>
          <a:bodyPr/>
          <a:lstStyle>
            <a:lvl1pPr>
              <a:defRPr/>
            </a:lvl1pPr>
          </a:lstStyle>
          <a:p>
            <a:pPr>
              <a:defRPr/>
            </a:pPr>
            <a:endParaRPr lang="hr-HR"/>
          </a:p>
        </p:txBody>
      </p:sp>
      <p:sp>
        <p:nvSpPr>
          <p:cNvPr id="4" name="Rectangle 6"/>
          <p:cNvSpPr>
            <a:spLocks noGrp="1" noChangeArrowheads="1"/>
          </p:cNvSpPr>
          <p:nvPr>
            <p:ph type="sldNum" sz="quarter" idx="12"/>
          </p:nvPr>
        </p:nvSpPr>
        <p:spPr>
          <a:ln/>
        </p:spPr>
        <p:txBody>
          <a:bodyPr/>
          <a:lstStyle>
            <a:lvl1pPr>
              <a:defRPr/>
            </a:lvl1pPr>
          </a:lstStyle>
          <a:p>
            <a:fld id="{A67D83B8-7882-47ED-88EC-21E928C1540F}" type="slidenum">
              <a:rPr lang="hr-HR" altLang="en-US"/>
              <a:pPr/>
              <a:t>‹#›</a:t>
            </a:fld>
            <a:endParaRPr lang="hr-HR" altLang="en-US"/>
          </a:p>
        </p:txBody>
      </p:sp>
    </p:spTree>
    <p:extLst>
      <p:ext uri="{BB962C8B-B14F-4D97-AF65-F5344CB8AC3E}">
        <p14:creationId xmlns:p14="http://schemas.microsoft.com/office/powerpoint/2010/main" val="110908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fld id="{0BFBCC2B-B4E7-4106-8E22-8B20FBE680DD}" type="slidenum">
              <a:rPr lang="hr-HR" altLang="en-US"/>
              <a:pPr/>
              <a:t>‹#›</a:t>
            </a:fld>
            <a:endParaRPr lang="hr-HR" altLang="en-US"/>
          </a:p>
        </p:txBody>
      </p:sp>
    </p:spTree>
    <p:extLst>
      <p:ext uri="{BB962C8B-B14F-4D97-AF65-F5344CB8AC3E}">
        <p14:creationId xmlns:p14="http://schemas.microsoft.com/office/powerpoint/2010/main" val="261071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fld id="{4154F4A4-E49B-4D6D-A03F-E119EBB926D3}" type="slidenum">
              <a:rPr lang="hr-HR" altLang="en-US"/>
              <a:pPr/>
              <a:t>‹#›</a:t>
            </a:fld>
            <a:endParaRPr lang="hr-HR" altLang="en-US"/>
          </a:p>
        </p:txBody>
      </p:sp>
    </p:spTree>
    <p:extLst>
      <p:ext uri="{BB962C8B-B14F-4D97-AF65-F5344CB8AC3E}">
        <p14:creationId xmlns:p14="http://schemas.microsoft.com/office/powerpoint/2010/main" val="35776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r-HR" altLang="sr-Latn-R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r-HR" altLang="sr-Latn-RS" smtClean="0"/>
              <a:t>Click to edit Master text styles</a:t>
            </a:r>
          </a:p>
          <a:p>
            <a:pPr lvl="1"/>
            <a:r>
              <a:rPr lang="hr-HR" altLang="sr-Latn-RS" smtClean="0"/>
              <a:t>Second level</a:t>
            </a:r>
          </a:p>
          <a:p>
            <a:pPr lvl="2"/>
            <a:r>
              <a:rPr lang="hr-HR" altLang="sr-Latn-RS" smtClean="0"/>
              <a:t>Third level</a:t>
            </a:r>
          </a:p>
          <a:p>
            <a:pPr lvl="3"/>
            <a:r>
              <a:rPr lang="hr-HR" altLang="sr-Latn-RS" smtClean="0"/>
              <a:t>Fourth level</a:t>
            </a:r>
          </a:p>
          <a:p>
            <a:pPr lvl="4"/>
            <a:r>
              <a:rPr lang="hr-HR" altLang="sr-Latn-R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hr-H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hr-H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FFAC4A6-1379-4B59-9367-BB3D2552D585}" type="slidenum">
              <a:rPr lang="hr-HR" altLang="en-US"/>
              <a:pPr/>
              <a:t>‹#›</a:t>
            </a:fld>
            <a:endParaRPr lang="hr-H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mailto:svjetlana.kalanj.bognar@mef.h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hyperlink" Target="http://images.google.com/imgres?imgurl=http://www.montclair.edu/orgs/cc/Killer%20Whale.jpg&amp;imgrefurl=http://www.kbcafe.com/iBLOGthere4iM/?date%3D200302&amp;h=480&amp;w=640&amp;sz=414&amp;hl=hr&amp;start=4&amp;um=1&amp;tbnid=dlVqlH86KtFIKM:&amp;tbnh=103&amp;tbnw=137&amp;prev=/images?q%3Dwhales%26um%3D1%26hl%3Dhr%26rls%3Dcom.microsoft:hr:IE-SearchBox%26rlz%3D1I7IBMA"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eg"/><Relationship Id="rId5" Type="http://schemas.openxmlformats.org/officeDocument/2006/relationships/hyperlink" Target="http://images.google.com/imgres?imgurl=http://againess.wikidot.com/local--files/protest-przeciw-zabijaniu-fok-w-kanadzie/800_seals.jpg&amp;imgrefurl=http://againess.wikidot.com/stop-the-slaughter-of-baby-seals&amp;h=600&amp;w=800&amp;sz=116&amp;hl=hr&amp;start=4&amp;um=1&amp;tbnid=5CunyXT23G3qeM:&amp;tbnh=107&amp;tbnw=143&amp;prev=/images?q%3Dseals%26um%3D1%26hl%3Dhr%26rls%3Dcom.microsoft:hr:IE-SearchBox%26rlz%3D1I7IBMA%26sa%3DN" TargetMode="External"/><Relationship Id="rId10" Type="http://schemas.openxmlformats.org/officeDocument/2006/relationships/image" Target="../media/image7.png"/><Relationship Id="rId4" Type="http://schemas.openxmlformats.org/officeDocument/2006/relationships/image" Target="../media/image3.wmf"/><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upload.wikimedia.org/wikipedia/commons/8/87/Postnatal_genetics_en.svg" TargetMode="External"/><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image" Target="../media/image43.png"/><Relationship Id="rId4" Type="http://schemas.openxmlformats.org/officeDocument/2006/relationships/image" Target="../media/image42.wmf"/></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hyperlink" Target="https://themedicalbiochemistrypage.org/hemoglobin-myoglobin.php" TargetMode="Externa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images.google.com/imgres?imgurl=http://brianlean.files.wordpress.com/2007/11/spermwhale.jpg&amp;imgrefurl=http://brianlean.wordpress.com/category/mammals/&amp;h=512&amp;w=624&amp;sz=37&amp;hl=hr&amp;start=1&amp;um=1&amp;tbnid=19kqIRl0lP1xcM:&amp;tbnh=112&amp;tbnw=136&amp;prev=/images?q%3Dsperm%2Bwhale%26um%3D1%26hl%3Dhr%26lr%3D%26rls%3Dcom.microsoft:hr:IE-SearchBox%26rlz%3D1I7IBM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8"/>
          <p:cNvGrpSpPr>
            <a:grpSpLocks/>
          </p:cNvGrpSpPr>
          <p:nvPr/>
        </p:nvGrpSpPr>
        <p:grpSpPr bwMode="auto">
          <a:xfrm>
            <a:off x="971551" y="523875"/>
            <a:ext cx="7091363" cy="5000625"/>
            <a:chOff x="590" y="688"/>
            <a:chExt cx="4467" cy="3150"/>
          </a:xfrm>
        </p:grpSpPr>
        <p:sp>
          <p:nvSpPr>
            <p:cNvPr id="2052" name="Rectangle 4"/>
            <p:cNvSpPr>
              <a:spLocks noChangeArrowheads="1"/>
            </p:cNvSpPr>
            <p:nvPr/>
          </p:nvSpPr>
          <p:spPr bwMode="auto">
            <a:xfrm>
              <a:off x="590" y="688"/>
              <a:ext cx="4467" cy="911"/>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r-HR" altLang="sr-Latn-RS" sz="4400" b="1" dirty="0" smtClean="0">
                  <a:solidFill>
                    <a:srgbClr val="000066"/>
                  </a:solidFill>
                  <a:latin typeface="Tahoma" panose="020B0604030504040204" pitchFamily="34" charset="0"/>
                </a:rPr>
                <a:t>MYOGLOBIN AND HEMOGLOBIN</a:t>
              </a:r>
              <a:endParaRPr lang="en-GB" altLang="sr-Latn-RS" sz="4400" b="1" i="1" dirty="0">
                <a:solidFill>
                  <a:srgbClr val="000066"/>
                </a:solidFill>
                <a:latin typeface="Tahoma" panose="020B0604030504040204" pitchFamily="34" charset="0"/>
              </a:endParaRPr>
            </a:p>
          </p:txBody>
        </p:sp>
        <p:pic>
          <p:nvPicPr>
            <p:cNvPr id="2053" name="Picture 5"/>
            <p:cNvPicPr>
              <a:picLocks noChangeAspect="1" noChangeArrowheads="1"/>
            </p:cNvPicPr>
            <p:nvPr/>
          </p:nvPicPr>
          <p:blipFill>
            <a:blip r:embed="rId2">
              <a:lum bright="-2000" contrast="4000"/>
              <a:extLst>
                <a:ext uri="{28A0092B-C50C-407E-A947-70E740481C1C}">
                  <a14:useLocalDpi xmlns:a14="http://schemas.microsoft.com/office/drawing/2010/main" val="0"/>
                </a:ext>
              </a:extLst>
            </a:blip>
            <a:srcRect/>
            <a:stretch>
              <a:fillRect/>
            </a:stretch>
          </p:blipFill>
          <p:spPr bwMode="auto">
            <a:xfrm>
              <a:off x="1066" y="1888"/>
              <a:ext cx="1841" cy="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 y="1979"/>
              <a:ext cx="1596" cy="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p:cNvSpPr txBox="1">
              <a:spLocks noChangeArrowheads="1"/>
            </p:cNvSpPr>
            <p:nvPr/>
          </p:nvSpPr>
          <p:spPr bwMode="auto">
            <a:xfrm>
              <a:off x="3288" y="3430"/>
              <a:ext cx="27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sr-Latn-CS" altLang="sr-Latn-RS" sz="1800"/>
            </a:p>
          </p:txBody>
        </p:sp>
      </p:grpSp>
      <p:sp>
        <p:nvSpPr>
          <p:cNvPr id="2051" name="TextBox 1"/>
          <p:cNvSpPr txBox="1">
            <a:spLocks noChangeArrowheads="1"/>
          </p:cNvSpPr>
          <p:nvPr/>
        </p:nvSpPr>
        <p:spPr bwMode="auto">
          <a:xfrm>
            <a:off x="5436097" y="6081713"/>
            <a:ext cx="35618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r-HR" altLang="sr-Latn-RS" sz="1800" dirty="0">
                <a:latin typeface="Tahoma" panose="020B0604030504040204" pitchFamily="34" charset="0"/>
                <a:cs typeface="Tahoma" panose="020B0604030504040204" pitchFamily="34" charset="0"/>
              </a:rPr>
              <a:t>Svjetlana Kalanj Bognar (</a:t>
            </a:r>
            <a:r>
              <a:rPr lang="hr-HR" altLang="sr-Latn-RS" sz="1800" dirty="0" smtClean="0">
                <a:latin typeface="Tahoma" panose="020B0604030504040204" pitchFamily="34" charset="0"/>
                <a:cs typeface="Tahoma" panose="020B0604030504040204" pitchFamily="34" charset="0"/>
                <a:hlinkClick r:id="rId4"/>
              </a:rPr>
              <a:t>svjetla</a:t>
            </a:r>
            <a:r>
              <a:rPr lang="en-US" altLang="sr-Latn-RS" sz="1800" dirty="0" err="1" smtClean="0">
                <a:latin typeface="Tahoma" panose="020B0604030504040204" pitchFamily="34" charset="0"/>
                <a:cs typeface="Tahoma" panose="020B0604030504040204" pitchFamily="34" charset="0"/>
                <a:hlinkClick r:id="rId4"/>
              </a:rPr>
              <a:t>na.kalanj.bognar</a:t>
            </a:r>
            <a:r>
              <a:rPr lang="hr-HR" altLang="sr-Latn-RS" sz="1800" dirty="0" smtClean="0">
                <a:latin typeface="Tahoma" panose="020B0604030504040204" pitchFamily="34" charset="0"/>
                <a:cs typeface="Tahoma" panose="020B0604030504040204" pitchFamily="34" charset="0"/>
                <a:hlinkClick r:id="rId4"/>
              </a:rPr>
              <a:t>@mef.hr</a:t>
            </a:r>
            <a:r>
              <a:rPr lang="hr-HR" altLang="sr-Latn-RS" sz="1800" dirty="0">
                <a:latin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116013" y="404813"/>
            <a:ext cx="6696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2400" b="1" dirty="0">
                <a:solidFill>
                  <a:srgbClr val="FF0000"/>
                </a:solidFill>
                <a:latin typeface="Tahoma" panose="020B0604030504040204" pitchFamily="34" charset="0"/>
              </a:rPr>
              <a:t>HEMOGLOBIN STRUCTURE</a:t>
            </a:r>
            <a:r>
              <a:rPr lang="hr-HR" altLang="sr-Latn-RS" sz="2400" dirty="0">
                <a:solidFill>
                  <a:srgbClr val="FF0000"/>
                </a:solidFill>
                <a:latin typeface="Tahoma" panose="020B0604030504040204" pitchFamily="34" charset="0"/>
              </a:rPr>
              <a:t> </a:t>
            </a:r>
            <a:r>
              <a:rPr lang="hr-HR" altLang="sr-Latn-RS" sz="2400" dirty="0" err="1">
                <a:latin typeface="Tahoma" panose="020B0604030504040204" pitchFamily="34" charset="0"/>
              </a:rPr>
              <a:t>was</a:t>
            </a:r>
            <a:r>
              <a:rPr lang="hr-HR" altLang="sr-Latn-RS" sz="2400" dirty="0">
                <a:latin typeface="Tahoma" panose="020B0604030504040204" pitchFamily="34" charset="0"/>
              </a:rPr>
              <a:t> </a:t>
            </a:r>
            <a:r>
              <a:rPr lang="hr-HR" altLang="sr-Latn-RS" sz="2400" dirty="0" err="1">
                <a:latin typeface="Tahoma" panose="020B0604030504040204" pitchFamily="34" charset="0"/>
              </a:rPr>
              <a:t>revealed</a:t>
            </a:r>
            <a:r>
              <a:rPr lang="hr-HR" altLang="sr-Latn-RS" sz="2400" dirty="0">
                <a:latin typeface="Tahoma" panose="020B0604030504040204" pitchFamily="34" charset="0"/>
              </a:rPr>
              <a:t> </a:t>
            </a:r>
            <a:r>
              <a:rPr lang="hr-HR" altLang="sr-Latn-RS" sz="2400" dirty="0" err="1">
                <a:latin typeface="Tahoma" panose="020B0604030504040204" pitchFamily="34" charset="0"/>
              </a:rPr>
              <a:t>in</a:t>
            </a:r>
            <a:r>
              <a:rPr lang="hr-HR" altLang="sr-Latn-RS" sz="2400" dirty="0">
                <a:latin typeface="Tahoma" panose="020B0604030504040204" pitchFamily="34" charset="0"/>
              </a:rPr>
              <a:t> 1959 </a:t>
            </a:r>
            <a:r>
              <a:rPr lang="hr-HR" altLang="sr-Latn-RS" sz="2400" dirty="0" err="1">
                <a:latin typeface="Tahoma" panose="020B0604030504040204" pitchFamily="34" charset="0"/>
              </a:rPr>
              <a:t>by</a:t>
            </a:r>
            <a:r>
              <a:rPr lang="hr-HR" altLang="sr-Latn-RS" sz="2400" dirty="0">
                <a:latin typeface="Tahoma" panose="020B0604030504040204" pitchFamily="34" charset="0"/>
              </a:rPr>
              <a:t> Max </a:t>
            </a:r>
            <a:r>
              <a:rPr lang="hr-HR" altLang="sr-Latn-RS" sz="2400" dirty="0" err="1">
                <a:latin typeface="Tahoma" panose="020B0604030504040204" pitchFamily="34" charset="0"/>
              </a:rPr>
              <a:t>Perutz</a:t>
            </a:r>
            <a:r>
              <a:rPr lang="hr-HR" altLang="sr-Latn-RS" sz="2400" dirty="0">
                <a:latin typeface="Tahoma" panose="020B0604030504040204" pitchFamily="34" charset="0"/>
              </a:rPr>
              <a:t> </a:t>
            </a:r>
            <a:r>
              <a:rPr lang="hr-HR" altLang="sr-Latn-RS" sz="2400" dirty="0" err="1">
                <a:latin typeface="Tahoma" panose="020B0604030504040204" pitchFamily="34" charset="0"/>
              </a:rPr>
              <a:t>and</a:t>
            </a:r>
            <a:r>
              <a:rPr lang="hr-HR" altLang="sr-Latn-RS" sz="2400" dirty="0">
                <a:latin typeface="Tahoma" panose="020B0604030504040204" pitchFamily="34" charset="0"/>
              </a:rPr>
              <a:t> </a:t>
            </a:r>
            <a:r>
              <a:rPr lang="hr-HR" altLang="sr-Latn-RS" sz="2400" dirty="0" err="1">
                <a:latin typeface="Tahoma" panose="020B0604030504040204" pitchFamily="34" charset="0"/>
              </a:rPr>
              <a:t>coworkers</a:t>
            </a:r>
            <a:r>
              <a:rPr lang="hr-HR" altLang="sr-Latn-RS" sz="2400" dirty="0">
                <a:latin typeface="Tahoma" panose="020B0604030504040204" pitchFamily="34" charset="0"/>
              </a:rPr>
              <a:t>.</a:t>
            </a:r>
          </a:p>
        </p:txBody>
      </p:sp>
      <p:pic>
        <p:nvPicPr>
          <p:cNvPr id="14339" name="Picture 6" descr="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59" y="1404338"/>
            <a:ext cx="4751387"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7"/>
          <p:cNvSpPr txBox="1">
            <a:spLocks noChangeArrowheads="1"/>
          </p:cNvSpPr>
          <p:nvPr/>
        </p:nvSpPr>
        <p:spPr bwMode="auto">
          <a:xfrm>
            <a:off x="5076056" y="1765084"/>
            <a:ext cx="379546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en-US" altLang="sr-Latn-RS" sz="2000" b="1" dirty="0" smtClean="0">
                <a:solidFill>
                  <a:srgbClr val="FF0000"/>
                </a:solidFill>
                <a:latin typeface="Tahoma" panose="020B0604030504040204" pitchFamily="34" charset="0"/>
              </a:rPr>
              <a:t>Adult hemoglobin (</a:t>
            </a:r>
            <a:r>
              <a:rPr lang="en-US" altLang="sr-Latn-RS" sz="2000" b="1" dirty="0" err="1" smtClean="0">
                <a:solidFill>
                  <a:srgbClr val="FF0000"/>
                </a:solidFill>
                <a:latin typeface="Tahoma" panose="020B0604030504040204" pitchFamily="34" charset="0"/>
              </a:rPr>
              <a:t>HbA</a:t>
            </a:r>
            <a:r>
              <a:rPr lang="en-US" altLang="sr-Latn-RS" sz="2000" b="1" dirty="0" smtClean="0">
                <a:solidFill>
                  <a:srgbClr val="FF0000"/>
                </a:solidFill>
                <a:latin typeface="Tahoma" panose="020B0604030504040204" pitchFamily="34" charset="0"/>
              </a:rPr>
              <a:t>)</a:t>
            </a:r>
          </a:p>
          <a:p>
            <a:pPr eaLnBrk="1" hangingPunct="1">
              <a:spcBef>
                <a:spcPts val="0"/>
              </a:spcBef>
              <a:buNone/>
            </a:pPr>
            <a:r>
              <a:rPr lang="hr-HR" altLang="sr-Latn-RS" sz="2000" b="1" dirty="0" err="1" smtClean="0">
                <a:solidFill>
                  <a:srgbClr val="000066"/>
                </a:solidFill>
                <a:latin typeface="Tahoma" panose="020B0604030504040204" pitchFamily="34" charset="0"/>
              </a:rPr>
              <a:t>Mr</a:t>
            </a:r>
            <a:r>
              <a:rPr lang="hr-HR" altLang="sr-Latn-RS" sz="2000" b="1" dirty="0" smtClean="0">
                <a:solidFill>
                  <a:srgbClr val="000066"/>
                </a:solidFill>
                <a:latin typeface="Tahoma" panose="020B0604030504040204" pitchFamily="34" charset="0"/>
              </a:rPr>
              <a:t> </a:t>
            </a:r>
            <a:r>
              <a:rPr lang="hr-HR" altLang="sr-Latn-RS" sz="2000" b="1" dirty="0">
                <a:solidFill>
                  <a:srgbClr val="000066"/>
                </a:solidFill>
                <a:latin typeface="Tahoma" panose="020B0604030504040204" pitchFamily="34" charset="0"/>
              </a:rPr>
              <a:t>64500, </a:t>
            </a:r>
            <a:r>
              <a:rPr lang="hr-HR" altLang="sr-Latn-RS" sz="2000" b="1" dirty="0" err="1">
                <a:solidFill>
                  <a:srgbClr val="000066"/>
                </a:solidFill>
                <a:latin typeface="Tahoma" panose="020B0604030504040204" pitchFamily="34" charset="0"/>
              </a:rPr>
              <a:t>Hb</a:t>
            </a:r>
            <a:r>
              <a:rPr lang="hr-HR" altLang="sr-Latn-RS" sz="2000" b="1" dirty="0">
                <a:solidFill>
                  <a:srgbClr val="000066"/>
                </a:solidFill>
                <a:latin typeface="Tahoma" panose="020B0604030504040204" pitchFamily="34" charset="0"/>
              </a:rPr>
              <a:t>  </a:t>
            </a:r>
            <a:endParaRPr lang="en-US" altLang="sr-Latn-RS" sz="2000" b="1" dirty="0" smtClean="0">
              <a:solidFill>
                <a:srgbClr val="000066"/>
              </a:solidFill>
              <a:latin typeface="Tahoma" panose="020B0604030504040204" pitchFamily="34" charset="0"/>
            </a:endParaRPr>
          </a:p>
          <a:p>
            <a:pPr marL="342900" indent="-342900" eaLnBrk="1" hangingPunct="1">
              <a:spcBef>
                <a:spcPts val="0"/>
              </a:spcBef>
              <a:buFont typeface="Wingdings" panose="05000000000000000000" pitchFamily="2" charset="2"/>
              <a:buChar char="§"/>
            </a:pPr>
            <a:r>
              <a:rPr lang="hr-HR" altLang="sr-Latn-RS" sz="2000" b="1" dirty="0" smtClean="0">
                <a:solidFill>
                  <a:srgbClr val="FF0000"/>
                </a:solidFill>
                <a:latin typeface="Tahoma" panose="020B0604030504040204" pitchFamily="34" charset="0"/>
              </a:rPr>
              <a:t>4 </a:t>
            </a:r>
            <a:r>
              <a:rPr lang="hr-HR" altLang="sr-Latn-RS" sz="2000" b="1" dirty="0" err="1">
                <a:solidFill>
                  <a:srgbClr val="FF0000"/>
                </a:solidFill>
                <a:latin typeface="Tahoma" panose="020B0604030504040204" pitchFamily="34" charset="0"/>
              </a:rPr>
              <a:t>polypeptide</a:t>
            </a:r>
            <a:r>
              <a:rPr lang="hr-HR" altLang="sr-Latn-RS" sz="2000" b="1" dirty="0">
                <a:solidFill>
                  <a:srgbClr val="FF0000"/>
                </a:solidFill>
                <a:latin typeface="Tahoma" panose="020B0604030504040204" pitchFamily="34" charset="0"/>
              </a:rPr>
              <a:t> </a:t>
            </a:r>
            <a:r>
              <a:rPr lang="hr-HR" altLang="sr-Latn-RS" sz="2000" b="1" dirty="0" err="1" smtClean="0">
                <a:solidFill>
                  <a:srgbClr val="FF0000"/>
                </a:solidFill>
                <a:latin typeface="Tahoma" panose="020B0604030504040204" pitchFamily="34" charset="0"/>
              </a:rPr>
              <a:t>chains</a:t>
            </a:r>
            <a:endParaRPr lang="en-US" altLang="sr-Latn-RS" sz="2000" b="1" dirty="0" smtClean="0">
              <a:solidFill>
                <a:srgbClr val="FF0000"/>
              </a:solidFill>
              <a:latin typeface="Tahoma" panose="020B0604030504040204" pitchFamily="34" charset="0"/>
            </a:endParaRPr>
          </a:p>
          <a:p>
            <a:pPr marL="342900" indent="-342900" eaLnBrk="1" hangingPunct="1">
              <a:spcBef>
                <a:spcPts val="0"/>
              </a:spcBef>
              <a:buFont typeface="Wingdings" panose="05000000000000000000" pitchFamily="2" charset="2"/>
              <a:buChar char="§"/>
            </a:pPr>
            <a:r>
              <a:rPr lang="hr-HR" altLang="sr-Latn-RS" sz="2000" b="1" dirty="0" smtClean="0">
                <a:solidFill>
                  <a:srgbClr val="FF0000"/>
                </a:solidFill>
                <a:latin typeface="Tahoma" panose="020B0604030504040204" pitchFamily="34" charset="0"/>
              </a:rPr>
              <a:t>4 </a:t>
            </a:r>
            <a:r>
              <a:rPr lang="hr-HR" altLang="sr-Latn-RS" sz="2000" b="1" dirty="0" err="1">
                <a:solidFill>
                  <a:srgbClr val="FF0000"/>
                </a:solidFill>
                <a:latin typeface="Tahoma" panose="020B0604030504040204" pitchFamily="34" charset="0"/>
              </a:rPr>
              <a:t>heme</a:t>
            </a: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prosthethic</a:t>
            </a:r>
            <a:r>
              <a:rPr lang="hr-HR" altLang="sr-Latn-RS" sz="2000" b="1" dirty="0">
                <a:solidFill>
                  <a:srgbClr val="FF0000"/>
                </a:solidFill>
                <a:latin typeface="Tahoma" panose="020B0604030504040204" pitchFamily="34" charset="0"/>
              </a:rPr>
              <a:t> </a:t>
            </a:r>
            <a:r>
              <a:rPr lang="hr-HR" altLang="sr-Latn-RS" sz="2000" b="1" dirty="0" err="1" smtClean="0">
                <a:solidFill>
                  <a:srgbClr val="FF0000"/>
                </a:solidFill>
                <a:latin typeface="Tahoma" panose="020B0604030504040204" pitchFamily="34" charset="0"/>
              </a:rPr>
              <a:t>groups</a:t>
            </a:r>
            <a:endParaRPr lang="en-US" altLang="sr-Latn-RS" sz="2000" b="1" dirty="0">
              <a:solidFill>
                <a:srgbClr val="FF0000"/>
              </a:solidFill>
              <a:latin typeface="Tahoma" panose="020B0604030504040204" pitchFamily="34" charset="0"/>
            </a:endParaRPr>
          </a:p>
          <a:p>
            <a:pPr marL="342900" indent="-342900" eaLnBrk="1" hangingPunct="1">
              <a:spcBef>
                <a:spcPts val="0"/>
              </a:spcBef>
              <a:buFont typeface="Wingdings" panose="05000000000000000000" pitchFamily="2" charset="2"/>
              <a:buChar char="§"/>
            </a:pPr>
            <a:r>
              <a:rPr lang="hr-HR" altLang="sr-Latn-RS" sz="2000" b="1" dirty="0" smtClean="0">
                <a:solidFill>
                  <a:srgbClr val="FF0000"/>
                </a:solidFill>
                <a:latin typeface="Tahoma" panose="020B0604030504040204" pitchFamily="34" charset="0"/>
              </a:rPr>
              <a:t>4 </a:t>
            </a:r>
            <a:r>
              <a:rPr lang="hr-HR" altLang="sr-Latn-RS" sz="2000" b="1" dirty="0" err="1">
                <a:solidFill>
                  <a:srgbClr val="FF0000"/>
                </a:solidFill>
                <a:latin typeface="Tahoma" panose="020B0604030504040204" pitchFamily="34" charset="0"/>
              </a:rPr>
              <a:t>oxygen-binding</a:t>
            </a: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sites</a:t>
            </a:r>
            <a:r>
              <a:rPr lang="hr-HR" altLang="sr-Latn-RS" sz="2000" b="1" dirty="0">
                <a:solidFill>
                  <a:srgbClr val="FF0000"/>
                </a:solidFill>
                <a:latin typeface="Tahoma" panose="020B0604030504040204" pitchFamily="34" charset="0"/>
              </a:rPr>
              <a:t>  </a:t>
            </a:r>
          </a:p>
          <a:p>
            <a:pPr marL="342900" indent="-342900" eaLnBrk="1" hangingPunct="1">
              <a:spcBef>
                <a:spcPts val="0"/>
              </a:spcBef>
              <a:buFont typeface="Wingdings" panose="05000000000000000000" pitchFamily="2" charset="2"/>
              <a:buChar char="§"/>
            </a:pPr>
            <a:r>
              <a:rPr lang="el-GR" altLang="sr-Latn-RS" sz="2000" b="1" dirty="0">
                <a:solidFill>
                  <a:srgbClr val="FF0000"/>
                </a:solidFill>
                <a:latin typeface="Tahoma" panose="020B0604030504040204" pitchFamily="34" charset="0"/>
                <a:cs typeface="Tahoma" panose="020B0604030504040204" pitchFamily="34" charset="0"/>
              </a:rPr>
              <a:t>α</a:t>
            </a:r>
            <a:r>
              <a:rPr lang="hr-HR" altLang="sr-Latn-RS" sz="2000" b="1" baseline="-25000" dirty="0">
                <a:solidFill>
                  <a:srgbClr val="FF0000"/>
                </a:solidFill>
                <a:latin typeface="Tahoma" panose="020B0604030504040204" pitchFamily="34" charset="0"/>
                <a:cs typeface="Tahoma" panose="020B0604030504040204" pitchFamily="34" charset="0"/>
              </a:rPr>
              <a:t>2</a:t>
            </a:r>
            <a:r>
              <a:rPr lang="el-GR" altLang="sr-Latn-RS" sz="2000" b="1" dirty="0">
                <a:solidFill>
                  <a:srgbClr val="FF0000"/>
                </a:solidFill>
                <a:latin typeface="Tahoma" panose="020B0604030504040204" pitchFamily="34" charset="0"/>
                <a:cs typeface="Tahoma" panose="020B0604030504040204" pitchFamily="34" charset="0"/>
              </a:rPr>
              <a:t>β</a:t>
            </a:r>
            <a:r>
              <a:rPr lang="hr-HR" altLang="sr-Latn-RS" sz="2000" b="1" baseline="-25000" dirty="0">
                <a:solidFill>
                  <a:srgbClr val="FF0000"/>
                </a:solidFill>
                <a:latin typeface="Tahoma" panose="020B0604030504040204" pitchFamily="34" charset="0"/>
                <a:cs typeface="Tahoma" panose="020B0604030504040204" pitchFamily="34" charset="0"/>
              </a:rPr>
              <a:t>2</a:t>
            </a:r>
            <a:r>
              <a:rPr lang="hr-HR" altLang="sr-Latn-RS" sz="2000" b="1" dirty="0">
                <a:solidFill>
                  <a:srgbClr val="FF0000"/>
                </a:solidFill>
                <a:latin typeface="Tahoma" panose="020B0604030504040204" pitchFamily="34" charset="0"/>
                <a:cs typeface="Tahoma" panose="020B0604030504040204" pitchFamily="34" charset="0"/>
              </a:rPr>
              <a:t> </a:t>
            </a:r>
            <a:r>
              <a:rPr lang="hr-HR" altLang="sr-Latn-RS" sz="2000" b="1" dirty="0" err="1">
                <a:solidFill>
                  <a:srgbClr val="FF0000"/>
                </a:solidFill>
                <a:latin typeface="Tahoma" panose="020B0604030504040204" pitchFamily="34" charset="0"/>
                <a:cs typeface="Tahoma" panose="020B0604030504040204" pitchFamily="34" charset="0"/>
              </a:rPr>
              <a:t>tetramer</a:t>
            </a:r>
            <a:endParaRPr lang="el-GR" altLang="sr-Latn-RS" sz="2000" b="1" dirty="0">
              <a:solidFill>
                <a:srgbClr val="FF0000"/>
              </a:solidFill>
              <a:latin typeface="Tahoma" panose="020B0604030504040204" pitchFamily="34" charset="0"/>
              <a:cs typeface="Tahoma" panose="020B0604030504040204" pitchFamily="34" charset="0"/>
            </a:endParaRPr>
          </a:p>
          <a:p>
            <a:pPr eaLnBrk="1" hangingPunct="1">
              <a:spcBef>
                <a:spcPts val="0"/>
              </a:spcBef>
              <a:buFontTx/>
              <a:buNone/>
            </a:pPr>
            <a:r>
              <a:rPr lang="en-US" altLang="sr-Latn-RS" sz="1800" dirty="0"/>
              <a:t>(</a:t>
            </a:r>
            <a:r>
              <a:rPr lang="hr-HR" altLang="sr-Latn-RS" sz="1800" dirty="0" smtClean="0"/>
              <a:t>2 </a:t>
            </a:r>
            <a:r>
              <a:rPr lang="el-GR" altLang="sr-Latn-RS" sz="1800" dirty="0"/>
              <a:t>α</a:t>
            </a:r>
            <a:r>
              <a:rPr lang="hr-HR" altLang="sr-Latn-RS" sz="1800" dirty="0"/>
              <a:t> </a:t>
            </a:r>
            <a:r>
              <a:rPr lang="hr-HR" altLang="sr-Latn-RS" sz="1800" dirty="0" err="1" smtClean="0"/>
              <a:t>chains</a:t>
            </a:r>
            <a:r>
              <a:rPr lang="en-US" altLang="sr-Latn-RS" sz="1800" dirty="0" smtClean="0"/>
              <a:t> -</a:t>
            </a:r>
            <a:r>
              <a:rPr lang="hr-HR" altLang="sr-Latn-RS" sz="1800" dirty="0" smtClean="0"/>
              <a:t> </a:t>
            </a:r>
            <a:r>
              <a:rPr lang="hr-HR" altLang="sr-Latn-RS" sz="1800" dirty="0"/>
              <a:t>141 </a:t>
            </a:r>
            <a:r>
              <a:rPr lang="hr-HR" altLang="sr-Latn-RS" sz="1800" dirty="0" err="1"/>
              <a:t>amino</a:t>
            </a:r>
            <a:r>
              <a:rPr lang="hr-HR" altLang="sr-Latn-RS" sz="1800" dirty="0"/>
              <a:t> </a:t>
            </a:r>
            <a:r>
              <a:rPr lang="hr-HR" altLang="sr-Latn-RS" sz="1800" dirty="0" err="1"/>
              <a:t>acid</a:t>
            </a:r>
            <a:r>
              <a:rPr lang="hr-HR" altLang="sr-Latn-RS" sz="1800" dirty="0"/>
              <a:t> </a:t>
            </a:r>
            <a:r>
              <a:rPr lang="hr-HR" altLang="sr-Latn-RS" sz="1800" dirty="0" err="1" smtClean="0"/>
              <a:t>residues</a:t>
            </a:r>
            <a:r>
              <a:rPr lang="en-US" altLang="sr-Latn-RS" sz="1800" dirty="0" smtClean="0"/>
              <a:t>; </a:t>
            </a:r>
            <a:r>
              <a:rPr lang="hr-HR" altLang="sr-Latn-RS" sz="1800" dirty="0" smtClean="0"/>
              <a:t>2 </a:t>
            </a:r>
            <a:r>
              <a:rPr lang="el-GR" altLang="sr-Latn-RS" sz="1800" dirty="0"/>
              <a:t>β</a:t>
            </a:r>
            <a:r>
              <a:rPr lang="hr-HR" altLang="sr-Latn-RS" sz="1800" dirty="0"/>
              <a:t> </a:t>
            </a:r>
            <a:r>
              <a:rPr lang="hr-HR" altLang="sr-Latn-RS" sz="1800" dirty="0" err="1"/>
              <a:t>chains</a:t>
            </a:r>
            <a:r>
              <a:rPr lang="hr-HR" altLang="sr-Latn-RS" sz="1800" dirty="0"/>
              <a:t> </a:t>
            </a:r>
            <a:r>
              <a:rPr lang="en-US" altLang="sr-Latn-RS" sz="1800" dirty="0" smtClean="0"/>
              <a:t>-</a:t>
            </a:r>
            <a:r>
              <a:rPr lang="hr-HR" altLang="sr-Latn-RS" sz="1800" dirty="0" smtClean="0"/>
              <a:t> </a:t>
            </a:r>
            <a:r>
              <a:rPr lang="hr-HR" altLang="sr-Latn-RS" sz="1800" dirty="0"/>
              <a:t>146 </a:t>
            </a:r>
            <a:r>
              <a:rPr lang="hr-HR" altLang="sr-Latn-RS" sz="1800" dirty="0" err="1"/>
              <a:t>amino</a:t>
            </a:r>
            <a:r>
              <a:rPr lang="hr-HR" altLang="sr-Latn-RS" sz="1800" dirty="0"/>
              <a:t> </a:t>
            </a:r>
            <a:r>
              <a:rPr lang="hr-HR" altLang="sr-Latn-RS" sz="1800" dirty="0" err="1"/>
              <a:t>acid</a:t>
            </a:r>
            <a:r>
              <a:rPr lang="hr-HR" altLang="sr-Latn-RS" sz="1800" dirty="0"/>
              <a:t> </a:t>
            </a:r>
            <a:r>
              <a:rPr lang="hr-HR" altLang="sr-Latn-RS" sz="1800" dirty="0" err="1" smtClean="0"/>
              <a:t>residues</a:t>
            </a:r>
            <a:r>
              <a:rPr lang="en-US" altLang="sr-Latn-RS" sz="1800" dirty="0" smtClean="0"/>
              <a:t>)</a:t>
            </a:r>
            <a:endParaRPr lang="hr-HR" altLang="sr-Latn-RS" sz="1800" dirty="0"/>
          </a:p>
        </p:txBody>
      </p:sp>
      <p:sp>
        <p:nvSpPr>
          <p:cNvPr id="12293" name="TextBox 4"/>
          <p:cNvSpPr txBox="1">
            <a:spLocks noChangeArrowheads="1"/>
          </p:cNvSpPr>
          <p:nvPr/>
        </p:nvSpPr>
        <p:spPr bwMode="auto">
          <a:xfrm>
            <a:off x="251520" y="5409465"/>
            <a:ext cx="640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r-HR" altLang="sr-Latn-RS" sz="1800" b="1" dirty="0" err="1">
                <a:latin typeface="Tahoma" panose="020B0604030504040204" pitchFamily="34" charset="0"/>
                <a:cs typeface="Tahoma" panose="020B0604030504040204" pitchFamily="34" charset="0"/>
              </a:rPr>
              <a:t>Oxygen</a:t>
            </a:r>
            <a:r>
              <a:rPr lang="hr-HR" altLang="sr-Latn-RS" sz="1800" b="1" dirty="0">
                <a:latin typeface="Tahoma" panose="020B0604030504040204" pitchFamily="34" charset="0"/>
                <a:cs typeface="Tahoma" panose="020B0604030504040204" pitchFamily="34" charset="0"/>
              </a:rPr>
              <a:t> </a:t>
            </a:r>
            <a:r>
              <a:rPr lang="hr-HR" altLang="sr-Latn-RS" sz="1800" b="1" dirty="0" err="1">
                <a:latin typeface="Tahoma" panose="020B0604030504040204" pitchFamily="34" charset="0"/>
                <a:cs typeface="Tahoma" panose="020B0604030504040204" pitchFamily="34" charset="0"/>
              </a:rPr>
              <a:t>saturation</a:t>
            </a:r>
            <a:r>
              <a:rPr lang="hr-HR" altLang="sr-Latn-RS" sz="1800" b="1" dirty="0">
                <a:latin typeface="Tahoma" panose="020B0604030504040204" pitchFamily="34" charset="0"/>
                <a:cs typeface="Tahoma" panose="020B0604030504040204" pitchFamily="34" charset="0"/>
              </a:rPr>
              <a:t> </a:t>
            </a:r>
            <a:r>
              <a:rPr lang="hr-HR" altLang="sr-Latn-RS" sz="1800" b="1" dirty="0" err="1">
                <a:latin typeface="Tahoma" panose="020B0604030504040204" pitchFamily="34" charset="0"/>
                <a:cs typeface="Tahoma" panose="020B0604030504040204" pitchFamily="34" charset="0"/>
              </a:rPr>
              <a:t>of</a:t>
            </a:r>
            <a:r>
              <a:rPr lang="hr-HR" altLang="sr-Latn-RS" sz="1800" b="1" dirty="0">
                <a:latin typeface="Tahoma" panose="020B0604030504040204" pitchFamily="34" charset="0"/>
                <a:cs typeface="Tahoma" panose="020B0604030504040204" pitchFamily="34" charset="0"/>
              </a:rPr>
              <a:t> </a:t>
            </a:r>
            <a:r>
              <a:rPr lang="hr-HR" altLang="sr-Latn-RS" sz="1800" b="1" dirty="0" err="1">
                <a:latin typeface="Tahoma" panose="020B0604030504040204" pitchFamily="34" charset="0"/>
                <a:cs typeface="Tahoma" panose="020B0604030504040204" pitchFamily="34" charset="0"/>
              </a:rPr>
              <a:t>Hb</a:t>
            </a:r>
            <a:r>
              <a:rPr lang="hr-HR" altLang="sr-Latn-RS" sz="1800" b="1" dirty="0">
                <a:latin typeface="Tahoma" panose="020B0604030504040204" pitchFamily="34" charset="0"/>
                <a:cs typeface="Tahoma" panose="020B0604030504040204" pitchFamily="34" charset="0"/>
              </a:rPr>
              <a:t> </a:t>
            </a:r>
            <a:r>
              <a:rPr lang="hr-HR" altLang="sr-Latn-RS" sz="1800" b="1" dirty="0" err="1">
                <a:latin typeface="Tahoma" panose="020B0604030504040204" pitchFamily="34" charset="0"/>
                <a:cs typeface="Tahoma" panose="020B0604030504040204" pitchFamily="34" charset="0"/>
              </a:rPr>
              <a:t>in</a:t>
            </a:r>
            <a:r>
              <a:rPr lang="hr-HR" altLang="sr-Latn-RS" sz="1800" b="1" dirty="0">
                <a:latin typeface="Tahoma" panose="020B0604030504040204" pitchFamily="34" charset="0"/>
                <a:cs typeface="Tahoma" panose="020B0604030504040204" pitchFamily="34" charset="0"/>
              </a:rPr>
              <a:t> </a:t>
            </a:r>
            <a:r>
              <a:rPr lang="hr-HR" altLang="sr-Latn-RS" sz="1800" b="1" dirty="0" err="1">
                <a:latin typeface="Tahoma" panose="020B0604030504040204" pitchFamily="34" charset="0"/>
                <a:cs typeface="Tahoma" panose="020B0604030504040204" pitchFamily="34" charset="0"/>
              </a:rPr>
              <a:t>arterial</a:t>
            </a:r>
            <a:r>
              <a:rPr lang="hr-HR" altLang="sr-Latn-RS" sz="1800" b="1" dirty="0">
                <a:latin typeface="Tahoma" panose="020B0604030504040204" pitchFamily="34" charset="0"/>
                <a:cs typeface="Tahoma" panose="020B0604030504040204" pitchFamily="34" charset="0"/>
              </a:rPr>
              <a:t> </a:t>
            </a:r>
            <a:r>
              <a:rPr lang="hr-HR" altLang="sr-Latn-RS" sz="1800" b="1" dirty="0" err="1">
                <a:latin typeface="Tahoma" panose="020B0604030504040204" pitchFamily="34" charset="0"/>
                <a:cs typeface="Tahoma" panose="020B0604030504040204" pitchFamily="34" charset="0"/>
              </a:rPr>
              <a:t>blood</a:t>
            </a:r>
            <a:r>
              <a:rPr lang="hr-HR" altLang="sr-Latn-RS" sz="1800" b="1" dirty="0">
                <a:latin typeface="Tahoma" panose="020B0604030504040204" pitchFamily="34" charset="0"/>
                <a:cs typeface="Tahoma" panose="020B0604030504040204" pitchFamily="34" charset="0"/>
              </a:rPr>
              <a:t> – 96%</a:t>
            </a:r>
          </a:p>
          <a:p>
            <a:pPr eaLnBrk="1" hangingPunct="1">
              <a:spcBef>
                <a:spcPct val="0"/>
              </a:spcBef>
              <a:buFontTx/>
              <a:buNone/>
            </a:pPr>
            <a:r>
              <a:rPr lang="hr-HR" altLang="sr-Latn-RS" sz="1800" b="1" dirty="0" err="1">
                <a:latin typeface="Tahoma" panose="020B0604030504040204" pitchFamily="34" charset="0"/>
                <a:cs typeface="Tahoma" panose="020B0604030504040204" pitchFamily="34" charset="0"/>
              </a:rPr>
              <a:t>Oxygen</a:t>
            </a:r>
            <a:r>
              <a:rPr lang="hr-HR" altLang="sr-Latn-RS" sz="1800" b="1" dirty="0">
                <a:latin typeface="Tahoma" panose="020B0604030504040204" pitchFamily="34" charset="0"/>
                <a:cs typeface="Tahoma" panose="020B0604030504040204" pitchFamily="34" charset="0"/>
              </a:rPr>
              <a:t> </a:t>
            </a:r>
            <a:r>
              <a:rPr lang="hr-HR" altLang="sr-Latn-RS" sz="1800" b="1" dirty="0" err="1">
                <a:latin typeface="Tahoma" panose="020B0604030504040204" pitchFamily="34" charset="0"/>
                <a:cs typeface="Tahoma" panose="020B0604030504040204" pitchFamily="34" charset="0"/>
              </a:rPr>
              <a:t>saturation</a:t>
            </a:r>
            <a:r>
              <a:rPr lang="hr-HR" altLang="sr-Latn-RS" sz="1800" b="1" dirty="0">
                <a:latin typeface="Tahoma" panose="020B0604030504040204" pitchFamily="34" charset="0"/>
                <a:cs typeface="Tahoma" panose="020B0604030504040204" pitchFamily="34" charset="0"/>
              </a:rPr>
              <a:t> </a:t>
            </a:r>
            <a:r>
              <a:rPr lang="hr-HR" altLang="sr-Latn-RS" sz="1800" b="1" dirty="0" err="1">
                <a:latin typeface="Tahoma" panose="020B0604030504040204" pitchFamily="34" charset="0"/>
                <a:cs typeface="Tahoma" panose="020B0604030504040204" pitchFamily="34" charset="0"/>
              </a:rPr>
              <a:t>of</a:t>
            </a:r>
            <a:r>
              <a:rPr lang="hr-HR" altLang="sr-Latn-RS" sz="1800" b="1" dirty="0">
                <a:latin typeface="Tahoma" panose="020B0604030504040204" pitchFamily="34" charset="0"/>
                <a:cs typeface="Tahoma" panose="020B0604030504040204" pitchFamily="34" charset="0"/>
              </a:rPr>
              <a:t> </a:t>
            </a:r>
            <a:r>
              <a:rPr lang="hr-HR" altLang="sr-Latn-RS" sz="1800" b="1" dirty="0" err="1">
                <a:latin typeface="Tahoma" panose="020B0604030504040204" pitchFamily="34" charset="0"/>
                <a:cs typeface="Tahoma" panose="020B0604030504040204" pitchFamily="34" charset="0"/>
              </a:rPr>
              <a:t>Hb</a:t>
            </a:r>
            <a:r>
              <a:rPr lang="hr-HR" altLang="sr-Latn-RS" sz="1800" b="1" dirty="0">
                <a:latin typeface="Tahoma" panose="020B0604030504040204" pitchFamily="34" charset="0"/>
                <a:cs typeface="Tahoma" panose="020B0604030504040204" pitchFamily="34" charset="0"/>
              </a:rPr>
              <a:t> </a:t>
            </a:r>
            <a:r>
              <a:rPr lang="hr-HR" altLang="sr-Latn-RS" sz="1800" b="1" dirty="0" err="1">
                <a:latin typeface="Tahoma" panose="020B0604030504040204" pitchFamily="34" charset="0"/>
                <a:cs typeface="Tahoma" panose="020B0604030504040204" pitchFamily="34" charset="0"/>
              </a:rPr>
              <a:t>in</a:t>
            </a:r>
            <a:r>
              <a:rPr lang="hr-HR" altLang="sr-Latn-RS" sz="1800" b="1" dirty="0">
                <a:latin typeface="Tahoma" panose="020B0604030504040204" pitchFamily="34" charset="0"/>
                <a:cs typeface="Tahoma" panose="020B0604030504040204" pitchFamily="34" charset="0"/>
              </a:rPr>
              <a:t> </a:t>
            </a:r>
            <a:r>
              <a:rPr lang="hr-HR" altLang="sr-Latn-RS" sz="1800" b="1" dirty="0" err="1">
                <a:latin typeface="Tahoma" panose="020B0604030504040204" pitchFamily="34" charset="0"/>
                <a:cs typeface="Tahoma" panose="020B0604030504040204" pitchFamily="34" charset="0"/>
              </a:rPr>
              <a:t>venous</a:t>
            </a:r>
            <a:r>
              <a:rPr lang="hr-HR" altLang="sr-Latn-RS" sz="1800" b="1" dirty="0">
                <a:latin typeface="Tahoma" panose="020B0604030504040204" pitchFamily="34" charset="0"/>
                <a:cs typeface="Tahoma" panose="020B0604030504040204" pitchFamily="34" charset="0"/>
              </a:rPr>
              <a:t> </a:t>
            </a:r>
            <a:r>
              <a:rPr lang="hr-HR" altLang="sr-Latn-RS" sz="1800" b="1" dirty="0" err="1">
                <a:latin typeface="Tahoma" panose="020B0604030504040204" pitchFamily="34" charset="0"/>
                <a:cs typeface="Tahoma" panose="020B0604030504040204" pitchFamily="34" charset="0"/>
              </a:rPr>
              <a:t>blood</a:t>
            </a:r>
            <a:r>
              <a:rPr lang="hr-HR" altLang="sr-Latn-RS" sz="1800" b="1" dirty="0">
                <a:latin typeface="Tahoma" panose="020B0604030504040204" pitchFamily="34" charset="0"/>
                <a:cs typeface="Tahoma" panose="020B0604030504040204" pitchFamily="34" charset="0"/>
              </a:rPr>
              <a:t> – 64%</a:t>
            </a:r>
          </a:p>
          <a:p>
            <a:pPr eaLnBrk="1" hangingPunct="1">
              <a:spcBef>
                <a:spcPct val="0"/>
              </a:spcBef>
              <a:buFontTx/>
              <a:buNone/>
            </a:pPr>
            <a:r>
              <a:rPr lang="hr-HR" altLang="sr-Latn-RS" sz="1800" b="1" dirty="0">
                <a:solidFill>
                  <a:srgbClr val="FF0000"/>
                </a:solidFill>
                <a:latin typeface="Tahoma" panose="020B0604030504040204" pitchFamily="34" charset="0"/>
                <a:cs typeface="Tahoma" panose="020B0604030504040204" pitchFamily="34" charset="0"/>
              </a:rPr>
              <a:t>In </a:t>
            </a:r>
            <a:r>
              <a:rPr lang="hr-HR" altLang="sr-Latn-RS" sz="1800" b="1" dirty="0" err="1">
                <a:solidFill>
                  <a:srgbClr val="FF0000"/>
                </a:solidFill>
                <a:latin typeface="Tahoma" panose="020B0604030504040204" pitchFamily="34" charset="0"/>
                <a:cs typeface="Tahoma" panose="020B0604030504040204" pitchFamily="34" charset="0"/>
              </a:rPr>
              <a:t>tissues</a:t>
            </a:r>
            <a:r>
              <a:rPr lang="hr-HR" altLang="sr-Latn-RS" sz="1800" b="1" dirty="0">
                <a:solidFill>
                  <a:srgbClr val="FF0000"/>
                </a:solidFill>
                <a:latin typeface="Tahoma" panose="020B0604030504040204" pitchFamily="34" charset="0"/>
                <a:cs typeface="Tahoma" panose="020B0604030504040204" pitchFamily="34" charset="0"/>
              </a:rPr>
              <a:t>, hemoglobin </a:t>
            </a:r>
            <a:r>
              <a:rPr lang="hr-HR" altLang="sr-Latn-RS" sz="1800" b="1" dirty="0" err="1">
                <a:solidFill>
                  <a:srgbClr val="FF0000"/>
                </a:solidFill>
                <a:latin typeface="Tahoma" panose="020B0604030504040204" pitchFamily="34" charset="0"/>
                <a:cs typeface="Tahoma" panose="020B0604030504040204" pitchFamily="34" charset="0"/>
              </a:rPr>
              <a:t>releases</a:t>
            </a:r>
            <a:r>
              <a:rPr lang="hr-HR" altLang="sr-Latn-RS" sz="1800" b="1" dirty="0">
                <a:solidFill>
                  <a:srgbClr val="FF0000"/>
                </a:solidFill>
                <a:latin typeface="Tahoma" panose="020B0604030504040204" pitchFamily="34" charset="0"/>
                <a:cs typeface="Tahoma" panose="020B0604030504040204" pitchFamily="34" charset="0"/>
              </a:rPr>
              <a:t> </a:t>
            </a:r>
            <a:r>
              <a:rPr lang="hr-HR" altLang="sr-Latn-RS" sz="1800" b="1" dirty="0" err="1">
                <a:solidFill>
                  <a:srgbClr val="FF0000"/>
                </a:solidFill>
                <a:latin typeface="Tahoma" panose="020B0604030504040204" pitchFamily="34" charset="0"/>
                <a:cs typeface="Tahoma" panose="020B0604030504040204" pitchFamily="34" charset="0"/>
              </a:rPr>
              <a:t>up</a:t>
            </a:r>
            <a:r>
              <a:rPr lang="hr-HR" altLang="sr-Latn-RS" sz="1800" b="1" dirty="0">
                <a:solidFill>
                  <a:srgbClr val="FF0000"/>
                </a:solidFill>
                <a:latin typeface="Tahoma" panose="020B0604030504040204" pitchFamily="34" charset="0"/>
                <a:cs typeface="Tahoma" panose="020B0604030504040204" pitchFamily="34" charset="0"/>
              </a:rPr>
              <a:t> to one </a:t>
            </a:r>
            <a:r>
              <a:rPr lang="hr-HR" altLang="sr-Latn-RS" sz="1800" b="1" dirty="0" err="1">
                <a:solidFill>
                  <a:srgbClr val="FF0000"/>
                </a:solidFill>
                <a:latin typeface="Tahoma" panose="020B0604030504040204" pitchFamily="34" charset="0"/>
                <a:cs typeface="Tahoma" panose="020B0604030504040204" pitchFamily="34" charset="0"/>
              </a:rPr>
              <a:t>third</a:t>
            </a:r>
            <a:r>
              <a:rPr lang="hr-HR" altLang="sr-Latn-RS" sz="1800" b="1" dirty="0">
                <a:solidFill>
                  <a:srgbClr val="FF0000"/>
                </a:solidFill>
                <a:latin typeface="Tahoma" panose="020B0604030504040204" pitchFamily="34" charset="0"/>
                <a:cs typeface="Tahoma" panose="020B0604030504040204" pitchFamily="34" charset="0"/>
              </a:rPr>
              <a:t> </a:t>
            </a:r>
            <a:r>
              <a:rPr lang="hr-HR" altLang="sr-Latn-RS" sz="1800" b="1" dirty="0" err="1">
                <a:solidFill>
                  <a:srgbClr val="FF0000"/>
                </a:solidFill>
                <a:latin typeface="Tahoma" panose="020B0604030504040204" pitchFamily="34" charset="0"/>
                <a:cs typeface="Tahoma" panose="020B0604030504040204" pitchFamily="34" charset="0"/>
              </a:rPr>
              <a:t>of</a:t>
            </a:r>
            <a:r>
              <a:rPr lang="hr-HR" altLang="sr-Latn-RS" sz="1800" b="1" dirty="0">
                <a:solidFill>
                  <a:srgbClr val="FF0000"/>
                </a:solidFill>
                <a:latin typeface="Tahoma" panose="020B0604030504040204" pitchFamily="34" charset="0"/>
                <a:cs typeface="Tahoma" panose="020B0604030504040204" pitchFamily="34" charset="0"/>
              </a:rPr>
              <a:t> </a:t>
            </a:r>
            <a:r>
              <a:rPr lang="hr-HR" altLang="sr-Latn-RS" sz="1800" b="1" dirty="0" err="1">
                <a:solidFill>
                  <a:srgbClr val="FF0000"/>
                </a:solidFill>
                <a:latin typeface="Tahoma" panose="020B0604030504040204" pitchFamily="34" charset="0"/>
                <a:cs typeface="Tahoma" panose="020B0604030504040204" pitchFamily="34" charset="0"/>
              </a:rPr>
              <a:t>the</a:t>
            </a:r>
            <a:r>
              <a:rPr lang="hr-HR" altLang="sr-Latn-RS" sz="1800" b="1" dirty="0">
                <a:solidFill>
                  <a:srgbClr val="FF0000"/>
                </a:solidFill>
                <a:latin typeface="Tahoma" panose="020B0604030504040204" pitchFamily="34" charset="0"/>
                <a:cs typeface="Tahoma" panose="020B0604030504040204" pitchFamily="34" charset="0"/>
              </a:rPr>
              <a:t> </a:t>
            </a:r>
            <a:r>
              <a:rPr lang="hr-HR" altLang="sr-Latn-RS" sz="1800" b="1" dirty="0" err="1">
                <a:solidFill>
                  <a:srgbClr val="FF0000"/>
                </a:solidFill>
                <a:latin typeface="Tahoma" panose="020B0604030504040204" pitchFamily="34" charset="0"/>
                <a:cs typeface="Tahoma" panose="020B0604030504040204" pitchFamily="34" charset="0"/>
              </a:rPr>
              <a:t>transported</a:t>
            </a:r>
            <a:r>
              <a:rPr lang="hr-HR" altLang="sr-Latn-RS" sz="1800" b="1" dirty="0">
                <a:solidFill>
                  <a:srgbClr val="FF0000"/>
                </a:solidFill>
                <a:latin typeface="Tahoma" panose="020B0604030504040204" pitchFamily="34" charset="0"/>
                <a:cs typeface="Tahoma" panose="020B0604030504040204" pitchFamily="34" charset="0"/>
              </a:rPr>
              <a:t> </a:t>
            </a:r>
            <a:r>
              <a:rPr lang="hr-HR" altLang="sr-Latn-RS" sz="1800" b="1" dirty="0" err="1">
                <a:solidFill>
                  <a:srgbClr val="FF0000"/>
                </a:solidFill>
                <a:latin typeface="Tahoma" panose="020B0604030504040204" pitchFamily="34" charset="0"/>
                <a:cs typeface="Tahoma" panose="020B0604030504040204" pitchFamily="34" charset="0"/>
              </a:rPr>
              <a:t>oxygen</a:t>
            </a:r>
            <a:r>
              <a:rPr lang="hr-HR" altLang="sr-Latn-RS" sz="1800" b="1" dirty="0">
                <a:solidFill>
                  <a:srgbClr val="FF0000"/>
                </a:solidFill>
                <a:latin typeface="Tahoma" panose="020B0604030504040204" pitchFamily="34" charset="0"/>
                <a:cs typeface="Tahoma" panose="020B0604030504040204"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72008" y="476672"/>
            <a:ext cx="9036496" cy="1754326"/>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buFont typeface="Wingdings" panose="05000000000000000000" pitchFamily="2" charset="2"/>
              <a:buChar char="§"/>
            </a:pPr>
            <a:r>
              <a:rPr lang="en-US" altLang="sr-Latn-RS" sz="1800" b="1" dirty="0" smtClean="0">
                <a:latin typeface="Tahoma" panose="020B0604030504040204" pitchFamily="34" charset="0"/>
                <a:cs typeface="Tahoma" panose="020B0604030504040204" pitchFamily="34" charset="0"/>
              </a:rPr>
              <a:t>4 subunits (polypeptide chains) in hemoglobin structure are held together by </a:t>
            </a:r>
            <a:r>
              <a:rPr lang="en-US" altLang="sr-Latn-RS" sz="1800" b="1" dirty="0" err="1" smtClean="0">
                <a:latin typeface="Tahoma" panose="020B0604030504040204" pitchFamily="34" charset="0"/>
                <a:cs typeface="Tahoma" panose="020B0604030504040204" pitchFamily="34" charset="0"/>
              </a:rPr>
              <a:t>i</a:t>
            </a:r>
            <a:r>
              <a:rPr lang="hr-HR" altLang="sr-Latn-RS" sz="1800" b="1" dirty="0" err="1" smtClean="0">
                <a:latin typeface="Tahoma" panose="020B0604030504040204" pitchFamily="34" charset="0"/>
                <a:cs typeface="Tahoma" panose="020B0604030504040204" pitchFamily="34" charset="0"/>
              </a:rPr>
              <a:t>nteractions</a:t>
            </a:r>
            <a:r>
              <a:rPr lang="hr-HR" altLang="sr-Latn-RS" sz="1800" b="1" dirty="0" smtClean="0">
                <a:latin typeface="Tahoma" panose="020B0604030504040204" pitchFamily="34" charset="0"/>
                <a:cs typeface="Tahoma" panose="020B0604030504040204" pitchFamily="34" charset="0"/>
              </a:rPr>
              <a:t> </a:t>
            </a:r>
            <a:r>
              <a:rPr lang="hr-HR" altLang="sr-Latn-RS" sz="1800" b="1" dirty="0" err="1">
                <a:latin typeface="Tahoma" panose="020B0604030504040204" pitchFamily="34" charset="0"/>
                <a:cs typeface="Tahoma" panose="020B0604030504040204" pitchFamily="34" charset="0"/>
              </a:rPr>
              <a:t>between</a:t>
            </a:r>
            <a:r>
              <a:rPr lang="hr-HR" altLang="sr-Latn-RS" sz="1800" b="1" dirty="0">
                <a:latin typeface="Tahoma" panose="020B0604030504040204" pitchFamily="34" charset="0"/>
                <a:cs typeface="Tahoma" panose="020B0604030504040204" pitchFamily="34" charset="0"/>
              </a:rPr>
              <a:t> </a:t>
            </a:r>
            <a:r>
              <a:rPr lang="hr-HR" altLang="sr-Latn-RS" sz="1800" b="1" dirty="0" smtClean="0">
                <a:latin typeface="Tahoma" panose="020B0604030504040204" pitchFamily="34" charset="0"/>
                <a:cs typeface="Tahoma" panose="020B0604030504040204" pitchFamily="34" charset="0"/>
              </a:rPr>
              <a:t>hemoglobin </a:t>
            </a:r>
            <a:r>
              <a:rPr lang="hr-HR" altLang="sr-Latn-RS" sz="1800" b="1" dirty="0" err="1" smtClean="0">
                <a:latin typeface="Tahoma" panose="020B0604030504040204" pitchFamily="34" charset="0"/>
                <a:cs typeface="Tahoma" panose="020B0604030504040204" pitchFamily="34" charset="0"/>
              </a:rPr>
              <a:t>subunits</a:t>
            </a:r>
            <a:r>
              <a:rPr lang="en-US" altLang="sr-Latn-RS" sz="1800" b="1" dirty="0" smtClean="0">
                <a:latin typeface="Tahoma" panose="020B0604030504040204" pitchFamily="34" charset="0"/>
                <a:cs typeface="Tahoma" panose="020B0604030504040204" pitchFamily="34" charset="0"/>
              </a:rPr>
              <a:t>.</a:t>
            </a:r>
          </a:p>
          <a:p>
            <a:pPr marL="285750" indent="-285750" eaLnBrk="1" hangingPunct="1">
              <a:spcBef>
                <a:spcPct val="0"/>
              </a:spcBef>
              <a:buFont typeface="Wingdings" panose="05000000000000000000" pitchFamily="2" charset="2"/>
              <a:buChar char="§"/>
            </a:pPr>
            <a:r>
              <a:rPr lang="hr-HR" altLang="sr-Latn-RS" sz="1800" b="1" dirty="0" err="1" smtClean="0">
                <a:latin typeface="Tahoma" panose="020B0604030504040204" pitchFamily="34" charset="0"/>
                <a:cs typeface="Tahoma" panose="020B0604030504040204" pitchFamily="34" charset="0"/>
              </a:rPr>
              <a:t>Types</a:t>
            </a:r>
            <a:r>
              <a:rPr lang="hr-HR" altLang="sr-Latn-RS" sz="1800" b="1" dirty="0" smtClean="0">
                <a:latin typeface="Tahoma" panose="020B0604030504040204" pitchFamily="34" charset="0"/>
                <a:cs typeface="Tahoma" panose="020B0604030504040204" pitchFamily="34" charset="0"/>
              </a:rPr>
              <a:t> </a:t>
            </a:r>
            <a:r>
              <a:rPr lang="hr-HR" altLang="sr-Latn-RS" sz="1800" b="1" dirty="0" err="1" smtClean="0">
                <a:latin typeface="Tahoma" panose="020B0604030504040204" pitchFamily="34" charset="0"/>
                <a:cs typeface="Tahoma" panose="020B0604030504040204" pitchFamily="34" charset="0"/>
              </a:rPr>
              <a:t>of</a:t>
            </a:r>
            <a:r>
              <a:rPr lang="hr-HR" altLang="sr-Latn-RS" sz="1800" b="1" dirty="0" smtClean="0">
                <a:latin typeface="Tahoma" panose="020B0604030504040204" pitchFamily="34" charset="0"/>
                <a:cs typeface="Tahoma" panose="020B0604030504040204" pitchFamily="34" charset="0"/>
              </a:rPr>
              <a:t> </a:t>
            </a:r>
            <a:r>
              <a:rPr lang="en-US" altLang="sr-Latn-RS" sz="1800" b="1" dirty="0" smtClean="0">
                <a:latin typeface="Tahoma" panose="020B0604030504040204" pitchFamily="34" charset="0"/>
                <a:cs typeface="Tahoma" panose="020B0604030504040204" pitchFamily="34" charset="0"/>
              </a:rPr>
              <a:t>these </a:t>
            </a:r>
            <a:r>
              <a:rPr lang="hr-HR" altLang="sr-Latn-RS" sz="1800" b="1" dirty="0" err="1" smtClean="0">
                <a:latin typeface="Tahoma" panose="020B0604030504040204" pitchFamily="34" charset="0"/>
                <a:cs typeface="Tahoma" panose="020B0604030504040204" pitchFamily="34" charset="0"/>
              </a:rPr>
              <a:t>interactions</a:t>
            </a:r>
            <a:r>
              <a:rPr lang="en-US" altLang="sr-Latn-RS" sz="1800" b="1" dirty="0" smtClean="0">
                <a:latin typeface="Tahoma" panose="020B0604030504040204" pitchFamily="34" charset="0"/>
                <a:cs typeface="Tahoma" panose="020B0604030504040204" pitchFamily="34" charset="0"/>
              </a:rPr>
              <a:t> are</a:t>
            </a:r>
            <a:r>
              <a:rPr lang="hr-HR" altLang="sr-Latn-RS" sz="1800" b="1" dirty="0" smtClean="0">
                <a:latin typeface="Tahoma" panose="020B0604030504040204" pitchFamily="34" charset="0"/>
                <a:cs typeface="Tahoma" panose="020B0604030504040204" pitchFamily="34" charset="0"/>
              </a:rPr>
              <a:t> </a:t>
            </a:r>
            <a:r>
              <a:rPr lang="hr-HR" altLang="sr-Latn-RS" sz="1800" b="1" dirty="0" err="1" smtClean="0">
                <a:latin typeface="Tahoma" panose="020B0604030504040204" pitchFamily="34" charset="0"/>
                <a:cs typeface="Tahoma" panose="020B0604030504040204" pitchFamily="34" charset="0"/>
              </a:rPr>
              <a:t>hydrophobic</a:t>
            </a:r>
            <a:r>
              <a:rPr lang="hr-HR" altLang="sr-Latn-RS" sz="1800" b="1" dirty="0" smtClean="0">
                <a:latin typeface="Tahoma" panose="020B0604030504040204" pitchFamily="34" charset="0"/>
                <a:cs typeface="Tahoma" panose="020B0604030504040204" pitchFamily="34" charset="0"/>
              </a:rPr>
              <a:t>, </a:t>
            </a:r>
            <a:r>
              <a:rPr lang="hr-HR" altLang="sr-Latn-RS" sz="1800" b="1" dirty="0" err="1" smtClean="0">
                <a:latin typeface="Tahoma" panose="020B0604030504040204" pitchFamily="34" charset="0"/>
                <a:cs typeface="Tahoma" panose="020B0604030504040204" pitchFamily="34" charset="0"/>
              </a:rPr>
              <a:t>hydrogen</a:t>
            </a:r>
            <a:r>
              <a:rPr lang="hr-HR" altLang="sr-Latn-RS" sz="1800" b="1" dirty="0" smtClean="0">
                <a:latin typeface="Tahoma" panose="020B0604030504040204" pitchFamily="34" charset="0"/>
                <a:cs typeface="Tahoma" panose="020B0604030504040204" pitchFamily="34" charset="0"/>
              </a:rPr>
              <a:t> </a:t>
            </a:r>
            <a:r>
              <a:rPr lang="hr-HR" altLang="sr-Latn-RS" sz="1800" b="1" dirty="0" err="1" smtClean="0">
                <a:latin typeface="Tahoma" panose="020B0604030504040204" pitchFamily="34" charset="0"/>
                <a:cs typeface="Tahoma" panose="020B0604030504040204" pitchFamily="34" charset="0"/>
              </a:rPr>
              <a:t>bonds</a:t>
            </a:r>
            <a:r>
              <a:rPr lang="hr-HR" altLang="sr-Latn-RS" sz="1800" b="1" dirty="0" smtClean="0">
                <a:latin typeface="Tahoma" panose="020B0604030504040204" pitchFamily="34" charset="0"/>
                <a:cs typeface="Tahoma" panose="020B0604030504040204" pitchFamily="34" charset="0"/>
              </a:rPr>
              <a:t>, </a:t>
            </a:r>
            <a:r>
              <a:rPr lang="hr-HR" altLang="sr-Latn-RS" sz="1800" b="1" dirty="0" err="1" smtClean="0">
                <a:latin typeface="Tahoma" panose="020B0604030504040204" pitchFamily="34" charset="0"/>
                <a:cs typeface="Tahoma" panose="020B0604030504040204" pitchFamily="34" charset="0"/>
              </a:rPr>
              <a:t>ionic</a:t>
            </a:r>
            <a:r>
              <a:rPr lang="hr-HR" altLang="sr-Latn-RS" sz="1800" b="1" dirty="0" smtClean="0">
                <a:latin typeface="Tahoma" panose="020B0604030504040204" pitchFamily="34" charset="0"/>
                <a:cs typeface="Tahoma" panose="020B0604030504040204" pitchFamily="34" charset="0"/>
              </a:rPr>
              <a:t> </a:t>
            </a:r>
            <a:r>
              <a:rPr lang="hr-HR" altLang="sr-Latn-RS" sz="1800" b="1" dirty="0" err="1" smtClean="0">
                <a:latin typeface="Tahoma" panose="020B0604030504040204" pitchFamily="34" charset="0"/>
                <a:cs typeface="Tahoma" panose="020B0604030504040204" pitchFamily="34" charset="0"/>
              </a:rPr>
              <a:t>pairs</a:t>
            </a:r>
            <a:r>
              <a:rPr lang="en-US" altLang="sr-Latn-RS" sz="1800" b="1" dirty="0" smtClean="0">
                <a:latin typeface="Tahoma" panose="020B0604030504040204" pitchFamily="34" charset="0"/>
                <a:cs typeface="Tahoma" panose="020B0604030504040204" pitchFamily="34" charset="0"/>
              </a:rPr>
              <a:t>. </a:t>
            </a:r>
          </a:p>
          <a:p>
            <a:pPr marL="285750" indent="-285750" eaLnBrk="1" hangingPunct="1">
              <a:spcBef>
                <a:spcPct val="0"/>
              </a:spcBef>
              <a:buFont typeface="Wingdings" panose="05000000000000000000" pitchFamily="2" charset="2"/>
              <a:buChar char="§"/>
            </a:pPr>
            <a:r>
              <a:rPr lang="en-US" altLang="sr-Latn-RS" sz="1800" b="1" dirty="0" smtClean="0">
                <a:latin typeface="Tahoma" panose="020B0604030504040204" pitchFamily="34" charset="0"/>
                <a:cs typeface="Tahoma" panose="020B0604030504040204" pitchFamily="34" charset="0"/>
              </a:rPr>
              <a:t>Ionic pairs are formed </a:t>
            </a:r>
            <a:r>
              <a:rPr lang="en-US" altLang="sr-Latn-RS" sz="1800" b="1" dirty="0" smtClean="0">
                <a:latin typeface="Tahoma" panose="020B0604030504040204" pitchFamily="34" charset="0"/>
                <a:ea typeface="Tahoma" panose="020B0604030504040204" pitchFamily="34" charset="0"/>
                <a:cs typeface="Tahoma" panose="020B0604030504040204" pitchFamily="34" charset="0"/>
              </a:rPr>
              <a:t>between </a:t>
            </a:r>
            <a:r>
              <a:rPr lang="en-US" sz="1800" b="1" dirty="0" err="1">
                <a:latin typeface="Tahoma" panose="020B0604030504040204" pitchFamily="34" charset="0"/>
                <a:ea typeface="Tahoma" panose="020B0604030504040204" pitchFamily="34" charset="0"/>
                <a:cs typeface="Tahoma" panose="020B0604030504040204" pitchFamily="34" charset="0"/>
              </a:rPr>
              <a:t>between</a:t>
            </a:r>
            <a:r>
              <a:rPr lang="en-US" sz="1800" b="1" dirty="0">
                <a:latin typeface="Tahoma" panose="020B0604030504040204" pitchFamily="34" charset="0"/>
                <a:ea typeface="Tahoma" panose="020B0604030504040204" pitchFamily="34" charset="0"/>
                <a:cs typeface="Tahoma" panose="020B0604030504040204" pitchFamily="34" charset="0"/>
              </a:rPr>
              <a:t> oppositely charged amino acid side </a:t>
            </a:r>
            <a:r>
              <a:rPr lang="en-US" sz="1800" b="1" dirty="0" smtClean="0">
                <a:latin typeface="Tahoma" panose="020B0604030504040204" pitchFamily="34" charset="0"/>
                <a:ea typeface="Tahoma" panose="020B0604030504040204" pitchFamily="34" charset="0"/>
                <a:cs typeface="Tahoma" panose="020B0604030504040204" pitchFamily="34" charset="0"/>
              </a:rPr>
              <a:t>chains in polypeptide chains of hemoglobin, and are involved in structural changes of hemoglobin during its oxygenation/de-oxygenation.</a:t>
            </a:r>
            <a:r>
              <a:rPr lang="en-US" altLang="sr-Latn-RS" sz="1800" b="1" dirty="0" smtClean="0">
                <a:latin typeface="Tahoma" panose="020B0604030504040204" pitchFamily="34" charset="0"/>
                <a:ea typeface="Tahoma" panose="020B0604030504040204" pitchFamily="34" charset="0"/>
                <a:cs typeface="Tahoma" panose="020B0604030504040204" pitchFamily="34" charset="0"/>
              </a:rPr>
              <a:t> </a:t>
            </a:r>
            <a:endParaRPr lang="hr-HR" altLang="sr-Latn-RS" sz="1800" b="1" dirty="0">
              <a:latin typeface="Tahoma" panose="020B0604030504040204" pitchFamily="34" charset="0"/>
              <a:ea typeface="Tahoma" panose="020B0604030504040204" pitchFamily="34" charset="0"/>
              <a:cs typeface="Tahoma" panose="020B0604030504040204" pitchFamily="34" charset="0"/>
            </a:endParaRPr>
          </a:p>
        </p:txBody>
      </p:sp>
      <p:pic>
        <p:nvPicPr>
          <p:cNvPr id="13315" name="Picture 6" descr="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68960"/>
            <a:ext cx="28432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636912"/>
            <a:ext cx="4636031" cy="359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12813"/>
            <a:ext cx="8566150" cy="374015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8435" name="Text Box 5"/>
          <p:cNvSpPr txBox="1">
            <a:spLocks noChangeArrowheads="1"/>
          </p:cNvSpPr>
          <p:nvPr/>
        </p:nvSpPr>
        <p:spPr bwMode="auto">
          <a:xfrm>
            <a:off x="107950" y="4943475"/>
            <a:ext cx="8748713" cy="14462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r-HR" altLang="sr-Latn-RS" sz="2200" dirty="0" err="1">
                <a:latin typeface="Tahoma" panose="020B0604030504040204" pitchFamily="34" charset="0"/>
              </a:rPr>
              <a:t>Structural</a:t>
            </a:r>
            <a:r>
              <a:rPr lang="hr-HR" altLang="sr-Latn-RS" sz="2200" dirty="0">
                <a:latin typeface="Tahoma" panose="020B0604030504040204" pitchFamily="34" charset="0"/>
              </a:rPr>
              <a:t> </a:t>
            </a:r>
            <a:r>
              <a:rPr lang="hr-HR" altLang="sr-Latn-RS" sz="2200" dirty="0" err="1">
                <a:latin typeface="Tahoma" panose="020B0604030504040204" pitchFamily="34" charset="0"/>
              </a:rPr>
              <a:t>changes</a:t>
            </a:r>
            <a:r>
              <a:rPr lang="hr-HR" altLang="sr-Latn-RS" sz="2200" dirty="0">
                <a:latin typeface="Tahoma" panose="020B0604030504040204" pitchFamily="34" charset="0"/>
              </a:rPr>
              <a:t> </a:t>
            </a:r>
            <a:r>
              <a:rPr lang="hr-HR" altLang="sr-Latn-RS" sz="2200" dirty="0" err="1">
                <a:latin typeface="Tahoma" panose="020B0604030504040204" pitchFamily="34" charset="0"/>
              </a:rPr>
              <a:t>of</a:t>
            </a:r>
            <a:r>
              <a:rPr lang="hr-HR" altLang="sr-Latn-RS" sz="2200" dirty="0">
                <a:latin typeface="Tahoma" panose="020B0604030504040204" pitchFamily="34" charset="0"/>
              </a:rPr>
              <a:t> hemoglobin on </a:t>
            </a:r>
            <a:r>
              <a:rPr lang="hr-HR" altLang="sr-Latn-RS" sz="2200" dirty="0" err="1">
                <a:latin typeface="Tahoma" panose="020B0604030504040204" pitchFamily="34" charset="0"/>
              </a:rPr>
              <a:t>binding</a:t>
            </a:r>
            <a:r>
              <a:rPr lang="hr-HR" altLang="sr-Latn-RS" sz="2200" dirty="0">
                <a:latin typeface="Tahoma" panose="020B0604030504040204" pitchFamily="34" charset="0"/>
              </a:rPr>
              <a:t> </a:t>
            </a:r>
            <a:r>
              <a:rPr lang="hr-HR" altLang="sr-Latn-RS" sz="2200" dirty="0" err="1">
                <a:latin typeface="Tahoma" panose="020B0604030504040204" pitchFamily="34" charset="0"/>
              </a:rPr>
              <a:t>oxygen</a:t>
            </a:r>
            <a:r>
              <a:rPr lang="hr-HR" altLang="sr-Latn-RS" sz="2200" dirty="0">
                <a:latin typeface="Tahoma" panose="020B0604030504040204" pitchFamily="34" charset="0"/>
              </a:rPr>
              <a:t>:  </a:t>
            </a:r>
          </a:p>
          <a:p>
            <a:pPr algn="ctr" eaLnBrk="1" hangingPunct="1">
              <a:spcBef>
                <a:spcPct val="0"/>
              </a:spcBef>
              <a:buFontTx/>
              <a:buNone/>
            </a:pPr>
            <a:r>
              <a:rPr lang="hr-HR" altLang="sr-Latn-RS" sz="2200" dirty="0">
                <a:latin typeface="Tahoma" panose="020B0604030504040204" pitchFamily="34" charset="0"/>
              </a:rPr>
              <a:t>     </a:t>
            </a:r>
            <a:r>
              <a:rPr lang="hr-HR" altLang="sr-Latn-RS" sz="2200" b="1" dirty="0">
                <a:solidFill>
                  <a:srgbClr val="0033CC"/>
                </a:solidFill>
                <a:latin typeface="Tahoma" panose="020B0604030504040204" pitchFamily="34" charset="0"/>
              </a:rPr>
              <a:t>T </a:t>
            </a:r>
            <a:r>
              <a:rPr lang="hr-HR" altLang="sr-Latn-RS" sz="2200" b="1" dirty="0" err="1">
                <a:solidFill>
                  <a:srgbClr val="0033CC"/>
                </a:solidFill>
                <a:latin typeface="Tahoma" panose="020B0604030504040204" pitchFamily="34" charset="0"/>
              </a:rPr>
              <a:t>state</a:t>
            </a:r>
            <a:r>
              <a:rPr lang="hr-HR" altLang="sr-Latn-RS" sz="2200" b="1" dirty="0">
                <a:solidFill>
                  <a:srgbClr val="0033CC"/>
                </a:solidFill>
                <a:latin typeface="Tahoma" panose="020B0604030504040204" pitchFamily="34" charset="0"/>
              </a:rPr>
              <a:t>, </a:t>
            </a:r>
            <a:r>
              <a:rPr lang="hr-HR" altLang="sr-Latn-RS" sz="2200" b="1" dirty="0" err="1">
                <a:solidFill>
                  <a:srgbClr val="0033CC"/>
                </a:solidFill>
                <a:latin typeface="Tahoma" panose="020B0604030504040204" pitchFamily="34" charset="0"/>
              </a:rPr>
              <a:t>deoxygenated</a:t>
            </a:r>
            <a:r>
              <a:rPr lang="hr-HR" altLang="sr-Latn-RS" sz="2200" b="1" dirty="0">
                <a:solidFill>
                  <a:srgbClr val="0033CC"/>
                </a:solidFill>
                <a:latin typeface="Tahoma" panose="020B0604030504040204" pitchFamily="34" charset="0"/>
              </a:rPr>
              <a:t> </a:t>
            </a:r>
            <a:r>
              <a:rPr lang="hr-HR" altLang="sr-Latn-RS" sz="2200" b="1" dirty="0" err="1">
                <a:solidFill>
                  <a:srgbClr val="0033CC"/>
                </a:solidFill>
                <a:latin typeface="Tahoma" panose="020B0604030504040204" pitchFamily="34" charset="0"/>
              </a:rPr>
              <a:t>Hb</a:t>
            </a:r>
            <a:r>
              <a:rPr lang="hr-HR" altLang="sr-Latn-RS" sz="2200" b="1" dirty="0">
                <a:solidFill>
                  <a:srgbClr val="0033CC"/>
                </a:solidFill>
                <a:latin typeface="Tahoma" panose="020B0604030504040204" pitchFamily="34" charset="0"/>
              </a:rPr>
              <a:t> </a:t>
            </a:r>
            <a:r>
              <a:rPr lang="hr-HR" altLang="sr-Latn-RS" sz="2200" dirty="0">
                <a:latin typeface="Tahoma" panose="020B0604030504040204" pitchFamily="34" charset="0"/>
              </a:rPr>
              <a:t>(</a:t>
            </a:r>
            <a:r>
              <a:rPr lang="hr-HR" altLang="sr-Latn-RS" sz="2200" i="1" dirty="0" err="1">
                <a:latin typeface="Tahoma" panose="020B0604030504040204" pitchFamily="34" charset="0"/>
              </a:rPr>
              <a:t>tense</a:t>
            </a:r>
            <a:r>
              <a:rPr lang="hr-HR" altLang="sr-Latn-RS" sz="2200" i="1" dirty="0">
                <a:latin typeface="Tahoma" panose="020B0604030504040204" pitchFamily="34" charset="0"/>
              </a:rPr>
              <a:t>, </a:t>
            </a:r>
            <a:r>
              <a:rPr lang="hr-HR" altLang="sr-Latn-RS" sz="2200" i="1" dirty="0" err="1">
                <a:latin typeface="Tahoma" panose="020B0604030504040204" pitchFamily="34" charset="0"/>
              </a:rPr>
              <a:t>taut</a:t>
            </a:r>
            <a:r>
              <a:rPr lang="hr-HR" altLang="sr-Latn-RS" sz="2200" i="1" dirty="0">
                <a:latin typeface="Tahoma" panose="020B0604030504040204" pitchFamily="34" charset="0"/>
              </a:rPr>
              <a:t>, </a:t>
            </a:r>
            <a:r>
              <a:rPr lang="hr-HR" altLang="sr-Latn-RS" sz="2200" i="1" dirty="0" err="1">
                <a:latin typeface="Tahoma" panose="020B0604030504040204" pitchFamily="34" charset="0"/>
              </a:rPr>
              <a:t>low</a:t>
            </a:r>
            <a:r>
              <a:rPr lang="hr-HR" altLang="sr-Latn-RS" sz="2200" i="1" dirty="0">
                <a:latin typeface="Tahoma" panose="020B0604030504040204" pitchFamily="34" charset="0"/>
              </a:rPr>
              <a:t> </a:t>
            </a:r>
            <a:r>
              <a:rPr lang="hr-HR" altLang="sr-Latn-RS" sz="2200" i="1" dirty="0" err="1">
                <a:latin typeface="Tahoma" panose="020B0604030504040204" pitchFamily="34" charset="0"/>
              </a:rPr>
              <a:t>affinity</a:t>
            </a:r>
            <a:r>
              <a:rPr lang="hr-HR" altLang="sr-Latn-RS" sz="2200" i="1" dirty="0">
                <a:latin typeface="Tahoma" panose="020B0604030504040204" pitchFamily="34" charset="0"/>
              </a:rPr>
              <a:t> </a:t>
            </a:r>
            <a:r>
              <a:rPr lang="hr-HR" altLang="sr-Latn-RS" sz="2200" i="1" dirty="0" err="1">
                <a:latin typeface="Tahoma" panose="020B0604030504040204" pitchFamily="34" charset="0"/>
              </a:rPr>
              <a:t>state</a:t>
            </a:r>
            <a:r>
              <a:rPr lang="hr-HR" altLang="sr-Latn-RS" sz="2200" dirty="0">
                <a:latin typeface="Tahoma" panose="020B0604030504040204" pitchFamily="34" charset="0"/>
              </a:rPr>
              <a:t>) </a:t>
            </a:r>
            <a:r>
              <a:rPr lang="hr-HR" altLang="sr-Latn-RS" sz="2200" dirty="0" err="1">
                <a:latin typeface="Tahoma" panose="020B0604030504040204" pitchFamily="34" charset="0"/>
              </a:rPr>
              <a:t>and</a:t>
            </a:r>
            <a:r>
              <a:rPr lang="hr-HR" altLang="sr-Latn-RS" sz="2200" dirty="0">
                <a:latin typeface="Tahoma" panose="020B0604030504040204" pitchFamily="34" charset="0"/>
              </a:rPr>
              <a:t> </a:t>
            </a:r>
            <a:r>
              <a:rPr lang="hr-HR" altLang="sr-Latn-RS" sz="2200" b="1" dirty="0">
                <a:solidFill>
                  <a:srgbClr val="0033CC"/>
                </a:solidFill>
                <a:latin typeface="Tahoma" panose="020B0604030504040204" pitchFamily="34" charset="0"/>
              </a:rPr>
              <a:t>R </a:t>
            </a:r>
            <a:r>
              <a:rPr lang="hr-HR" altLang="sr-Latn-RS" sz="2200" b="1" dirty="0" err="1">
                <a:solidFill>
                  <a:srgbClr val="0033CC"/>
                </a:solidFill>
                <a:latin typeface="Tahoma" panose="020B0604030504040204" pitchFamily="34" charset="0"/>
              </a:rPr>
              <a:t>state</a:t>
            </a:r>
            <a:r>
              <a:rPr lang="hr-HR" altLang="sr-Latn-RS" sz="2200" b="1" dirty="0">
                <a:solidFill>
                  <a:srgbClr val="0033CC"/>
                </a:solidFill>
                <a:latin typeface="Tahoma" panose="020B0604030504040204" pitchFamily="34" charset="0"/>
              </a:rPr>
              <a:t>, </a:t>
            </a:r>
            <a:r>
              <a:rPr lang="hr-HR" altLang="sr-Latn-RS" sz="2200" b="1" dirty="0" err="1">
                <a:solidFill>
                  <a:srgbClr val="0033CC"/>
                </a:solidFill>
                <a:latin typeface="Tahoma" panose="020B0604030504040204" pitchFamily="34" charset="0"/>
              </a:rPr>
              <a:t>oxygenated</a:t>
            </a:r>
            <a:r>
              <a:rPr lang="hr-HR" altLang="sr-Latn-RS" sz="2200" b="1" dirty="0">
                <a:solidFill>
                  <a:srgbClr val="0033CC"/>
                </a:solidFill>
                <a:latin typeface="Tahoma" panose="020B0604030504040204" pitchFamily="34" charset="0"/>
              </a:rPr>
              <a:t> </a:t>
            </a:r>
            <a:r>
              <a:rPr lang="hr-HR" altLang="sr-Latn-RS" sz="2200" b="1" dirty="0" err="1">
                <a:solidFill>
                  <a:srgbClr val="0033CC"/>
                </a:solidFill>
                <a:latin typeface="Tahoma" panose="020B0604030504040204" pitchFamily="34" charset="0"/>
              </a:rPr>
              <a:t>Hb</a:t>
            </a:r>
            <a:r>
              <a:rPr lang="hr-HR" altLang="sr-Latn-RS" sz="2200" b="1" dirty="0">
                <a:solidFill>
                  <a:srgbClr val="0033CC"/>
                </a:solidFill>
                <a:latin typeface="Tahoma" panose="020B0604030504040204" pitchFamily="34" charset="0"/>
              </a:rPr>
              <a:t> </a:t>
            </a:r>
            <a:r>
              <a:rPr lang="hr-HR" altLang="sr-Latn-RS" sz="2200" dirty="0">
                <a:latin typeface="Tahoma" panose="020B0604030504040204" pitchFamily="34" charset="0"/>
              </a:rPr>
              <a:t>(</a:t>
            </a:r>
            <a:r>
              <a:rPr lang="hr-HR" altLang="sr-Latn-RS" sz="2200" i="1" dirty="0" err="1">
                <a:latin typeface="Tahoma" panose="020B0604030504040204" pitchFamily="34" charset="0"/>
              </a:rPr>
              <a:t>relaxed</a:t>
            </a:r>
            <a:r>
              <a:rPr lang="hr-HR" altLang="sr-Latn-RS" sz="2200" i="1" dirty="0">
                <a:latin typeface="Tahoma" panose="020B0604030504040204" pitchFamily="34" charset="0"/>
              </a:rPr>
              <a:t>, </a:t>
            </a:r>
            <a:r>
              <a:rPr lang="hr-HR" altLang="sr-Latn-RS" sz="2200" i="1" dirty="0" err="1">
                <a:latin typeface="Tahoma" panose="020B0604030504040204" pitchFamily="34" charset="0"/>
              </a:rPr>
              <a:t>high</a:t>
            </a:r>
            <a:r>
              <a:rPr lang="hr-HR" altLang="sr-Latn-RS" sz="2200" i="1" dirty="0">
                <a:latin typeface="Tahoma" panose="020B0604030504040204" pitchFamily="34" charset="0"/>
              </a:rPr>
              <a:t> </a:t>
            </a:r>
            <a:r>
              <a:rPr lang="hr-HR" altLang="sr-Latn-RS" sz="2200" i="1" dirty="0" err="1">
                <a:latin typeface="Tahoma" panose="020B0604030504040204" pitchFamily="34" charset="0"/>
              </a:rPr>
              <a:t>affinity</a:t>
            </a:r>
            <a:r>
              <a:rPr lang="hr-HR" altLang="sr-Latn-RS" sz="2200" i="1" dirty="0">
                <a:latin typeface="Tahoma" panose="020B0604030504040204" pitchFamily="34" charset="0"/>
              </a:rPr>
              <a:t> </a:t>
            </a:r>
            <a:r>
              <a:rPr lang="hr-HR" altLang="sr-Latn-RS" sz="2200" i="1" dirty="0" err="1">
                <a:latin typeface="Tahoma" panose="020B0604030504040204" pitchFamily="34" charset="0"/>
              </a:rPr>
              <a:t>state</a:t>
            </a:r>
            <a:r>
              <a:rPr lang="hr-HR" altLang="sr-Latn-RS" sz="2200" dirty="0">
                <a:latin typeface="Tahoma" panose="020B0604030504040204" pitchFamily="34" charset="0"/>
              </a:rPr>
              <a:t>)/                                   </a:t>
            </a:r>
            <a:r>
              <a:rPr lang="hr-HR" altLang="sr-Latn-RS" sz="2200" b="1" dirty="0">
                <a:solidFill>
                  <a:srgbClr val="FF0000"/>
                </a:solidFill>
                <a:latin typeface="Tahoma" panose="020B0604030504040204" pitchFamily="34" charset="0"/>
              </a:rPr>
              <a:t>T </a:t>
            </a:r>
            <a:r>
              <a:rPr lang="hr-HR" altLang="sr-Latn-RS" sz="2200" b="1" dirty="0">
                <a:solidFill>
                  <a:srgbClr val="FF0000"/>
                </a:solidFill>
                <a:latin typeface="Times New Roman" panose="02020603050405020304" pitchFamily="18" charset="0"/>
                <a:cs typeface="Times New Roman" panose="02020603050405020304" pitchFamily="18" charset="0"/>
              </a:rPr>
              <a:t>→</a:t>
            </a:r>
            <a:r>
              <a:rPr lang="hr-HR" altLang="sr-Latn-RS" sz="2200" b="1" dirty="0">
                <a:solidFill>
                  <a:srgbClr val="FF0000"/>
                </a:solidFill>
                <a:latin typeface="Tahoma" panose="020B0604030504040204" pitchFamily="34" charset="0"/>
              </a:rPr>
              <a:t> R </a:t>
            </a:r>
            <a:r>
              <a:rPr lang="hr-HR" altLang="sr-Latn-RS" sz="2200" b="1" dirty="0" err="1">
                <a:solidFill>
                  <a:srgbClr val="FF0000"/>
                </a:solidFill>
                <a:latin typeface="Tahoma" panose="020B0604030504040204" pitchFamily="34" charset="0"/>
              </a:rPr>
              <a:t>transition</a:t>
            </a:r>
            <a:endParaRPr lang="hr-HR" altLang="sr-Latn-RS" sz="2200" b="1" dirty="0">
              <a:solidFill>
                <a:srgbClr val="FF0000"/>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519113" y="277018"/>
            <a:ext cx="8137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2400" b="1">
                <a:solidFill>
                  <a:srgbClr val="FF0000"/>
                </a:solidFill>
                <a:latin typeface="Tahoma" panose="020B0604030504040204" pitchFamily="34" charset="0"/>
              </a:rPr>
              <a:t>What</a:t>
            </a:r>
            <a:r>
              <a:rPr lang="hr-HR" altLang="sr-Latn-RS" sz="2400" b="1" dirty="0">
                <a:solidFill>
                  <a:srgbClr val="FF0000"/>
                </a:solidFill>
                <a:latin typeface="Tahoma" panose="020B0604030504040204" pitchFamily="34" charset="0"/>
              </a:rPr>
              <a:t> </a:t>
            </a:r>
            <a:r>
              <a:rPr lang="hr-HR" altLang="sr-Latn-RS" sz="2400" b="1" dirty="0" err="1">
                <a:solidFill>
                  <a:srgbClr val="FF0000"/>
                </a:solidFill>
                <a:latin typeface="Tahoma" panose="020B0604030504040204" pitchFamily="34" charset="0"/>
              </a:rPr>
              <a:t>is</a:t>
            </a:r>
            <a:r>
              <a:rPr lang="hr-HR" altLang="sr-Latn-RS" sz="2400" b="1" dirty="0">
                <a:solidFill>
                  <a:srgbClr val="FF0000"/>
                </a:solidFill>
                <a:latin typeface="Tahoma" panose="020B0604030504040204" pitchFamily="34" charset="0"/>
              </a:rPr>
              <a:t> </a:t>
            </a:r>
            <a:r>
              <a:rPr lang="hr-HR" altLang="sr-Latn-RS" sz="2400" b="1" dirty="0" err="1">
                <a:solidFill>
                  <a:srgbClr val="FF0000"/>
                </a:solidFill>
                <a:latin typeface="Tahoma" panose="020B0604030504040204" pitchFamily="34" charset="0"/>
              </a:rPr>
              <a:t>advantage</a:t>
            </a:r>
            <a:r>
              <a:rPr lang="hr-HR" altLang="sr-Latn-RS" sz="2400" b="1" dirty="0">
                <a:solidFill>
                  <a:srgbClr val="FF0000"/>
                </a:solidFill>
                <a:latin typeface="Tahoma" panose="020B0604030504040204" pitchFamily="34" charset="0"/>
              </a:rPr>
              <a:t> </a:t>
            </a:r>
            <a:r>
              <a:rPr lang="hr-HR" altLang="sr-Latn-RS" sz="2400" b="1" dirty="0" err="1">
                <a:solidFill>
                  <a:srgbClr val="FF0000"/>
                </a:solidFill>
                <a:latin typeface="Tahoma" panose="020B0604030504040204" pitchFamily="34" charset="0"/>
              </a:rPr>
              <a:t>of</a:t>
            </a:r>
            <a:r>
              <a:rPr lang="hr-HR" altLang="sr-Latn-RS" sz="2400" b="1" dirty="0">
                <a:solidFill>
                  <a:srgbClr val="FF0000"/>
                </a:solidFill>
                <a:latin typeface="Tahoma" panose="020B0604030504040204" pitchFamily="34" charset="0"/>
              </a:rPr>
              <a:t> hemoglobin for </a:t>
            </a:r>
            <a:r>
              <a:rPr lang="hr-HR" altLang="sr-Latn-RS" sz="2400" b="1" dirty="0" err="1">
                <a:solidFill>
                  <a:srgbClr val="FF0000"/>
                </a:solidFill>
                <a:latin typeface="Tahoma" panose="020B0604030504040204" pitchFamily="34" charset="0"/>
              </a:rPr>
              <a:t>its</a:t>
            </a:r>
            <a:r>
              <a:rPr lang="hr-HR" altLang="sr-Latn-RS" sz="2400" b="1" dirty="0">
                <a:solidFill>
                  <a:srgbClr val="FF0000"/>
                </a:solidFill>
                <a:latin typeface="Tahoma" panose="020B0604030504040204" pitchFamily="34" charset="0"/>
              </a:rPr>
              <a:t> </a:t>
            </a:r>
            <a:r>
              <a:rPr lang="hr-HR" altLang="sr-Latn-RS" sz="2400" b="1" dirty="0" err="1">
                <a:solidFill>
                  <a:srgbClr val="FF0000"/>
                </a:solidFill>
                <a:latin typeface="Tahoma" panose="020B0604030504040204" pitchFamily="34" charset="0"/>
              </a:rPr>
              <a:t>function</a:t>
            </a:r>
            <a:r>
              <a:rPr lang="hr-HR" altLang="sr-Latn-RS" sz="2400" b="1" dirty="0">
                <a:solidFill>
                  <a:srgbClr val="FF0000"/>
                </a:solidFill>
                <a:latin typeface="Tahoma" panose="020B0604030504040204" pitchFamily="34" charset="0"/>
              </a:rPr>
              <a:t> as </a:t>
            </a:r>
            <a:r>
              <a:rPr lang="hr-HR" altLang="sr-Latn-RS" sz="2400" b="1" dirty="0" err="1">
                <a:solidFill>
                  <a:srgbClr val="FF0000"/>
                </a:solidFill>
                <a:latin typeface="Tahoma" panose="020B0604030504040204" pitchFamily="34" charset="0"/>
              </a:rPr>
              <a:t>oxygen</a:t>
            </a:r>
            <a:r>
              <a:rPr lang="hr-HR" altLang="sr-Latn-RS" sz="2400" b="1" dirty="0">
                <a:solidFill>
                  <a:srgbClr val="FF0000"/>
                </a:solidFill>
                <a:latin typeface="Tahoma" panose="020B0604030504040204" pitchFamily="34" charset="0"/>
              </a:rPr>
              <a:t>-transporter </a:t>
            </a:r>
            <a:r>
              <a:rPr lang="hr-HR" altLang="sr-Latn-RS" sz="2400" b="1" dirty="0" err="1">
                <a:solidFill>
                  <a:srgbClr val="FF0000"/>
                </a:solidFill>
                <a:latin typeface="Tahoma" panose="020B0604030504040204" pitchFamily="34" charset="0"/>
              </a:rPr>
              <a:t>in</a:t>
            </a:r>
            <a:r>
              <a:rPr lang="hr-HR" altLang="sr-Latn-RS" sz="2400" b="1" dirty="0">
                <a:solidFill>
                  <a:srgbClr val="FF0000"/>
                </a:solidFill>
                <a:latin typeface="Tahoma" panose="020B0604030504040204" pitchFamily="34" charset="0"/>
              </a:rPr>
              <a:t> </a:t>
            </a:r>
            <a:r>
              <a:rPr lang="hr-HR" altLang="sr-Latn-RS" sz="2400" b="1" dirty="0" err="1">
                <a:solidFill>
                  <a:srgbClr val="FF0000"/>
                </a:solidFill>
                <a:latin typeface="Tahoma" panose="020B0604030504040204" pitchFamily="34" charset="0"/>
              </a:rPr>
              <a:t>blood</a:t>
            </a:r>
            <a:r>
              <a:rPr lang="hr-HR" altLang="sr-Latn-RS" sz="2400" b="1" dirty="0">
                <a:solidFill>
                  <a:srgbClr val="FF0000"/>
                </a:solidFill>
                <a:latin typeface="Tahoma" panose="020B0604030504040204" pitchFamily="34" charset="0"/>
              </a:rPr>
              <a:t> red </a:t>
            </a:r>
            <a:r>
              <a:rPr lang="hr-HR" altLang="sr-Latn-RS" sz="2400" b="1" dirty="0" err="1">
                <a:solidFill>
                  <a:srgbClr val="FF0000"/>
                </a:solidFill>
                <a:latin typeface="Tahoma" panose="020B0604030504040204" pitchFamily="34" charset="0"/>
              </a:rPr>
              <a:t>cells</a:t>
            </a:r>
            <a:r>
              <a:rPr lang="hr-HR" altLang="sr-Latn-RS" sz="2400" b="1" dirty="0">
                <a:solidFill>
                  <a:srgbClr val="FF0000"/>
                </a:solidFill>
                <a:latin typeface="Tahoma" panose="020B0604030504040204" pitchFamily="34" charset="0"/>
              </a:rPr>
              <a:t>?</a:t>
            </a:r>
          </a:p>
        </p:txBody>
      </p:sp>
      <p:sp>
        <p:nvSpPr>
          <p:cNvPr id="5" name="TextBox 4"/>
          <p:cNvSpPr txBox="1"/>
          <p:nvPr/>
        </p:nvSpPr>
        <p:spPr>
          <a:xfrm>
            <a:off x="721160" y="4797152"/>
            <a:ext cx="7345363" cy="1785104"/>
          </a:xfrm>
          <a:prstGeom prst="rect">
            <a:avLst/>
          </a:prstGeom>
          <a:noFill/>
        </p:spPr>
        <p:txBody>
          <a:bodyPr>
            <a:spAutoFit/>
          </a:bodyPr>
          <a:lstStyle/>
          <a:p>
            <a:pPr marL="342900" indent="-342900" algn="l">
              <a:spcBef>
                <a:spcPct val="50000"/>
              </a:spcBef>
              <a:buFontTx/>
              <a:buAutoNum type="arabicPeriod"/>
              <a:defRPr/>
            </a:pPr>
            <a:r>
              <a:rPr lang="hr-HR" sz="2000" dirty="0" err="1">
                <a:latin typeface="Tahoma" pitchFamily="34" charset="0"/>
              </a:rPr>
              <a:t>In</a:t>
            </a:r>
            <a:r>
              <a:rPr lang="hr-HR" sz="2000" dirty="0">
                <a:latin typeface="Tahoma" pitchFamily="34" charset="0"/>
              </a:rPr>
              <a:t> </a:t>
            </a:r>
            <a:r>
              <a:rPr lang="hr-HR" sz="2000" dirty="0" err="1">
                <a:latin typeface="Tahoma" pitchFamily="34" charset="0"/>
              </a:rPr>
              <a:t>myoglobin</a:t>
            </a:r>
            <a:r>
              <a:rPr lang="hr-HR" sz="2000" dirty="0">
                <a:latin typeface="Tahoma" pitchFamily="34" charset="0"/>
              </a:rPr>
              <a:t>, </a:t>
            </a:r>
            <a:r>
              <a:rPr lang="hr-HR" sz="2000" dirty="0" err="1">
                <a:latin typeface="Tahoma" pitchFamily="34" charset="0"/>
              </a:rPr>
              <a:t>hyperbolic</a:t>
            </a:r>
            <a:r>
              <a:rPr lang="hr-HR" sz="2000" dirty="0">
                <a:latin typeface="Tahoma" pitchFamily="34" charset="0"/>
              </a:rPr>
              <a:t> </a:t>
            </a:r>
            <a:r>
              <a:rPr lang="hr-HR" sz="2000" dirty="0" err="1">
                <a:latin typeface="Tahoma" pitchFamily="34" charset="0"/>
              </a:rPr>
              <a:t>binding</a:t>
            </a:r>
            <a:r>
              <a:rPr lang="hr-HR" sz="2000" dirty="0">
                <a:latin typeface="Tahoma" pitchFamily="34" charset="0"/>
              </a:rPr>
              <a:t> </a:t>
            </a:r>
            <a:r>
              <a:rPr lang="hr-HR" sz="2000" dirty="0" err="1">
                <a:latin typeface="Tahoma" pitchFamily="34" charset="0"/>
              </a:rPr>
              <a:t>curve</a:t>
            </a:r>
            <a:r>
              <a:rPr lang="hr-HR" sz="2000" dirty="0">
                <a:latin typeface="Tahoma" pitchFamily="34" charset="0"/>
              </a:rPr>
              <a:t> </a:t>
            </a:r>
            <a:r>
              <a:rPr lang="hr-HR" sz="2000" dirty="0" err="1">
                <a:latin typeface="Tahoma" pitchFamily="34" charset="0"/>
              </a:rPr>
              <a:t>shows</a:t>
            </a:r>
            <a:r>
              <a:rPr lang="hr-HR" sz="2000" dirty="0">
                <a:latin typeface="Tahoma" pitchFamily="34" charset="0"/>
              </a:rPr>
              <a:t> </a:t>
            </a:r>
            <a:r>
              <a:rPr lang="hr-HR" sz="2000" dirty="0" err="1">
                <a:latin typeface="Tahoma" pitchFamily="34" charset="0"/>
              </a:rPr>
              <a:t>insensitivity</a:t>
            </a:r>
            <a:r>
              <a:rPr lang="hr-HR" sz="2000" dirty="0">
                <a:latin typeface="Tahoma" pitchFamily="34" charset="0"/>
              </a:rPr>
              <a:t> to </a:t>
            </a:r>
            <a:r>
              <a:rPr lang="hr-HR" sz="2000" dirty="0" err="1">
                <a:latin typeface="Tahoma" pitchFamily="34" charset="0"/>
              </a:rPr>
              <a:t>small</a:t>
            </a:r>
            <a:r>
              <a:rPr lang="hr-HR" sz="2000" dirty="0">
                <a:latin typeface="Tahoma" pitchFamily="34" charset="0"/>
              </a:rPr>
              <a:t> </a:t>
            </a:r>
            <a:r>
              <a:rPr lang="hr-HR" sz="2000" dirty="0" err="1">
                <a:latin typeface="Tahoma" pitchFamily="34" charset="0"/>
              </a:rPr>
              <a:t>changes</a:t>
            </a:r>
            <a:r>
              <a:rPr lang="hr-HR" sz="2000" dirty="0">
                <a:latin typeface="Tahoma" pitchFamily="34" charset="0"/>
              </a:rPr>
              <a:t> </a:t>
            </a:r>
            <a:r>
              <a:rPr lang="hr-HR" sz="2000" dirty="0" err="1">
                <a:latin typeface="Tahoma" pitchFamily="34" charset="0"/>
              </a:rPr>
              <a:t>in</a:t>
            </a:r>
            <a:r>
              <a:rPr lang="hr-HR" sz="2000" dirty="0">
                <a:latin typeface="Tahoma" pitchFamily="34" charset="0"/>
              </a:rPr>
              <a:t> </a:t>
            </a:r>
            <a:r>
              <a:rPr lang="hr-HR" sz="2000" dirty="0" err="1">
                <a:latin typeface="Tahoma" pitchFamily="34" charset="0"/>
              </a:rPr>
              <a:t>the</a:t>
            </a:r>
            <a:r>
              <a:rPr lang="hr-HR" sz="2000" dirty="0">
                <a:latin typeface="Tahoma" pitchFamily="34" charset="0"/>
              </a:rPr>
              <a:t> </a:t>
            </a:r>
            <a:r>
              <a:rPr lang="hr-HR" sz="2000" dirty="0" err="1">
                <a:latin typeface="Tahoma" pitchFamily="34" charset="0"/>
              </a:rPr>
              <a:t>concentration</a:t>
            </a:r>
            <a:r>
              <a:rPr lang="hr-HR" sz="2000" dirty="0">
                <a:latin typeface="Tahoma" pitchFamily="34" charset="0"/>
              </a:rPr>
              <a:t> </a:t>
            </a:r>
            <a:r>
              <a:rPr lang="hr-HR" sz="2000" dirty="0" err="1">
                <a:latin typeface="Tahoma" pitchFamily="34" charset="0"/>
              </a:rPr>
              <a:t>of</a:t>
            </a:r>
            <a:r>
              <a:rPr lang="hr-HR" sz="2000" dirty="0">
                <a:latin typeface="Tahoma" pitchFamily="34" charset="0"/>
              </a:rPr>
              <a:t> </a:t>
            </a:r>
            <a:r>
              <a:rPr lang="hr-HR" sz="2000" dirty="0" err="1">
                <a:latin typeface="Tahoma" pitchFamily="34" charset="0"/>
              </a:rPr>
              <a:t>dissolved</a:t>
            </a:r>
            <a:r>
              <a:rPr lang="hr-HR" sz="2000" dirty="0">
                <a:latin typeface="Tahoma" pitchFamily="34" charset="0"/>
              </a:rPr>
              <a:t> oxygen.</a:t>
            </a:r>
          </a:p>
          <a:p>
            <a:pPr marL="342900" indent="-342900" algn="l">
              <a:spcBef>
                <a:spcPct val="50000"/>
              </a:spcBef>
              <a:buFontTx/>
              <a:buAutoNum type="arabicPeriod"/>
              <a:defRPr/>
            </a:pPr>
            <a:r>
              <a:rPr lang="hr-HR" sz="2000" b="1" dirty="0" err="1">
                <a:solidFill>
                  <a:srgbClr val="FF0000"/>
                </a:solidFill>
                <a:latin typeface="Tahoma" pitchFamily="34" charset="0"/>
              </a:rPr>
              <a:t>Quaternary</a:t>
            </a:r>
            <a:r>
              <a:rPr lang="hr-HR" sz="2000" b="1" dirty="0">
                <a:solidFill>
                  <a:srgbClr val="FF0000"/>
                </a:solidFill>
                <a:latin typeface="Tahoma" pitchFamily="34" charset="0"/>
              </a:rPr>
              <a:t> </a:t>
            </a:r>
            <a:r>
              <a:rPr lang="hr-HR" sz="2000" b="1" dirty="0" err="1">
                <a:solidFill>
                  <a:srgbClr val="FF0000"/>
                </a:solidFill>
                <a:latin typeface="Tahoma" pitchFamily="34" charset="0"/>
              </a:rPr>
              <a:t>structure</a:t>
            </a:r>
            <a:r>
              <a:rPr lang="hr-HR" sz="2000" b="1" dirty="0">
                <a:solidFill>
                  <a:srgbClr val="FF0000"/>
                </a:solidFill>
                <a:latin typeface="Tahoma" pitchFamily="34" charset="0"/>
              </a:rPr>
              <a:t> </a:t>
            </a:r>
            <a:r>
              <a:rPr lang="hr-HR" sz="2000" b="1" dirty="0" err="1">
                <a:solidFill>
                  <a:srgbClr val="FF0000"/>
                </a:solidFill>
                <a:latin typeface="Tahoma" pitchFamily="34" charset="0"/>
              </a:rPr>
              <a:t>of</a:t>
            </a:r>
            <a:r>
              <a:rPr lang="hr-HR" sz="2000" b="1" dirty="0">
                <a:solidFill>
                  <a:srgbClr val="FF0000"/>
                </a:solidFill>
                <a:latin typeface="Tahoma" pitchFamily="34" charset="0"/>
              </a:rPr>
              <a:t> hemoglobin </a:t>
            </a:r>
            <a:r>
              <a:rPr lang="hr-HR" sz="2000" b="1" dirty="0" err="1">
                <a:solidFill>
                  <a:srgbClr val="FF0000"/>
                </a:solidFill>
                <a:latin typeface="Tahoma" pitchFamily="34" charset="0"/>
              </a:rPr>
              <a:t>enables</a:t>
            </a:r>
            <a:r>
              <a:rPr lang="hr-HR" sz="2000" b="1" dirty="0">
                <a:solidFill>
                  <a:srgbClr val="FF0000"/>
                </a:solidFill>
                <a:latin typeface="Tahoma" pitchFamily="34" charset="0"/>
              </a:rPr>
              <a:t> more </a:t>
            </a:r>
            <a:r>
              <a:rPr lang="hr-HR" sz="2000" b="1" dirty="0" err="1">
                <a:solidFill>
                  <a:srgbClr val="FF0000"/>
                </a:solidFill>
                <a:latin typeface="Tahoma" pitchFamily="34" charset="0"/>
              </a:rPr>
              <a:t>sensitive</a:t>
            </a:r>
            <a:r>
              <a:rPr lang="hr-HR" sz="2000" b="1" dirty="0">
                <a:solidFill>
                  <a:srgbClr val="FF0000"/>
                </a:solidFill>
                <a:latin typeface="Tahoma" pitchFamily="34" charset="0"/>
              </a:rPr>
              <a:t> </a:t>
            </a:r>
            <a:r>
              <a:rPr lang="hr-HR" sz="2000" b="1" dirty="0" err="1">
                <a:solidFill>
                  <a:srgbClr val="FF0000"/>
                </a:solidFill>
                <a:latin typeface="Tahoma" pitchFamily="34" charset="0"/>
              </a:rPr>
              <a:t>response</a:t>
            </a:r>
            <a:r>
              <a:rPr lang="hr-HR" sz="2000" b="1" dirty="0">
                <a:solidFill>
                  <a:srgbClr val="FF0000"/>
                </a:solidFill>
                <a:latin typeface="Tahoma" pitchFamily="34" charset="0"/>
              </a:rPr>
              <a:t> to </a:t>
            </a:r>
            <a:r>
              <a:rPr lang="hr-HR" sz="2000" b="1" dirty="0" err="1">
                <a:solidFill>
                  <a:srgbClr val="FF0000"/>
                </a:solidFill>
                <a:latin typeface="Tahoma" pitchFamily="34" charset="0"/>
              </a:rPr>
              <a:t>small</a:t>
            </a:r>
            <a:r>
              <a:rPr lang="hr-HR" sz="2000" b="1" dirty="0">
                <a:solidFill>
                  <a:srgbClr val="FF0000"/>
                </a:solidFill>
                <a:latin typeface="Tahoma" pitchFamily="34" charset="0"/>
              </a:rPr>
              <a:t> </a:t>
            </a:r>
            <a:r>
              <a:rPr lang="hr-HR" sz="2000" b="1" dirty="0" err="1">
                <a:solidFill>
                  <a:srgbClr val="FF0000"/>
                </a:solidFill>
                <a:latin typeface="Tahoma" pitchFamily="34" charset="0"/>
              </a:rPr>
              <a:t>changes</a:t>
            </a:r>
            <a:r>
              <a:rPr lang="hr-HR" sz="2000" b="1" dirty="0">
                <a:solidFill>
                  <a:srgbClr val="FF0000"/>
                </a:solidFill>
                <a:latin typeface="Tahoma" pitchFamily="34" charset="0"/>
              </a:rPr>
              <a:t> </a:t>
            </a:r>
            <a:r>
              <a:rPr lang="hr-HR" sz="2000" b="1" dirty="0" err="1">
                <a:solidFill>
                  <a:srgbClr val="FF0000"/>
                </a:solidFill>
                <a:latin typeface="Tahoma" pitchFamily="34" charset="0"/>
              </a:rPr>
              <a:t>in</a:t>
            </a:r>
            <a:r>
              <a:rPr lang="hr-HR" sz="2000" b="1" dirty="0">
                <a:solidFill>
                  <a:srgbClr val="FF0000"/>
                </a:solidFill>
                <a:latin typeface="Tahoma" pitchFamily="34" charset="0"/>
              </a:rPr>
              <a:t> </a:t>
            </a:r>
            <a:r>
              <a:rPr lang="hr-HR" sz="2000" b="1" dirty="0" err="1">
                <a:solidFill>
                  <a:srgbClr val="FF0000"/>
                </a:solidFill>
                <a:latin typeface="Tahoma" pitchFamily="34" charset="0"/>
              </a:rPr>
              <a:t>ligand</a:t>
            </a:r>
            <a:r>
              <a:rPr lang="hr-HR" sz="2000" b="1" dirty="0">
                <a:solidFill>
                  <a:srgbClr val="FF0000"/>
                </a:solidFill>
                <a:latin typeface="Tahoma" pitchFamily="34" charset="0"/>
              </a:rPr>
              <a:t> (oxygen) </a:t>
            </a:r>
            <a:r>
              <a:rPr lang="hr-HR" sz="2000" b="1" dirty="0" err="1">
                <a:solidFill>
                  <a:srgbClr val="FF0000"/>
                </a:solidFill>
                <a:latin typeface="Tahoma" pitchFamily="34" charset="0"/>
              </a:rPr>
              <a:t>concentration</a:t>
            </a:r>
            <a:r>
              <a:rPr lang="hr-HR" sz="2000" b="1" dirty="0" smtClean="0">
                <a:solidFill>
                  <a:srgbClr val="FF0000"/>
                </a:solidFill>
                <a:latin typeface="Tahoma" pitchFamily="34" charset="0"/>
              </a:rPr>
              <a:t>.</a:t>
            </a:r>
            <a:endParaRPr lang="hr-HR" sz="2000" b="1" dirty="0">
              <a:solidFill>
                <a:srgbClr val="FF0000"/>
              </a:solidFill>
              <a:latin typeface="Arial" charset="0"/>
            </a:endParaRPr>
          </a:p>
        </p:txBody>
      </p:sp>
      <p:pic>
        <p:nvPicPr>
          <p:cNvPr id="1536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93432"/>
            <a:ext cx="2376264" cy="18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p:cNvSpPr txBox="1">
            <a:spLocks noChangeArrowheads="1"/>
          </p:cNvSpPr>
          <p:nvPr/>
        </p:nvSpPr>
        <p:spPr bwMode="auto">
          <a:xfrm>
            <a:off x="611560" y="3273152"/>
            <a:ext cx="62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r-HR" altLang="sr-Latn-RS" sz="1800" b="1" dirty="0" err="1">
                <a:solidFill>
                  <a:srgbClr val="FF0000"/>
                </a:solidFill>
              </a:rPr>
              <a:t>Mb</a:t>
            </a:r>
            <a:endParaRPr lang="hr-HR" altLang="sr-Latn-RS" sz="1800" b="1" dirty="0">
              <a:solidFill>
                <a:srgbClr val="FF0000"/>
              </a:solidFill>
            </a:endParaRPr>
          </a:p>
        </p:txBody>
      </p:sp>
      <p:sp>
        <p:nvSpPr>
          <p:cNvPr id="15366" name="TextBox 5"/>
          <p:cNvSpPr txBox="1">
            <a:spLocks noChangeArrowheads="1"/>
          </p:cNvSpPr>
          <p:nvPr/>
        </p:nvSpPr>
        <p:spPr bwMode="auto">
          <a:xfrm>
            <a:off x="2699792" y="1287243"/>
            <a:ext cx="62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r-HR" altLang="sr-Latn-RS" sz="1800" b="1" dirty="0" err="1" smtClean="0">
                <a:solidFill>
                  <a:srgbClr val="FF0000"/>
                </a:solidFill>
              </a:rPr>
              <a:t>Hb</a:t>
            </a:r>
            <a:endParaRPr lang="hr-HR" altLang="sr-Latn-RS" sz="1800" b="1" dirty="0">
              <a:solidFill>
                <a:srgbClr val="FF0000"/>
              </a:solidFill>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471" y="1287243"/>
            <a:ext cx="3045197" cy="3163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6516216" y="1605941"/>
            <a:ext cx="2340124" cy="1661993"/>
          </a:xfrm>
          <a:prstGeom prst="rect">
            <a:avLst/>
          </a:prstGeom>
          <a:noFill/>
          <a:ln w="349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1200" b="1" u="sng" dirty="0">
                <a:latin typeface="Tahoma" panose="020B0604030504040204" pitchFamily="34" charset="0"/>
              </a:rPr>
              <a:t>A </a:t>
            </a:r>
            <a:r>
              <a:rPr lang="hr-HR" altLang="sr-Latn-RS" sz="1200" b="1" u="sng" dirty="0" err="1">
                <a:latin typeface="Tahoma" panose="020B0604030504040204" pitchFamily="34" charset="0"/>
              </a:rPr>
              <a:t>binding</a:t>
            </a:r>
            <a:r>
              <a:rPr lang="hr-HR" altLang="sr-Latn-RS" sz="1200" b="1" u="sng" dirty="0">
                <a:latin typeface="Tahoma" panose="020B0604030504040204" pitchFamily="34" charset="0"/>
              </a:rPr>
              <a:t> </a:t>
            </a:r>
            <a:r>
              <a:rPr lang="hr-HR" altLang="sr-Latn-RS" sz="1200" b="1" u="sng" dirty="0" err="1">
                <a:latin typeface="Tahoma" panose="020B0604030504040204" pitchFamily="34" charset="0"/>
              </a:rPr>
              <a:t>curve</a:t>
            </a:r>
            <a:r>
              <a:rPr lang="hr-HR" altLang="sr-Latn-RS" sz="1200" b="1" u="sng" dirty="0">
                <a:latin typeface="Tahoma" panose="020B0604030504040204" pitchFamily="34" charset="0"/>
              </a:rPr>
              <a:t> </a:t>
            </a:r>
            <a:r>
              <a:rPr lang="hr-HR" altLang="sr-Latn-RS" sz="1200" b="1" u="sng" dirty="0" err="1">
                <a:latin typeface="Tahoma" panose="020B0604030504040204" pitchFamily="34" charset="0"/>
              </a:rPr>
              <a:t>of</a:t>
            </a:r>
            <a:r>
              <a:rPr lang="hr-HR" altLang="sr-Latn-RS" sz="1200" b="1" u="sng" dirty="0">
                <a:latin typeface="Tahoma" panose="020B0604030504040204" pitchFamily="34" charset="0"/>
              </a:rPr>
              <a:t> hemoglobin </a:t>
            </a:r>
            <a:r>
              <a:rPr lang="hr-HR" altLang="sr-Latn-RS" sz="1200" b="1" u="sng" dirty="0" err="1">
                <a:latin typeface="Tahoma" panose="020B0604030504040204" pitchFamily="34" charset="0"/>
              </a:rPr>
              <a:t>oxygen</a:t>
            </a:r>
            <a:r>
              <a:rPr lang="hr-HR" altLang="sr-Latn-RS" sz="1200" b="1" u="sng" dirty="0">
                <a:latin typeface="Tahoma" panose="020B0604030504040204" pitchFamily="34" charset="0"/>
              </a:rPr>
              <a:t> </a:t>
            </a:r>
            <a:r>
              <a:rPr lang="hr-HR" altLang="sr-Latn-RS" sz="1200" b="1" u="sng" dirty="0" err="1">
                <a:latin typeface="Tahoma" panose="020B0604030504040204" pitchFamily="34" charset="0"/>
              </a:rPr>
              <a:t>affinity</a:t>
            </a:r>
            <a:r>
              <a:rPr lang="hr-HR" altLang="sr-Latn-RS" sz="1200" b="1" u="sng" dirty="0">
                <a:latin typeface="Tahoma" panose="020B0604030504040204" pitchFamily="34" charset="0"/>
              </a:rPr>
              <a:t>:</a:t>
            </a:r>
            <a:r>
              <a:rPr lang="hr-HR" altLang="sr-Latn-RS" sz="1200" dirty="0">
                <a:latin typeface="Tahoma" panose="020B0604030504040204" pitchFamily="34" charset="0"/>
              </a:rPr>
              <a:t> </a:t>
            </a:r>
          </a:p>
          <a:p>
            <a:pPr eaLnBrk="1" hangingPunct="1">
              <a:spcBef>
                <a:spcPct val="50000"/>
              </a:spcBef>
              <a:buFontTx/>
              <a:buNone/>
            </a:pPr>
            <a:r>
              <a:rPr lang="hr-HR" altLang="sr-Latn-RS" sz="1200" dirty="0" err="1" smtClean="0">
                <a:latin typeface="Tahoma" panose="020B0604030504040204" pitchFamily="34" charset="0"/>
              </a:rPr>
              <a:t>sigmoid</a:t>
            </a:r>
            <a:r>
              <a:rPr lang="hr-HR" altLang="sr-Latn-RS" sz="1200" dirty="0" smtClean="0">
                <a:latin typeface="Tahoma" panose="020B0604030504040204" pitchFamily="34" charset="0"/>
              </a:rPr>
              <a:t> </a:t>
            </a:r>
            <a:r>
              <a:rPr lang="hr-HR" altLang="sr-Latn-RS" sz="1200" dirty="0" err="1">
                <a:latin typeface="Tahoma" panose="020B0604030504040204" pitchFamily="34" charset="0"/>
              </a:rPr>
              <a:t>binding</a:t>
            </a:r>
            <a:r>
              <a:rPr lang="hr-HR" altLang="sr-Latn-RS" sz="1200" dirty="0">
                <a:latin typeface="Tahoma" panose="020B0604030504040204" pitchFamily="34" charset="0"/>
              </a:rPr>
              <a:t> </a:t>
            </a:r>
            <a:r>
              <a:rPr lang="hr-HR" altLang="sr-Latn-RS" sz="1200" dirty="0" err="1">
                <a:latin typeface="Tahoma" panose="020B0604030504040204" pitchFamily="34" charset="0"/>
              </a:rPr>
              <a:t>curve</a:t>
            </a:r>
            <a:r>
              <a:rPr lang="hr-HR" altLang="sr-Latn-RS" sz="1200" dirty="0">
                <a:latin typeface="Tahoma" panose="020B0604030504040204" pitchFamily="34" charset="0"/>
              </a:rPr>
              <a:t> </a:t>
            </a:r>
            <a:r>
              <a:rPr lang="hr-HR" altLang="sr-Latn-RS" sz="1200" dirty="0" err="1">
                <a:latin typeface="Tahoma" panose="020B0604030504040204" pitchFamily="34" charset="0"/>
              </a:rPr>
              <a:t>reflects</a:t>
            </a:r>
            <a:r>
              <a:rPr lang="hr-HR" altLang="sr-Latn-RS" sz="1200" dirty="0">
                <a:latin typeface="Tahoma" panose="020B0604030504040204" pitchFamily="34" charset="0"/>
              </a:rPr>
              <a:t> </a:t>
            </a:r>
            <a:r>
              <a:rPr lang="hr-HR" altLang="sr-Latn-RS" sz="1200" dirty="0" err="1">
                <a:latin typeface="Tahoma" panose="020B0604030504040204" pitchFamily="34" charset="0"/>
              </a:rPr>
              <a:t>cooperative</a:t>
            </a:r>
            <a:r>
              <a:rPr lang="hr-HR" altLang="sr-Latn-RS" sz="1200" dirty="0">
                <a:latin typeface="Tahoma" panose="020B0604030504040204" pitchFamily="34" charset="0"/>
              </a:rPr>
              <a:t> </a:t>
            </a:r>
            <a:r>
              <a:rPr lang="hr-HR" altLang="sr-Latn-RS" sz="1200" dirty="0" err="1">
                <a:latin typeface="Tahoma" panose="020B0604030504040204" pitchFamily="34" charset="0"/>
              </a:rPr>
              <a:t>binding</a:t>
            </a:r>
            <a:r>
              <a:rPr lang="hr-HR" altLang="sr-Latn-RS" sz="1200" dirty="0">
                <a:latin typeface="Tahoma" panose="020B0604030504040204" pitchFamily="34" charset="0"/>
              </a:rPr>
              <a:t> </a:t>
            </a:r>
            <a:r>
              <a:rPr lang="hr-HR" altLang="sr-Latn-RS" sz="1200" dirty="0" err="1">
                <a:latin typeface="Tahoma" panose="020B0604030504040204" pitchFamily="34" charset="0"/>
              </a:rPr>
              <a:t>of</a:t>
            </a:r>
            <a:r>
              <a:rPr lang="hr-HR" altLang="sr-Latn-RS" sz="1200" dirty="0">
                <a:latin typeface="Tahoma" panose="020B0604030504040204" pitchFamily="34" charset="0"/>
              </a:rPr>
              <a:t> </a:t>
            </a:r>
            <a:r>
              <a:rPr lang="hr-HR" altLang="sr-Latn-RS" sz="1200" dirty="0" err="1">
                <a:latin typeface="Tahoma" panose="020B0604030504040204" pitchFamily="34" charset="0"/>
              </a:rPr>
              <a:t>oxygen</a:t>
            </a:r>
            <a:r>
              <a:rPr lang="hr-HR" altLang="sr-Latn-RS" sz="1200" dirty="0">
                <a:latin typeface="Tahoma" panose="020B0604030504040204" pitchFamily="34" charset="0"/>
              </a:rPr>
              <a:t> </a:t>
            </a:r>
            <a:r>
              <a:rPr lang="hr-HR" altLang="sr-Latn-RS" sz="1200" dirty="0" err="1">
                <a:latin typeface="Tahoma" panose="020B0604030504040204" pitchFamily="34" charset="0"/>
              </a:rPr>
              <a:t>which</a:t>
            </a:r>
            <a:r>
              <a:rPr lang="hr-HR" altLang="sr-Latn-RS" sz="1200" dirty="0">
                <a:latin typeface="Tahoma" panose="020B0604030504040204" pitchFamily="34" charset="0"/>
              </a:rPr>
              <a:t> </a:t>
            </a:r>
            <a:r>
              <a:rPr lang="hr-HR" altLang="sr-Latn-RS" sz="1200" dirty="0" err="1">
                <a:latin typeface="Tahoma" panose="020B0604030504040204" pitchFamily="34" charset="0"/>
              </a:rPr>
              <a:t>enables</a:t>
            </a:r>
            <a:r>
              <a:rPr lang="hr-HR" altLang="sr-Latn-RS" sz="1200" dirty="0">
                <a:latin typeface="Tahoma" panose="020B0604030504040204" pitchFamily="34" charset="0"/>
              </a:rPr>
              <a:t> </a:t>
            </a:r>
            <a:r>
              <a:rPr lang="hr-HR" altLang="sr-Latn-RS" sz="1200" dirty="0" err="1">
                <a:latin typeface="Tahoma" panose="020B0604030504040204" pitchFamily="34" charset="0"/>
              </a:rPr>
              <a:t>higher</a:t>
            </a:r>
            <a:r>
              <a:rPr lang="hr-HR" altLang="sr-Latn-RS" sz="1200" dirty="0">
                <a:latin typeface="Tahoma" panose="020B0604030504040204" pitchFamily="34" charset="0"/>
              </a:rPr>
              <a:t> </a:t>
            </a:r>
            <a:r>
              <a:rPr lang="hr-HR" altLang="sr-Latn-RS" sz="1200" dirty="0" err="1">
                <a:latin typeface="Tahoma" panose="020B0604030504040204" pitchFamily="34" charset="0"/>
              </a:rPr>
              <a:t>sensitivity</a:t>
            </a:r>
            <a:r>
              <a:rPr lang="hr-HR" altLang="sr-Latn-RS" sz="1200" dirty="0">
                <a:latin typeface="Tahoma" panose="020B0604030504040204" pitchFamily="34" charset="0"/>
              </a:rPr>
              <a:t> </a:t>
            </a:r>
            <a:r>
              <a:rPr lang="hr-HR" altLang="sr-Latn-RS" sz="1200" dirty="0" err="1">
                <a:latin typeface="Tahoma" panose="020B0604030504040204" pitchFamily="34" charset="0"/>
              </a:rPr>
              <a:t>of</a:t>
            </a:r>
            <a:r>
              <a:rPr lang="hr-HR" altLang="sr-Latn-RS" sz="1200" dirty="0">
                <a:latin typeface="Tahoma" panose="020B0604030504040204" pitchFamily="34" charset="0"/>
              </a:rPr>
              <a:t> hemoglobin to </a:t>
            </a:r>
            <a:r>
              <a:rPr lang="hr-HR" altLang="sr-Latn-RS" sz="1200" dirty="0" err="1">
                <a:latin typeface="Tahoma" panose="020B0604030504040204" pitchFamily="34" charset="0"/>
              </a:rPr>
              <a:t>small</a:t>
            </a:r>
            <a:r>
              <a:rPr lang="hr-HR" altLang="sr-Latn-RS" sz="1200" dirty="0">
                <a:latin typeface="Tahoma" panose="020B0604030504040204" pitchFamily="34" charset="0"/>
              </a:rPr>
              <a:t> </a:t>
            </a:r>
            <a:r>
              <a:rPr lang="hr-HR" altLang="sr-Latn-RS" sz="1200" dirty="0" err="1">
                <a:latin typeface="Tahoma" panose="020B0604030504040204" pitchFamily="34" charset="0"/>
              </a:rPr>
              <a:t>differences</a:t>
            </a:r>
            <a:r>
              <a:rPr lang="hr-HR" altLang="sr-Latn-RS" sz="1200" dirty="0">
                <a:latin typeface="Tahoma" panose="020B0604030504040204" pitchFamily="34" charset="0"/>
              </a:rPr>
              <a:t> </a:t>
            </a:r>
            <a:r>
              <a:rPr lang="hr-HR" altLang="sr-Latn-RS" sz="1200" dirty="0" err="1">
                <a:latin typeface="Tahoma" panose="020B0604030504040204" pitchFamily="34" charset="0"/>
              </a:rPr>
              <a:t>in</a:t>
            </a:r>
            <a:r>
              <a:rPr lang="hr-HR" altLang="sr-Latn-RS" sz="1200" dirty="0">
                <a:latin typeface="Tahoma" panose="020B0604030504040204" pitchFamily="34" charset="0"/>
              </a:rPr>
              <a:t> </a:t>
            </a:r>
            <a:r>
              <a:rPr lang="en-US" altLang="sr-Latn-RS" sz="1200" dirty="0" smtClean="0">
                <a:latin typeface="Tahoma" panose="020B0604030504040204" pitchFamily="34" charset="0"/>
              </a:rPr>
              <a:t>p</a:t>
            </a:r>
            <a:r>
              <a:rPr lang="hr-HR" altLang="sr-Latn-RS" sz="1200" dirty="0" smtClean="0">
                <a:latin typeface="Tahoma" panose="020B0604030504040204" pitchFamily="34" charset="0"/>
              </a:rPr>
              <a:t>O</a:t>
            </a:r>
            <a:r>
              <a:rPr lang="hr-HR" altLang="sr-Latn-RS" sz="1200" baseline="-25000" dirty="0" smtClean="0">
                <a:latin typeface="Tahoma" panose="020B0604030504040204" pitchFamily="34" charset="0"/>
              </a:rPr>
              <a:t>2</a:t>
            </a:r>
            <a:r>
              <a:rPr lang="hr-HR" altLang="sr-Latn-RS" sz="1200" dirty="0" smtClean="0">
                <a:latin typeface="Tahoma" panose="020B0604030504040204" pitchFamily="34" charset="0"/>
              </a:rPr>
              <a:t> </a:t>
            </a:r>
            <a:r>
              <a:rPr lang="hr-HR" altLang="sr-Latn-RS" sz="1200" dirty="0" err="1" smtClean="0">
                <a:latin typeface="Tahoma" panose="020B0604030504040204" pitchFamily="34" charset="0"/>
              </a:rPr>
              <a:t>between</a:t>
            </a:r>
            <a:r>
              <a:rPr lang="hr-HR" altLang="sr-Latn-RS" sz="1200" dirty="0" smtClean="0">
                <a:latin typeface="Tahoma" panose="020B0604030504040204" pitchFamily="34" charset="0"/>
              </a:rPr>
              <a:t> </a:t>
            </a:r>
            <a:r>
              <a:rPr lang="hr-HR" altLang="sr-Latn-RS" sz="1200" dirty="0" err="1">
                <a:latin typeface="Tahoma" panose="020B0604030504040204" pitchFamily="34" charset="0"/>
              </a:rPr>
              <a:t>tissues</a:t>
            </a:r>
            <a:r>
              <a:rPr lang="hr-HR" altLang="sr-Latn-RS" sz="1200" dirty="0">
                <a:latin typeface="Tahoma" panose="020B0604030504040204" pitchFamily="34" charset="0"/>
              </a:rPr>
              <a:t> </a:t>
            </a:r>
            <a:r>
              <a:rPr lang="hr-HR" altLang="sr-Latn-RS" sz="1200" dirty="0" err="1">
                <a:latin typeface="Tahoma" panose="020B0604030504040204" pitchFamily="34" charset="0"/>
              </a:rPr>
              <a:t>and</a:t>
            </a:r>
            <a:r>
              <a:rPr lang="hr-HR" altLang="sr-Latn-RS" sz="1200" dirty="0">
                <a:latin typeface="Tahoma" panose="020B0604030504040204" pitchFamily="34" charset="0"/>
              </a:rPr>
              <a:t> </a:t>
            </a:r>
            <a:r>
              <a:rPr lang="hr-HR" altLang="sr-Latn-RS" sz="1200" dirty="0" err="1">
                <a:latin typeface="Tahoma" panose="020B0604030504040204" pitchFamily="34" charset="0"/>
              </a:rPr>
              <a:t>lungs</a:t>
            </a:r>
            <a:r>
              <a:rPr lang="hr-HR" altLang="sr-Latn-RS" sz="1200" dirty="0">
                <a:latin typeface="Tahoma" panose="020B0604030504040204" pitchFamily="34"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260350"/>
            <a:ext cx="4217988" cy="638175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 Box 5"/>
          <p:cNvSpPr txBox="1">
            <a:spLocks noChangeArrowheads="1"/>
          </p:cNvSpPr>
          <p:nvPr/>
        </p:nvSpPr>
        <p:spPr bwMode="auto">
          <a:xfrm>
            <a:off x="4716463" y="1397000"/>
            <a:ext cx="4211637"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15000"/>
              </a:lnSpc>
              <a:spcBef>
                <a:spcPct val="50000"/>
              </a:spcBef>
              <a:buFontTx/>
              <a:buNone/>
            </a:pPr>
            <a:r>
              <a:rPr lang="hr-HR" altLang="sr-Latn-RS" sz="1800" dirty="0">
                <a:latin typeface="Tahoma" panose="020B0604030504040204" pitchFamily="34" charset="0"/>
              </a:rPr>
              <a:t>Hemoglobin </a:t>
            </a:r>
            <a:r>
              <a:rPr lang="hr-HR" altLang="sr-Latn-RS" sz="1800" dirty="0" err="1">
                <a:latin typeface="Tahoma" panose="020B0604030504040204" pitchFamily="34" charset="0"/>
              </a:rPr>
              <a:t>structure</a:t>
            </a:r>
            <a:r>
              <a:rPr lang="hr-HR" altLang="sr-Latn-RS" sz="1800" dirty="0">
                <a:latin typeface="Tahoma" panose="020B0604030504040204" pitchFamily="34" charset="0"/>
              </a:rPr>
              <a:t> </a:t>
            </a:r>
            <a:r>
              <a:rPr lang="hr-HR" altLang="sr-Latn-RS" sz="1800" dirty="0" err="1">
                <a:latin typeface="Tahoma" panose="020B0604030504040204" pitchFamily="34" charset="0"/>
              </a:rPr>
              <a:t>and</a:t>
            </a:r>
            <a:r>
              <a:rPr lang="hr-HR" altLang="sr-Latn-RS" sz="1800" dirty="0">
                <a:latin typeface="Tahoma" panose="020B0604030504040204" pitchFamily="34" charset="0"/>
              </a:rPr>
              <a:t> </a:t>
            </a:r>
            <a:r>
              <a:rPr lang="hr-HR" altLang="sr-Latn-RS" sz="1800" dirty="0" err="1">
                <a:latin typeface="Tahoma" panose="020B0604030504040204" pitchFamily="34" charset="0"/>
              </a:rPr>
              <a:t>function</a:t>
            </a:r>
            <a:r>
              <a:rPr lang="hr-HR" altLang="sr-Latn-RS" sz="1800" dirty="0">
                <a:latin typeface="Tahoma" panose="020B0604030504040204" pitchFamily="34" charset="0"/>
              </a:rPr>
              <a:t> </a:t>
            </a:r>
            <a:r>
              <a:rPr lang="hr-HR" altLang="sr-Latn-RS" sz="1800" dirty="0" err="1">
                <a:latin typeface="Tahoma" panose="020B0604030504040204" pitchFamily="34" charset="0"/>
              </a:rPr>
              <a:t>is</a:t>
            </a:r>
            <a:r>
              <a:rPr lang="hr-HR" altLang="sr-Latn-RS" sz="1800" dirty="0">
                <a:latin typeface="Tahoma" panose="020B0604030504040204" pitchFamily="34" charset="0"/>
              </a:rPr>
              <a:t> </a:t>
            </a:r>
            <a:r>
              <a:rPr lang="hr-HR" altLang="sr-Latn-RS" sz="1800" dirty="0" err="1">
                <a:latin typeface="Tahoma" panose="020B0604030504040204" pitchFamily="34" charset="0"/>
              </a:rPr>
              <a:t>an</a:t>
            </a:r>
            <a:r>
              <a:rPr lang="hr-HR" altLang="sr-Latn-RS" sz="1800" dirty="0">
                <a:latin typeface="Tahoma" panose="020B0604030504040204" pitchFamily="34" charset="0"/>
              </a:rPr>
              <a:t> </a:t>
            </a:r>
            <a:r>
              <a:rPr lang="hr-HR" altLang="sr-Latn-RS" sz="1800" dirty="0" err="1">
                <a:latin typeface="Tahoma" panose="020B0604030504040204" pitchFamily="34" charset="0"/>
              </a:rPr>
              <a:t>example</a:t>
            </a:r>
            <a:r>
              <a:rPr lang="hr-HR" altLang="sr-Latn-RS" sz="1800" dirty="0">
                <a:latin typeface="Tahoma" panose="020B0604030504040204" pitchFamily="34" charset="0"/>
              </a:rPr>
              <a:t> </a:t>
            </a:r>
            <a:r>
              <a:rPr lang="hr-HR" altLang="sr-Latn-RS" sz="1800" dirty="0" err="1">
                <a:latin typeface="Tahoma" panose="020B0604030504040204" pitchFamily="34" charset="0"/>
              </a:rPr>
              <a:t>of</a:t>
            </a:r>
            <a:r>
              <a:rPr lang="hr-HR" altLang="sr-Latn-RS" sz="1800" dirty="0">
                <a:latin typeface="Tahoma" panose="020B0604030504040204" pitchFamily="34" charset="0"/>
              </a:rPr>
              <a:t> </a:t>
            </a:r>
            <a:r>
              <a:rPr lang="hr-HR" altLang="sr-Latn-RS" sz="1800" dirty="0" err="1">
                <a:latin typeface="Tahoma" panose="020B0604030504040204" pitchFamily="34" charset="0"/>
              </a:rPr>
              <a:t>an</a:t>
            </a:r>
            <a:r>
              <a:rPr lang="hr-HR" altLang="sr-Latn-RS" sz="1800" dirty="0">
                <a:latin typeface="Tahoma" panose="020B0604030504040204" pitchFamily="34" charset="0"/>
              </a:rPr>
              <a:t> </a:t>
            </a:r>
            <a:r>
              <a:rPr lang="hr-HR" altLang="sr-Latn-RS" sz="1800" b="1" dirty="0" err="1">
                <a:solidFill>
                  <a:srgbClr val="FF0000"/>
                </a:solidFill>
                <a:latin typeface="Tahoma" panose="020B0604030504040204" pitchFamily="34" charset="0"/>
              </a:rPr>
              <a:t>allosteric</a:t>
            </a:r>
            <a:r>
              <a:rPr lang="hr-HR" altLang="sr-Latn-RS" sz="1800" b="1" dirty="0">
                <a:solidFill>
                  <a:srgbClr val="FF0000"/>
                </a:solidFill>
                <a:latin typeface="Tahoma" panose="020B0604030504040204" pitchFamily="34" charset="0"/>
              </a:rPr>
              <a:t> protein</a:t>
            </a:r>
            <a:r>
              <a:rPr lang="hr-HR" altLang="sr-Latn-RS" sz="1800" b="1" dirty="0">
                <a:latin typeface="Tahoma" panose="020B0604030504040204" pitchFamily="34" charset="0"/>
              </a:rPr>
              <a:t>:</a:t>
            </a:r>
            <a:endParaRPr lang="hr-HR" altLang="sr-Latn-RS" sz="1800" dirty="0">
              <a:latin typeface="Tahoma" panose="020B0604030504040204" pitchFamily="34" charset="0"/>
            </a:endParaRPr>
          </a:p>
          <a:p>
            <a:pPr algn="ctr" eaLnBrk="1" hangingPunct="1">
              <a:lnSpc>
                <a:spcPct val="115000"/>
              </a:lnSpc>
              <a:spcBef>
                <a:spcPct val="50000"/>
              </a:spcBef>
              <a:buFontTx/>
              <a:buNone/>
            </a:pPr>
            <a:endParaRPr lang="hr-HR" altLang="sr-Latn-RS" sz="1800" dirty="0">
              <a:latin typeface="Tahoma" panose="020B0604030504040204" pitchFamily="34" charset="0"/>
            </a:endParaRPr>
          </a:p>
          <a:p>
            <a:pPr algn="ctr" eaLnBrk="1" hangingPunct="1">
              <a:lnSpc>
                <a:spcPct val="115000"/>
              </a:lnSpc>
              <a:spcBef>
                <a:spcPct val="50000"/>
              </a:spcBef>
              <a:buFontTx/>
              <a:buNone/>
            </a:pPr>
            <a:endParaRPr lang="hr-HR" altLang="sr-Latn-RS" sz="1800" dirty="0">
              <a:latin typeface="Tahoma" panose="020B0604030504040204" pitchFamily="34" charset="0"/>
            </a:endParaRPr>
          </a:p>
          <a:p>
            <a:pPr algn="ctr" eaLnBrk="1" hangingPunct="1">
              <a:lnSpc>
                <a:spcPct val="115000"/>
              </a:lnSpc>
              <a:spcBef>
                <a:spcPct val="50000"/>
              </a:spcBef>
              <a:buFontTx/>
              <a:buNone/>
            </a:pPr>
            <a:endParaRPr lang="hr-HR" altLang="sr-Latn-RS" sz="1800" i="1" dirty="0">
              <a:latin typeface="Tahoma" panose="020B0604030504040204" pitchFamily="34" charset="0"/>
            </a:endParaRPr>
          </a:p>
          <a:p>
            <a:pPr algn="ctr" eaLnBrk="1" hangingPunct="1">
              <a:lnSpc>
                <a:spcPct val="115000"/>
              </a:lnSpc>
              <a:spcBef>
                <a:spcPct val="50000"/>
              </a:spcBef>
              <a:buFontTx/>
              <a:buNone/>
            </a:pPr>
            <a:r>
              <a:rPr lang="hr-HR" altLang="sr-Latn-RS" sz="1800" i="1" dirty="0" err="1">
                <a:latin typeface="Tahoma" panose="020B0604030504040204" pitchFamily="34" charset="0"/>
              </a:rPr>
              <a:t>Structural</a:t>
            </a:r>
            <a:r>
              <a:rPr lang="hr-HR" altLang="sr-Latn-RS" sz="1800" i="1" dirty="0">
                <a:latin typeface="Tahoma" panose="020B0604030504040204" pitchFamily="34" charset="0"/>
              </a:rPr>
              <a:t> </a:t>
            </a:r>
            <a:r>
              <a:rPr lang="hr-HR" altLang="sr-Latn-RS" sz="1800" i="1" dirty="0" err="1">
                <a:latin typeface="Tahoma" panose="020B0604030504040204" pitchFamily="34" charset="0"/>
              </a:rPr>
              <a:t>changes</a:t>
            </a:r>
            <a:r>
              <a:rPr lang="hr-HR" altLang="sr-Latn-RS" sz="1800" i="1" dirty="0">
                <a:latin typeface="Tahoma" panose="020B0604030504040204" pitchFamily="34" charset="0"/>
              </a:rPr>
              <a:t> </a:t>
            </a:r>
            <a:r>
              <a:rPr lang="hr-HR" altLang="sr-Latn-RS" sz="1800" i="1" dirty="0" err="1">
                <a:latin typeface="Tahoma" panose="020B0604030504040204" pitchFamily="34" charset="0"/>
              </a:rPr>
              <a:t>in</a:t>
            </a:r>
            <a:r>
              <a:rPr lang="hr-HR" altLang="sr-Latn-RS" sz="1800" i="1" dirty="0">
                <a:latin typeface="Tahoma" panose="020B0604030504040204" pitchFamily="34" charset="0"/>
              </a:rPr>
              <a:t> a </a:t>
            </a:r>
            <a:r>
              <a:rPr lang="hr-HR" altLang="sr-Latn-RS" sz="1800" i="1" dirty="0" err="1">
                <a:latin typeface="Tahoma" panose="020B0604030504040204" pitchFamily="34" charset="0"/>
              </a:rPr>
              <a:t>multisubunit</a:t>
            </a:r>
            <a:r>
              <a:rPr lang="hr-HR" altLang="sr-Latn-RS" sz="1800" i="1" dirty="0">
                <a:latin typeface="Tahoma" panose="020B0604030504040204" pitchFamily="34" charset="0"/>
              </a:rPr>
              <a:t> protein </a:t>
            </a:r>
            <a:r>
              <a:rPr lang="hr-HR" altLang="sr-Latn-RS" sz="1800" i="1" dirty="0" err="1">
                <a:latin typeface="Tahoma" panose="020B0604030504040204" pitchFamily="34" charset="0"/>
              </a:rPr>
              <a:t>undergoing</a:t>
            </a:r>
            <a:r>
              <a:rPr lang="hr-HR" altLang="sr-Latn-RS" sz="1800" i="1" dirty="0">
                <a:latin typeface="Tahoma" panose="020B0604030504040204" pitchFamily="34" charset="0"/>
              </a:rPr>
              <a:t> </a:t>
            </a:r>
            <a:r>
              <a:rPr lang="hr-HR" altLang="sr-Latn-RS" sz="1800" b="1" i="1" dirty="0" err="1">
                <a:solidFill>
                  <a:srgbClr val="FF0000"/>
                </a:solidFill>
                <a:latin typeface="Tahoma" panose="020B0604030504040204" pitchFamily="34" charset="0"/>
              </a:rPr>
              <a:t>cooperative</a:t>
            </a:r>
            <a:r>
              <a:rPr lang="hr-HR" altLang="sr-Latn-RS" sz="1800" b="1" i="1" dirty="0">
                <a:solidFill>
                  <a:srgbClr val="FF0000"/>
                </a:solidFill>
                <a:latin typeface="Tahoma" panose="020B0604030504040204" pitchFamily="34" charset="0"/>
              </a:rPr>
              <a:t> </a:t>
            </a:r>
            <a:r>
              <a:rPr lang="hr-HR" altLang="sr-Latn-RS" sz="1800" b="1" i="1" dirty="0" err="1">
                <a:solidFill>
                  <a:srgbClr val="FF0000"/>
                </a:solidFill>
                <a:latin typeface="Tahoma" panose="020B0604030504040204" pitchFamily="34" charset="0"/>
              </a:rPr>
              <a:t>binding</a:t>
            </a:r>
            <a:r>
              <a:rPr lang="hr-HR" altLang="sr-Latn-RS" sz="1800" b="1" i="1" dirty="0">
                <a:solidFill>
                  <a:srgbClr val="FF0000"/>
                </a:solidFill>
                <a:latin typeface="Tahoma" panose="020B0604030504040204" pitchFamily="34" charset="0"/>
              </a:rPr>
              <a:t> to </a:t>
            </a:r>
            <a:r>
              <a:rPr lang="hr-HR" altLang="sr-Latn-RS" sz="1800" b="1" i="1" dirty="0" err="1">
                <a:solidFill>
                  <a:srgbClr val="FF0000"/>
                </a:solidFill>
                <a:latin typeface="Tahoma" panose="020B0604030504040204" pitchFamily="34" charset="0"/>
              </a:rPr>
              <a:t>ligand</a:t>
            </a:r>
            <a:r>
              <a:rPr lang="hr-HR" altLang="sr-Latn-RS" sz="1800" b="1" i="1" dirty="0">
                <a:solidFill>
                  <a:srgbClr val="FF0000"/>
                </a:solidFill>
                <a:latin typeface="Tahoma" panose="020B0604030504040204" pitchFamily="34" charset="0"/>
              </a:rPr>
              <a:t> </a:t>
            </a:r>
            <a:r>
              <a:rPr lang="hr-HR" altLang="sr-Latn-RS" sz="1800" i="1" dirty="0">
                <a:solidFill>
                  <a:srgbClr val="FF0000"/>
                </a:solidFill>
                <a:latin typeface="Tahoma" panose="020B0604030504040204" pitchFamily="34" charset="0"/>
              </a:rPr>
              <a:t>– </a:t>
            </a:r>
            <a:r>
              <a:rPr lang="hr-HR" altLang="sr-Latn-RS" sz="1800" i="1" dirty="0" err="1">
                <a:solidFill>
                  <a:srgbClr val="FF0000"/>
                </a:solidFill>
                <a:latin typeface="Tahoma" panose="020B0604030504040204" pitchFamily="34" charset="0"/>
              </a:rPr>
              <a:t>ligand-binding</a:t>
            </a:r>
            <a:r>
              <a:rPr lang="hr-HR" altLang="sr-Latn-RS" sz="1800" i="1" dirty="0">
                <a:solidFill>
                  <a:srgbClr val="FF0000"/>
                </a:solidFill>
                <a:latin typeface="Tahoma" panose="020B0604030504040204" pitchFamily="34" charset="0"/>
              </a:rPr>
              <a:t> </a:t>
            </a:r>
            <a:r>
              <a:rPr lang="hr-HR" altLang="sr-Latn-RS" sz="1800" i="1" dirty="0" err="1">
                <a:solidFill>
                  <a:srgbClr val="FF0000"/>
                </a:solidFill>
                <a:latin typeface="Tahoma" panose="020B0604030504040204" pitchFamily="34" charset="0"/>
              </a:rPr>
              <a:t>induces</a:t>
            </a:r>
            <a:r>
              <a:rPr lang="hr-HR" altLang="sr-Latn-RS" sz="1800" i="1" dirty="0">
                <a:solidFill>
                  <a:srgbClr val="FF0000"/>
                </a:solidFill>
                <a:latin typeface="Tahoma" panose="020B0604030504040204" pitchFamily="34" charset="0"/>
              </a:rPr>
              <a:t> </a:t>
            </a:r>
            <a:r>
              <a:rPr lang="hr-HR" altLang="sr-Latn-RS" sz="1800" i="1" dirty="0" err="1">
                <a:solidFill>
                  <a:srgbClr val="FF0000"/>
                </a:solidFill>
                <a:latin typeface="Tahoma" panose="020B0604030504040204" pitchFamily="34" charset="0"/>
              </a:rPr>
              <a:t>higher</a:t>
            </a:r>
            <a:r>
              <a:rPr lang="hr-HR" altLang="sr-Latn-RS" sz="1800" i="1" dirty="0">
                <a:solidFill>
                  <a:srgbClr val="FF0000"/>
                </a:solidFill>
                <a:latin typeface="Tahoma" panose="020B0604030504040204" pitchFamily="34" charset="0"/>
              </a:rPr>
              <a:t> </a:t>
            </a:r>
            <a:r>
              <a:rPr lang="hr-HR" altLang="sr-Latn-RS" sz="1800" i="1" dirty="0" err="1">
                <a:solidFill>
                  <a:srgbClr val="FF0000"/>
                </a:solidFill>
                <a:latin typeface="Tahoma" panose="020B0604030504040204" pitchFamily="34" charset="0"/>
              </a:rPr>
              <a:t>affinity</a:t>
            </a:r>
            <a:r>
              <a:rPr lang="hr-HR" altLang="sr-Latn-RS" sz="1800" i="1" dirty="0">
                <a:solidFill>
                  <a:srgbClr val="FF0000"/>
                </a:solidFill>
                <a:latin typeface="Tahoma" panose="020B0604030504040204" pitchFamily="34" charset="0"/>
              </a:rPr>
              <a:t> </a:t>
            </a:r>
            <a:r>
              <a:rPr lang="hr-HR" altLang="sr-Latn-RS" sz="1800" i="1" dirty="0" err="1">
                <a:solidFill>
                  <a:srgbClr val="FF0000"/>
                </a:solidFill>
                <a:latin typeface="Tahoma" panose="020B0604030504040204" pitchFamily="34" charset="0"/>
              </a:rPr>
              <a:t>conformations</a:t>
            </a:r>
            <a:r>
              <a:rPr lang="hr-HR" altLang="sr-Latn-RS" sz="1800" i="1" dirty="0">
                <a:solidFill>
                  <a:srgbClr val="FF0000"/>
                </a:solidFill>
                <a:latin typeface="Tahoma" panose="020B0604030504040204" pitchFamily="34" charset="0"/>
              </a:rPr>
              <a:t> </a:t>
            </a:r>
            <a:r>
              <a:rPr lang="hr-HR" altLang="sr-Latn-RS" sz="1800" i="1" dirty="0" err="1">
                <a:solidFill>
                  <a:srgbClr val="FF0000"/>
                </a:solidFill>
                <a:latin typeface="Tahoma" panose="020B0604030504040204" pitchFamily="34" charset="0"/>
              </a:rPr>
              <a:t>of</a:t>
            </a:r>
            <a:r>
              <a:rPr lang="hr-HR" altLang="sr-Latn-RS" sz="1800" i="1" dirty="0">
                <a:solidFill>
                  <a:srgbClr val="FF0000"/>
                </a:solidFill>
                <a:latin typeface="Tahoma" panose="020B0604030504040204" pitchFamily="34" charset="0"/>
              </a:rPr>
              <a:t> </a:t>
            </a:r>
            <a:r>
              <a:rPr lang="hr-HR" altLang="sr-Latn-RS" sz="1800" i="1" dirty="0" err="1">
                <a:solidFill>
                  <a:srgbClr val="FF0000"/>
                </a:solidFill>
                <a:latin typeface="Tahoma" panose="020B0604030504040204" pitchFamily="34" charset="0"/>
              </a:rPr>
              <a:t>the</a:t>
            </a:r>
            <a:r>
              <a:rPr lang="hr-HR" altLang="sr-Latn-RS" sz="1800" i="1" dirty="0">
                <a:solidFill>
                  <a:srgbClr val="FF0000"/>
                </a:solidFill>
                <a:latin typeface="Tahoma" panose="020B0604030504040204" pitchFamily="34" charset="0"/>
              </a:rPr>
              <a:t> protein.</a:t>
            </a:r>
          </a:p>
        </p:txBody>
      </p:sp>
      <p:sp>
        <p:nvSpPr>
          <p:cNvPr id="4" name="TextBox 3"/>
          <p:cNvSpPr txBox="1">
            <a:spLocks noChangeArrowheads="1"/>
          </p:cNvSpPr>
          <p:nvPr/>
        </p:nvSpPr>
        <p:spPr bwMode="auto">
          <a:xfrm>
            <a:off x="5040313" y="2300288"/>
            <a:ext cx="3779837" cy="12001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r-HR" altLang="sr-Latn-RS" sz="1800" dirty="0">
                <a:latin typeface="Tahoma" panose="020B0604030504040204" pitchFamily="34" charset="0"/>
              </a:rPr>
              <a:t>– </a:t>
            </a:r>
            <a:r>
              <a:rPr lang="hr-HR" altLang="sr-Latn-RS" sz="1800" dirty="0" err="1">
                <a:latin typeface="Tahoma" panose="020B0604030504040204" pitchFamily="34" charset="0"/>
              </a:rPr>
              <a:t>the</a:t>
            </a:r>
            <a:r>
              <a:rPr lang="hr-HR" altLang="sr-Latn-RS" sz="1800" dirty="0">
                <a:latin typeface="Tahoma" panose="020B0604030504040204" pitchFamily="34" charset="0"/>
              </a:rPr>
              <a:t> </a:t>
            </a:r>
            <a:r>
              <a:rPr lang="hr-HR" altLang="sr-Latn-RS" sz="1800" dirty="0" err="1">
                <a:latin typeface="Tahoma" panose="020B0604030504040204" pitchFamily="34" charset="0"/>
              </a:rPr>
              <a:t>binding</a:t>
            </a:r>
            <a:r>
              <a:rPr lang="hr-HR" altLang="sr-Latn-RS" sz="1800" dirty="0">
                <a:latin typeface="Tahoma" panose="020B0604030504040204" pitchFamily="34" charset="0"/>
              </a:rPr>
              <a:t> </a:t>
            </a:r>
            <a:r>
              <a:rPr lang="hr-HR" altLang="sr-Latn-RS" sz="1800" dirty="0" err="1">
                <a:latin typeface="Tahoma" panose="020B0604030504040204" pitchFamily="34" charset="0"/>
              </a:rPr>
              <a:t>of</a:t>
            </a:r>
            <a:r>
              <a:rPr lang="hr-HR" altLang="sr-Latn-RS" sz="1800" dirty="0">
                <a:latin typeface="Tahoma" panose="020B0604030504040204" pitchFamily="34" charset="0"/>
              </a:rPr>
              <a:t> </a:t>
            </a:r>
            <a:r>
              <a:rPr lang="hr-HR" altLang="sr-Latn-RS" sz="1800" dirty="0" err="1">
                <a:latin typeface="Tahoma" panose="020B0604030504040204" pitchFamily="34" charset="0"/>
              </a:rPr>
              <a:t>the</a:t>
            </a:r>
            <a:r>
              <a:rPr lang="hr-HR" altLang="sr-Latn-RS" sz="1800" dirty="0">
                <a:latin typeface="Tahoma" panose="020B0604030504040204" pitchFamily="34" charset="0"/>
              </a:rPr>
              <a:t> </a:t>
            </a:r>
            <a:r>
              <a:rPr lang="hr-HR" altLang="sr-Latn-RS" sz="1800" dirty="0" err="1">
                <a:latin typeface="Tahoma" panose="020B0604030504040204" pitchFamily="34" charset="0"/>
              </a:rPr>
              <a:t>ligand</a:t>
            </a:r>
            <a:r>
              <a:rPr lang="hr-HR" altLang="sr-Latn-RS" sz="1800" dirty="0">
                <a:latin typeface="Tahoma" panose="020B0604030504040204" pitchFamily="34" charset="0"/>
              </a:rPr>
              <a:t> to one site </a:t>
            </a:r>
            <a:r>
              <a:rPr lang="hr-HR" altLang="sr-Latn-RS" sz="1800" dirty="0" err="1">
                <a:latin typeface="Tahoma" panose="020B0604030504040204" pitchFamily="34" charset="0"/>
              </a:rPr>
              <a:t>affects</a:t>
            </a:r>
            <a:r>
              <a:rPr lang="hr-HR" altLang="sr-Latn-RS" sz="1800" dirty="0">
                <a:latin typeface="Tahoma" panose="020B0604030504040204" pitchFamily="34" charset="0"/>
              </a:rPr>
              <a:t> </a:t>
            </a:r>
            <a:r>
              <a:rPr lang="hr-HR" altLang="sr-Latn-RS" sz="1800" dirty="0" err="1">
                <a:latin typeface="Tahoma" panose="020B0604030504040204" pitchFamily="34" charset="0"/>
              </a:rPr>
              <a:t>the</a:t>
            </a:r>
            <a:r>
              <a:rPr lang="hr-HR" altLang="sr-Latn-RS" sz="1800" dirty="0">
                <a:latin typeface="Tahoma" panose="020B0604030504040204" pitchFamily="34" charset="0"/>
              </a:rPr>
              <a:t> </a:t>
            </a:r>
            <a:r>
              <a:rPr lang="hr-HR" altLang="sr-Latn-RS" sz="1800" dirty="0" err="1">
                <a:latin typeface="Tahoma" panose="020B0604030504040204" pitchFamily="34" charset="0"/>
              </a:rPr>
              <a:t>binding</a:t>
            </a:r>
            <a:r>
              <a:rPr lang="hr-HR" altLang="sr-Latn-RS" sz="1800" dirty="0">
                <a:latin typeface="Tahoma" panose="020B0604030504040204" pitchFamily="34" charset="0"/>
              </a:rPr>
              <a:t> </a:t>
            </a:r>
            <a:r>
              <a:rPr lang="hr-HR" altLang="sr-Latn-RS" sz="1800" dirty="0" err="1">
                <a:latin typeface="Tahoma" panose="020B0604030504040204" pitchFamily="34" charset="0"/>
              </a:rPr>
              <a:t>properties</a:t>
            </a:r>
            <a:r>
              <a:rPr lang="hr-HR" altLang="sr-Latn-RS" sz="1800" dirty="0">
                <a:latin typeface="Tahoma" panose="020B0604030504040204" pitchFamily="34" charset="0"/>
              </a:rPr>
              <a:t> </a:t>
            </a:r>
            <a:r>
              <a:rPr lang="hr-HR" altLang="sr-Latn-RS" sz="1800" dirty="0" err="1">
                <a:latin typeface="Tahoma" panose="020B0604030504040204" pitchFamily="34" charset="0"/>
              </a:rPr>
              <a:t>of</a:t>
            </a:r>
            <a:r>
              <a:rPr lang="hr-HR" altLang="sr-Latn-RS" sz="1800" dirty="0">
                <a:latin typeface="Tahoma" panose="020B0604030504040204" pitchFamily="34" charset="0"/>
              </a:rPr>
              <a:t> </a:t>
            </a:r>
            <a:r>
              <a:rPr lang="hr-HR" altLang="sr-Latn-RS" sz="1800" dirty="0" err="1">
                <a:latin typeface="Tahoma" panose="020B0604030504040204" pitchFamily="34" charset="0"/>
              </a:rPr>
              <a:t>another</a:t>
            </a:r>
            <a:r>
              <a:rPr lang="hr-HR" altLang="sr-Latn-RS" sz="1800" dirty="0">
                <a:latin typeface="Tahoma" panose="020B0604030504040204" pitchFamily="34" charset="0"/>
              </a:rPr>
              <a:t> site on </a:t>
            </a:r>
            <a:r>
              <a:rPr lang="hr-HR" altLang="sr-Latn-RS" sz="1800" dirty="0" err="1">
                <a:latin typeface="Tahoma" panose="020B0604030504040204" pitchFamily="34" charset="0"/>
              </a:rPr>
              <a:t>the</a:t>
            </a:r>
            <a:r>
              <a:rPr lang="hr-HR" altLang="sr-Latn-RS" sz="1800" dirty="0">
                <a:latin typeface="Tahoma" panose="020B0604030504040204" pitchFamily="34" charset="0"/>
              </a:rPr>
              <a:t> same protein.</a:t>
            </a:r>
            <a:endParaRPr lang="hr-HR" altLang="sr-Latn-R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971550" y="404813"/>
            <a:ext cx="7416800" cy="1006475"/>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2000" dirty="0">
                <a:latin typeface="Tahoma" panose="020B0604030504040204" pitchFamily="34" charset="0"/>
              </a:rPr>
              <a:t>Hemoglobin </a:t>
            </a:r>
            <a:r>
              <a:rPr lang="hr-HR" altLang="sr-Latn-RS" sz="2000" dirty="0" err="1">
                <a:latin typeface="Tahoma" panose="020B0604030504040204" pitchFamily="34" charset="0"/>
              </a:rPr>
              <a:t>also</a:t>
            </a:r>
            <a:r>
              <a:rPr lang="hr-HR" altLang="sr-Latn-RS" sz="2000" dirty="0">
                <a:latin typeface="Tahoma" panose="020B0604030504040204" pitchFamily="34" charset="0"/>
              </a:rPr>
              <a:t> </a:t>
            </a:r>
            <a:r>
              <a:rPr lang="hr-HR" altLang="sr-Latn-RS" sz="2000" dirty="0" err="1">
                <a:latin typeface="Tahoma" panose="020B0604030504040204" pitchFamily="34" charset="0"/>
              </a:rPr>
              <a:t>transports</a:t>
            </a:r>
            <a:r>
              <a:rPr lang="hr-HR" altLang="sr-Latn-RS" sz="2000" dirty="0">
                <a:latin typeface="Tahoma" panose="020B0604030504040204" pitchFamily="34" charset="0"/>
              </a:rPr>
              <a:t> </a:t>
            </a:r>
            <a:r>
              <a:rPr lang="hr-HR" altLang="sr-Latn-RS" sz="2000" b="1" dirty="0">
                <a:solidFill>
                  <a:srgbClr val="CC0000"/>
                </a:solidFill>
                <a:latin typeface="Tahoma" panose="020B0604030504040204" pitchFamily="34" charset="0"/>
              </a:rPr>
              <a:t>H</a:t>
            </a:r>
            <a:r>
              <a:rPr lang="hr-HR" altLang="sr-Latn-RS" sz="2000" b="1" baseline="30000" dirty="0">
                <a:solidFill>
                  <a:srgbClr val="CC0000"/>
                </a:solidFill>
                <a:latin typeface="Tahoma" panose="020B0604030504040204" pitchFamily="34" charset="0"/>
              </a:rPr>
              <a:t>+</a:t>
            </a:r>
            <a:r>
              <a:rPr lang="hr-HR" altLang="sr-Latn-RS" sz="2000" b="1" dirty="0">
                <a:solidFill>
                  <a:srgbClr val="CC0000"/>
                </a:solidFill>
                <a:latin typeface="Tahoma" panose="020B0604030504040204" pitchFamily="34" charset="0"/>
              </a:rPr>
              <a:t> (40 % total H</a:t>
            </a:r>
            <a:r>
              <a:rPr lang="hr-HR" altLang="sr-Latn-RS" sz="2000" b="1" baseline="30000" dirty="0">
                <a:solidFill>
                  <a:srgbClr val="CC0000"/>
                </a:solidFill>
                <a:latin typeface="Tahoma" panose="020B0604030504040204" pitchFamily="34" charset="0"/>
              </a:rPr>
              <a:t>+</a:t>
            </a:r>
            <a:r>
              <a:rPr lang="hr-HR" altLang="sr-Latn-RS" sz="2000" b="1" dirty="0">
                <a:solidFill>
                  <a:srgbClr val="CC0000"/>
                </a:solidFill>
                <a:latin typeface="Tahoma" panose="020B0604030504040204" pitchFamily="34" charset="0"/>
              </a:rPr>
              <a:t>)*</a:t>
            </a:r>
            <a:r>
              <a:rPr lang="hr-HR" altLang="sr-Latn-RS" sz="2000" dirty="0">
                <a:latin typeface="Tahoma" panose="020B0604030504040204" pitchFamily="34" charset="0"/>
              </a:rPr>
              <a:t> </a:t>
            </a:r>
            <a:r>
              <a:rPr lang="hr-HR" altLang="sr-Latn-RS" sz="2000" dirty="0" err="1">
                <a:latin typeface="Tahoma" panose="020B0604030504040204" pitchFamily="34" charset="0"/>
              </a:rPr>
              <a:t>and</a:t>
            </a:r>
            <a:r>
              <a:rPr lang="hr-HR" altLang="sr-Latn-RS" sz="2000" dirty="0">
                <a:latin typeface="Tahoma" panose="020B0604030504040204" pitchFamily="34" charset="0"/>
              </a:rPr>
              <a:t>                     </a:t>
            </a:r>
            <a:r>
              <a:rPr lang="hr-HR" altLang="sr-Latn-RS" sz="2000" b="1" dirty="0">
                <a:solidFill>
                  <a:srgbClr val="CC0000"/>
                </a:solidFill>
                <a:latin typeface="Tahoma" panose="020B0604030504040204" pitchFamily="34" charset="0"/>
              </a:rPr>
              <a:t>CO</a:t>
            </a:r>
            <a:r>
              <a:rPr lang="hr-HR" altLang="sr-Latn-RS" sz="2000" b="1" baseline="-25000" dirty="0">
                <a:solidFill>
                  <a:srgbClr val="CC0000"/>
                </a:solidFill>
                <a:latin typeface="Tahoma" panose="020B0604030504040204" pitchFamily="34" charset="0"/>
              </a:rPr>
              <a:t>2 </a:t>
            </a:r>
            <a:r>
              <a:rPr lang="hr-HR" altLang="sr-Latn-RS" sz="2000" b="1" dirty="0">
                <a:solidFill>
                  <a:srgbClr val="CC0000"/>
                </a:solidFill>
                <a:latin typeface="Tahoma" panose="020B0604030504040204" pitchFamily="34" charset="0"/>
              </a:rPr>
              <a:t>(15-20 % </a:t>
            </a:r>
            <a:r>
              <a:rPr lang="hr-HR" altLang="sr-Latn-RS" sz="2000" b="1" dirty="0" err="1">
                <a:solidFill>
                  <a:srgbClr val="CC0000"/>
                </a:solidFill>
                <a:latin typeface="Tahoma" panose="020B0604030504040204" pitchFamily="34" charset="0"/>
              </a:rPr>
              <a:t>of</a:t>
            </a:r>
            <a:r>
              <a:rPr lang="hr-HR" altLang="sr-Latn-RS" sz="2000" b="1" dirty="0">
                <a:solidFill>
                  <a:srgbClr val="CC0000"/>
                </a:solidFill>
                <a:latin typeface="Tahoma" panose="020B0604030504040204" pitchFamily="34" charset="0"/>
              </a:rPr>
              <a:t> CO</a:t>
            </a:r>
            <a:r>
              <a:rPr lang="hr-HR" altLang="sr-Latn-RS" sz="2000" b="1" baseline="-25000" dirty="0">
                <a:solidFill>
                  <a:srgbClr val="CC0000"/>
                </a:solidFill>
                <a:latin typeface="Tahoma" panose="020B0604030504040204" pitchFamily="34" charset="0"/>
              </a:rPr>
              <a:t>2</a:t>
            </a:r>
            <a:r>
              <a:rPr lang="hr-HR" altLang="sr-Latn-RS" sz="2000" b="1" dirty="0">
                <a:solidFill>
                  <a:srgbClr val="CC0000"/>
                </a:solidFill>
                <a:latin typeface="Tahoma" panose="020B0604030504040204" pitchFamily="34" charset="0"/>
              </a:rPr>
              <a:t> </a:t>
            </a:r>
            <a:r>
              <a:rPr lang="hr-HR" altLang="sr-Latn-RS" sz="2000" b="1" dirty="0" err="1">
                <a:solidFill>
                  <a:srgbClr val="CC0000"/>
                </a:solidFill>
                <a:latin typeface="Tahoma" panose="020B0604030504040204" pitchFamily="34" charset="0"/>
              </a:rPr>
              <a:t>formed</a:t>
            </a:r>
            <a:r>
              <a:rPr lang="hr-HR" altLang="sr-Latn-RS" sz="2000" b="1" dirty="0">
                <a:solidFill>
                  <a:srgbClr val="CC0000"/>
                </a:solidFill>
                <a:latin typeface="Tahoma" panose="020B0604030504040204" pitchFamily="34" charset="0"/>
              </a:rPr>
              <a:t> </a:t>
            </a:r>
            <a:r>
              <a:rPr lang="hr-HR" altLang="sr-Latn-RS" sz="2000" b="1" dirty="0" err="1">
                <a:solidFill>
                  <a:srgbClr val="CC0000"/>
                </a:solidFill>
                <a:latin typeface="Tahoma" panose="020B0604030504040204" pitchFamily="34" charset="0"/>
              </a:rPr>
              <a:t>in</a:t>
            </a:r>
            <a:r>
              <a:rPr lang="hr-HR" altLang="sr-Latn-RS" sz="2000" b="1" dirty="0">
                <a:solidFill>
                  <a:srgbClr val="CC0000"/>
                </a:solidFill>
                <a:latin typeface="Tahoma" panose="020B0604030504040204" pitchFamily="34" charset="0"/>
              </a:rPr>
              <a:t> </a:t>
            </a:r>
            <a:r>
              <a:rPr lang="hr-HR" altLang="sr-Latn-RS" sz="2000" b="1" dirty="0" err="1">
                <a:solidFill>
                  <a:srgbClr val="CC0000"/>
                </a:solidFill>
                <a:latin typeface="Tahoma" panose="020B0604030504040204" pitchFamily="34" charset="0"/>
              </a:rPr>
              <a:t>tissues</a:t>
            </a:r>
            <a:r>
              <a:rPr lang="hr-HR" altLang="sr-Latn-RS" sz="2000" b="1" dirty="0">
                <a:solidFill>
                  <a:srgbClr val="CC0000"/>
                </a:solidFill>
                <a:latin typeface="Tahoma" panose="020B0604030504040204" pitchFamily="34" charset="0"/>
              </a:rPr>
              <a:t>)*</a:t>
            </a:r>
            <a:r>
              <a:rPr lang="hr-HR" altLang="sr-Latn-RS" sz="2000" dirty="0">
                <a:latin typeface="Tahoma" panose="020B0604030504040204" pitchFamily="34" charset="0"/>
              </a:rPr>
              <a:t>, </a:t>
            </a:r>
            <a:r>
              <a:rPr lang="hr-HR" altLang="sr-Latn-RS" sz="2000" dirty="0" err="1">
                <a:latin typeface="Tahoma" panose="020B0604030504040204" pitchFamily="34" charset="0"/>
              </a:rPr>
              <a:t>the</a:t>
            </a:r>
            <a:r>
              <a:rPr lang="hr-HR" altLang="sr-Latn-RS" sz="2000" dirty="0">
                <a:latin typeface="Tahoma" panose="020B0604030504040204" pitchFamily="34" charset="0"/>
              </a:rPr>
              <a:t> </a:t>
            </a:r>
            <a:r>
              <a:rPr lang="hr-HR" altLang="sr-Latn-RS" sz="2000" dirty="0" err="1">
                <a:latin typeface="Tahoma" panose="020B0604030504040204" pitchFamily="34" charset="0"/>
              </a:rPr>
              <a:t>end</a:t>
            </a:r>
            <a:r>
              <a:rPr lang="hr-HR" altLang="sr-Latn-RS" sz="2000" dirty="0">
                <a:latin typeface="Tahoma" panose="020B0604030504040204" pitchFamily="34" charset="0"/>
              </a:rPr>
              <a:t> </a:t>
            </a:r>
            <a:r>
              <a:rPr lang="hr-HR" altLang="sr-Latn-RS" sz="2000" dirty="0" err="1">
                <a:latin typeface="Tahoma" panose="020B0604030504040204" pitchFamily="34" charset="0"/>
              </a:rPr>
              <a:t>products</a:t>
            </a:r>
            <a:r>
              <a:rPr lang="hr-HR" altLang="sr-Latn-RS" sz="2000" dirty="0">
                <a:latin typeface="Tahoma" panose="020B0604030504040204" pitchFamily="34" charset="0"/>
              </a:rPr>
              <a:t> </a:t>
            </a:r>
            <a:r>
              <a:rPr lang="hr-HR" altLang="sr-Latn-RS" sz="2000" dirty="0" err="1">
                <a:latin typeface="Tahoma" panose="020B0604030504040204" pitchFamily="34" charset="0"/>
              </a:rPr>
              <a:t>of</a:t>
            </a:r>
            <a:r>
              <a:rPr lang="hr-HR" altLang="sr-Latn-RS" sz="2000" dirty="0">
                <a:latin typeface="Tahoma" panose="020B0604030504040204" pitchFamily="34" charset="0"/>
              </a:rPr>
              <a:t> </a:t>
            </a:r>
            <a:r>
              <a:rPr lang="hr-HR" altLang="sr-Latn-RS" sz="2000" dirty="0" err="1">
                <a:latin typeface="Tahoma" panose="020B0604030504040204" pitchFamily="34" charset="0"/>
              </a:rPr>
              <a:t>cellular</a:t>
            </a:r>
            <a:r>
              <a:rPr lang="hr-HR" altLang="sr-Latn-RS" sz="2000" dirty="0">
                <a:latin typeface="Tahoma" panose="020B0604030504040204" pitchFamily="34" charset="0"/>
              </a:rPr>
              <a:t> </a:t>
            </a:r>
            <a:r>
              <a:rPr lang="hr-HR" altLang="sr-Latn-RS" sz="2000" dirty="0" err="1">
                <a:latin typeface="Tahoma" panose="020B0604030504040204" pitchFamily="34" charset="0"/>
              </a:rPr>
              <a:t>respiration</a:t>
            </a:r>
            <a:r>
              <a:rPr lang="hr-HR" altLang="sr-Latn-RS" sz="2000" dirty="0">
                <a:latin typeface="Tahoma" panose="020B0604030504040204" pitchFamily="34" charset="0"/>
              </a:rPr>
              <a:t>, to </a:t>
            </a:r>
            <a:r>
              <a:rPr lang="hr-HR" altLang="sr-Latn-RS" sz="2000" dirty="0" err="1">
                <a:latin typeface="Tahoma" panose="020B0604030504040204" pitchFamily="34" charset="0"/>
              </a:rPr>
              <a:t>the</a:t>
            </a:r>
            <a:r>
              <a:rPr lang="hr-HR" altLang="sr-Latn-RS" sz="2000" dirty="0">
                <a:latin typeface="Tahoma" panose="020B0604030504040204" pitchFamily="34" charset="0"/>
              </a:rPr>
              <a:t> </a:t>
            </a:r>
            <a:r>
              <a:rPr lang="hr-HR" altLang="sr-Latn-RS" sz="2000" dirty="0" err="1">
                <a:latin typeface="Tahoma" panose="020B0604030504040204" pitchFamily="34" charset="0"/>
              </a:rPr>
              <a:t>lungs</a:t>
            </a:r>
            <a:r>
              <a:rPr lang="hr-HR" altLang="sr-Latn-RS" sz="2000" dirty="0">
                <a:latin typeface="Tahoma" panose="020B0604030504040204" pitchFamily="34" charset="0"/>
              </a:rPr>
              <a:t> </a:t>
            </a:r>
            <a:r>
              <a:rPr lang="hr-HR" altLang="sr-Latn-RS" sz="2000" dirty="0" err="1">
                <a:latin typeface="Tahoma" panose="020B0604030504040204" pitchFamily="34" charset="0"/>
              </a:rPr>
              <a:t>and</a:t>
            </a:r>
            <a:r>
              <a:rPr lang="hr-HR" altLang="sr-Latn-RS" sz="2000" dirty="0">
                <a:latin typeface="Tahoma" panose="020B0604030504040204" pitchFamily="34" charset="0"/>
              </a:rPr>
              <a:t> </a:t>
            </a:r>
            <a:r>
              <a:rPr lang="hr-HR" altLang="sr-Latn-RS" sz="2000" dirty="0" err="1">
                <a:latin typeface="Tahoma" panose="020B0604030504040204" pitchFamily="34" charset="0"/>
              </a:rPr>
              <a:t>kidneys</a:t>
            </a:r>
            <a:r>
              <a:rPr lang="hr-HR" altLang="sr-Latn-RS" sz="2000" dirty="0">
                <a:latin typeface="Tahoma" panose="020B0604030504040204" pitchFamily="34" charset="0"/>
              </a:rPr>
              <a:t>. </a:t>
            </a:r>
          </a:p>
        </p:txBody>
      </p:sp>
      <p:grpSp>
        <p:nvGrpSpPr>
          <p:cNvPr id="2" name="Group 6"/>
          <p:cNvGrpSpPr>
            <a:grpSpLocks/>
          </p:cNvGrpSpPr>
          <p:nvPr/>
        </p:nvGrpSpPr>
        <p:grpSpPr bwMode="auto">
          <a:xfrm>
            <a:off x="2159000" y="2852738"/>
            <a:ext cx="5329238" cy="2238375"/>
            <a:chOff x="1979613" y="2852738"/>
            <a:chExt cx="5328097" cy="2239119"/>
          </a:xfrm>
        </p:grpSpPr>
        <p:pic>
          <p:nvPicPr>
            <p:cNvPr id="184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852738"/>
              <a:ext cx="5041900" cy="189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0" name="Text Box 6"/>
            <p:cNvSpPr txBox="1">
              <a:spLocks noChangeArrowheads="1"/>
            </p:cNvSpPr>
            <p:nvPr/>
          </p:nvSpPr>
          <p:spPr bwMode="auto">
            <a:xfrm>
              <a:off x="4320035" y="4725144"/>
              <a:ext cx="2987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1800" b="1" dirty="0" err="1">
                  <a:solidFill>
                    <a:srgbClr val="FF0000"/>
                  </a:solidFill>
                  <a:latin typeface="Tahoma" panose="020B0604030504040204" pitchFamily="34" charset="0"/>
                </a:rPr>
                <a:t>carbaminohemoglobin</a:t>
              </a:r>
              <a:endParaRPr lang="hr-HR" altLang="sr-Latn-RS" sz="1800" b="1" dirty="0">
                <a:solidFill>
                  <a:srgbClr val="FF0000"/>
                </a:solidFill>
                <a:latin typeface="Tahoma" panose="020B0604030504040204" pitchFamily="34" charset="0"/>
              </a:endParaRPr>
            </a:p>
          </p:txBody>
        </p:sp>
      </p:grpSp>
      <p:sp>
        <p:nvSpPr>
          <p:cNvPr id="40968" name="Text Box 8"/>
          <p:cNvSpPr txBox="1">
            <a:spLocks noChangeArrowheads="1"/>
          </p:cNvSpPr>
          <p:nvPr/>
        </p:nvSpPr>
        <p:spPr bwMode="auto">
          <a:xfrm>
            <a:off x="900113" y="5445125"/>
            <a:ext cx="741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2000" b="1">
                <a:solidFill>
                  <a:srgbClr val="FF0000"/>
                </a:solidFill>
                <a:latin typeface="Tahoma" panose="020B0604030504040204" pitchFamily="34" charset="0"/>
              </a:rPr>
              <a:t>*</a:t>
            </a:r>
            <a:r>
              <a:rPr lang="hr-HR" altLang="sr-Latn-RS" sz="2000">
                <a:latin typeface="Tahoma" panose="020B0604030504040204" pitchFamily="34" charset="0"/>
              </a:rPr>
              <a:t>the remainder of the H</a:t>
            </a:r>
            <a:r>
              <a:rPr lang="hr-HR" altLang="sr-Latn-RS" sz="2000" baseline="30000">
                <a:latin typeface="Tahoma" panose="020B0604030504040204" pitchFamily="34" charset="0"/>
              </a:rPr>
              <a:t>+</a:t>
            </a:r>
            <a:r>
              <a:rPr lang="hr-HR" altLang="sr-Latn-RS" sz="2000">
                <a:latin typeface="Tahoma" panose="020B0604030504040204" pitchFamily="34" charset="0"/>
              </a:rPr>
              <a:t> is absorbed by plasma hydrogen carbonate buffer, and the remainder of CO</a:t>
            </a:r>
            <a:r>
              <a:rPr lang="hr-HR" altLang="sr-Latn-RS" sz="2000" baseline="-25000">
                <a:latin typeface="Tahoma" panose="020B0604030504040204" pitchFamily="34" charset="0"/>
              </a:rPr>
              <a:t>2</a:t>
            </a:r>
            <a:r>
              <a:rPr lang="hr-HR" altLang="sr-Latn-RS" sz="2000">
                <a:latin typeface="Tahoma" panose="020B0604030504040204" pitchFamily="34" charset="0"/>
              </a:rPr>
              <a:t> is transported as dissolved HCO</a:t>
            </a:r>
            <a:r>
              <a:rPr lang="hr-HR" altLang="sr-Latn-RS" sz="2000" baseline="-25000">
                <a:latin typeface="Tahoma" panose="020B0604030504040204" pitchFamily="34" charset="0"/>
              </a:rPr>
              <a:t>3</a:t>
            </a:r>
            <a:r>
              <a:rPr lang="hr-HR" altLang="sr-Latn-RS" sz="2000" baseline="30000">
                <a:latin typeface="Tahoma" panose="020B0604030504040204" pitchFamily="34" charset="0"/>
              </a:rPr>
              <a:t>-</a:t>
            </a:r>
            <a:r>
              <a:rPr lang="hr-HR" altLang="sr-Latn-RS" sz="2000">
                <a:latin typeface="Tahoma" panose="020B0604030504040204" pitchFamily="34" charset="0"/>
              </a:rPr>
              <a:t> and CO</a:t>
            </a:r>
            <a:r>
              <a:rPr lang="hr-HR" altLang="sr-Latn-RS" sz="2000" baseline="-25000">
                <a:latin typeface="Tahoma" panose="020B0604030504040204" pitchFamily="34" charset="0"/>
              </a:rPr>
              <a:t>2</a:t>
            </a:r>
          </a:p>
        </p:txBody>
      </p:sp>
      <p:sp>
        <p:nvSpPr>
          <p:cNvPr id="18437" name="TextBox 7"/>
          <p:cNvSpPr txBox="1">
            <a:spLocks noChangeArrowheads="1"/>
          </p:cNvSpPr>
          <p:nvPr/>
        </p:nvSpPr>
        <p:spPr bwMode="auto">
          <a:xfrm>
            <a:off x="107504" y="2141538"/>
            <a:ext cx="1944688" cy="2308324"/>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sr-Latn-RS" sz="1600" i="1" dirty="0" smtClean="0">
                <a:solidFill>
                  <a:srgbClr val="0033CC"/>
                </a:solidFill>
                <a:latin typeface="Tahoma" panose="020B0604030504040204" pitchFamily="34" charset="0"/>
                <a:cs typeface="Tahoma" panose="020B0604030504040204" pitchFamily="34" charset="0"/>
              </a:rPr>
              <a:t>H</a:t>
            </a:r>
            <a:r>
              <a:rPr lang="hr-HR" altLang="sr-Latn-RS" sz="1600" i="1" dirty="0" err="1" smtClean="0">
                <a:solidFill>
                  <a:srgbClr val="0033CC"/>
                </a:solidFill>
                <a:latin typeface="Tahoma" panose="020B0604030504040204" pitchFamily="34" charset="0"/>
                <a:cs typeface="Tahoma" panose="020B0604030504040204" pitchFamily="34" charset="0"/>
              </a:rPr>
              <a:t>emoglobin</a:t>
            </a:r>
            <a:r>
              <a:rPr lang="hr-HR" altLang="sr-Latn-RS" sz="1600" i="1" dirty="0" smtClean="0">
                <a:solidFill>
                  <a:srgbClr val="0033CC"/>
                </a:solidFill>
                <a:latin typeface="Tahoma" panose="020B0604030504040204" pitchFamily="34" charset="0"/>
                <a:cs typeface="Tahoma" panose="020B0604030504040204" pitchFamily="34" charset="0"/>
              </a:rPr>
              <a:t> </a:t>
            </a:r>
            <a:r>
              <a:rPr lang="hr-HR" altLang="sr-Latn-RS" sz="1600" i="1" dirty="0" err="1">
                <a:solidFill>
                  <a:srgbClr val="0033CC"/>
                </a:solidFill>
                <a:latin typeface="Tahoma" panose="020B0604030504040204" pitchFamily="34" charset="0"/>
                <a:cs typeface="Tahoma" panose="020B0604030504040204" pitchFamily="34" charset="0"/>
              </a:rPr>
              <a:t>binding</a:t>
            </a:r>
            <a:r>
              <a:rPr lang="hr-HR" altLang="sr-Latn-RS" sz="1600" i="1" dirty="0">
                <a:solidFill>
                  <a:srgbClr val="0033CC"/>
                </a:solidFill>
                <a:latin typeface="Tahoma" panose="020B0604030504040204" pitchFamily="34" charset="0"/>
                <a:cs typeface="Tahoma" panose="020B0604030504040204" pitchFamily="34" charset="0"/>
              </a:rPr>
              <a:t> </a:t>
            </a:r>
            <a:r>
              <a:rPr lang="hr-HR" altLang="sr-Latn-RS" sz="1600" i="1" dirty="0" err="1">
                <a:solidFill>
                  <a:srgbClr val="0033CC"/>
                </a:solidFill>
                <a:latin typeface="Tahoma" panose="020B0604030504040204" pitchFamily="34" charset="0"/>
                <a:cs typeface="Tahoma" panose="020B0604030504040204" pitchFamily="34" charset="0"/>
              </a:rPr>
              <a:t>sites</a:t>
            </a:r>
            <a:r>
              <a:rPr lang="hr-HR" altLang="sr-Latn-RS" sz="1600" i="1" dirty="0">
                <a:solidFill>
                  <a:srgbClr val="0033CC"/>
                </a:solidFill>
                <a:latin typeface="Tahoma" panose="020B0604030504040204" pitchFamily="34" charset="0"/>
                <a:cs typeface="Tahoma" panose="020B0604030504040204" pitchFamily="34" charset="0"/>
              </a:rPr>
              <a:t> </a:t>
            </a:r>
            <a:r>
              <a:rPr lang="hr-HR" altLang="sr-Latn-RS" sz="1600" i="1" dirty="0" smtClean="0">
                <a:solidFill>
                  <a:srgbClr val="0033CC"/>
                </a:solidFill>
                <a:latin typeface="Tahoma" panose="020B0604030504040204" pitchFamily="34" charset="0"/>
                <a:cs typeface="Tahoma" panose="020B0604030504040204" pitchFamily="34" charset="0"/>
              </a:rPr>
              <a:t>for</a:t>
            </a:r>
            <a:endParaRPr lang="en-US" altLang="sr-Latn-RS" sz="1600" i="1" dirty="0" smtClean="0">
              <a:solidFill>
                <a:srgbClr val="0033CC"/>
              </a:solidFill>
              <a:latin typeface="Tahoma" panose="020B0604030504040204" pitchFamily="34" charset="0"/>
              <a:cs typeface="Tahoma" panose="020B0604030504040204" pitchFamily="34" charset="0"/>
            </a:endParaRPr>
          </a:p>
          <a:p>
            <a:pPr eaLnBrk="1" hangingPunct="1">
              <a:spcBef>
                <a:spcPct val="0"/>
              </a:spcBef>
              <a:buNone/>
            </a:pPr>
            <a:r>
              <a:rPr lang="hr-HR" altLang="sr-Latn-RS" sz="1600" i="1" dirty="0" smtClean="0">
                <a:solidFill>
                  <a:srgbClr val="0033CC"/>
                </a:solidFill>
                <a:latin typeface="Tahoma" panose="020B0604030504040204" pitchFamily="34" charset="0"/>
                <a:cs typeface="Tahoma" panose="020B0604030504040204" pitchFamily="34" charset="0"/>
              </a:rPr>
              <a:t>CO</a:t>
            </a:r>
            <a:r>
              <a:rPr lang="hr-HR" altLang="sr-Latn-RS" sz="1600" i="1" baseline="-25000" dirty="0" smtClean="0">
                <a:solidFill>
                  <a:srgbClr val="0033CC"/>
                </a:solidFill>
                <a:latin typeface="Tahoma" panose="020B0604030504040204" pitchFamily="34" charset="0"/>
                <a:cs typeface="Tahoma" panose="020B0604030504040204" pitchFamily="34" charset="0"/>
              </a:rPr>
              <a:t>2</a:t>
            </a:r>
            <a:r>
              <a:rPr lang="en-US" altLang="sr-Latn-RS" sz="1600" i="1" baseline="-25000" dirty="0" smtClean="0">
                <a:solidFill>
                  <a:srgbClr val="0033CC"/>
                </a:solidFill>
                <a:latin typeface="Tahoma" panose="020B0604030504040204" pitchFamily="34" charset="0"/>
                <a:cs typeface="Tahoma" panose="020B0604030504040204" pitchFamily="34" charset="0"/>
              </a:rPr>
              <a:t> </a:t>
            </a:r>
            <a:r>
              <a:rPr lang="en-US" altLang="sr-Latn-RS" sz="1600" i="1" dirty="0" smtClean="0">
                <a:solidFill>
                  <a:srgbClr val="0033CC"/>
                </a:solidFill>
                <a:latin typeface="Tahoma" panose="020B0604030504040204" pitchFamily="34" charset="0"/>
                <a:cs typeface="Tahoma" panose="020B0604030504040204" pitchFamily="34" charset="0"/>
              </a:rPr>
              <a:t> are terminal  –NH</a:t>
            </a:r>
            <a:r>
              <a:rPr lang="en-US" altLang="sr-Latn-RS" sz="1600" i="1" baseline="-25000" dirty="0" smtClean="0">
                <a:solidFill>
                  <a:srgbClr val="0033CC"/>
                </a:solidFill>
                <a:latin typeface="Tahoma" panose="020B0604030504040204" pitchFamily="34" charset="0"/>
                <a:cs typeface="Tahoma" panose="020B0604030504040204" pitchFamily="34" charset="0"/>
              </a:rPr>
              <a:t>2</a:t>
            </a:r>
            <a:r>
              <a:rPr lang="en-US" altLang="sr-Latn-RS" sz="1600" i="1" dirty="0" smtClean="0">
                <a:solidFill>
                  <a:srgbClr val="0033CC"/>
                </a:solidFill>
                <a:latin typeface="Tahoma" panose="020B0604030504040204" pitchFamily="34" charset="0"/>
                <a:cs typeface="Tahoma" panose="020B0604030504040204" pitchFamily="34" charset="0"/>
              </a:rPr>
              <a:t> groups, and for </a:t>
            </a:r>
            <a:r>
              <a:rPr lang="hr-HR" altLang="sr-Latn-RS" sz="1600" i="1" dirty="0" smtClean="0">
                <a:solidFill>
                  <a:srgbClr val="0033CC"/>
                </a:solidFill>
                <a:latin typeface="Tahoma" panose="020B0604030504040204" pitchFamily="34" charset="0"/>
                <a:cs typeface="Tahoma" panose="020B0604030504040204" pitchFamily="34" charset="0"/>
              </a:rPr>
              <a:t>H</a:t>
            </a:r>
            <a:r>
              <a:rPr lang="hr-HR" altLang="sr-Latn-RS" sz="1600" i="1" baseline="30000" dirty="0" smtClean="0">
                <a:solidFill>
                  <a:srgbClr val="0033CC"/>
                </a:solidFill>
                <a:latin typeface="Tahoma" panose="020B0604030504040204" pitchFamily="34" charset="0"/>
                <a:cs typeface="Tahoma" panose="020B0604030504040204" pitchFamily="34" charset="0"/>
              </a:rPr>
              <a:t>+</a:t>
            </a:r>
            <a:r>
              <a:rPr lang="en-US" altLang="sr-Latn-RS" sz="1600" i="1" baseline="30000" dirty="0" smtClean="0">
                <a:solidFill>
                  <a:srgbClr val="0033CC"/>
                </a:solidFill>
                <a:latin typeface="Tahoma" panose="020B0604030504040204" pitchFamily="34" charset="0"/>
                <a:cs typeface="Tahoma" panose="020B0604030504040204" pitchFamily="34" charset="0"/>
              </a:rPr>
              <a:t> </a:t>
            </a:r>
            <a:r>
              <a:rPr lang="en-US" altLang="sr-Latn-RS" sz="1600" i="1" dirty="0" smtClean="0">
                <a:solidFill>
                  <a:srgbClr val="0033CC"/>
                </a:solidFill>
                <a:latin typeface="Tahoma" panose="020B0604030504040204" pitchFamily="34" charset="0"/>
                <a:cs typeface="Tahoma" panose="020B0604030504040204" pitchFamily="34" charset="0"/>
              </a:rPr>
              <a:t> side chains of amino acid residues in </a:t>
            </a:r>
            <a:r>
              <a:rPr lang="en-US" altLang="sr-Latn-RS" sz="1600" i="1" dirty="0" err="1" smtClean="0">
                <a:solidFill>
                  <a:srgbClr val="0033CC"/>
                </a:solidFill>
                <a:latin typeface="Tahoma" panose="020B0604030504040204" pitchFamily="34" charset="0"/>
                <a:cs typeface="Tahoma" panose="020B0604030504040204" pitchFamily="34" charset="0"/>
              </a:rPr>
              <a:t>Hb</a:t>
            </a:r>
            <a:r>
              <a:rPr lang="en-US" altLang="sr-Latn-RS" sz="1600" i="1" dirty="0" smtClean="0">
                <a:solidFill>
                  <a:srgbClr val="0033CC"/>
                </a:solidFill>
                <a:latin typeface="Tahoma" panose="020B0604030504040204" pitchFamily="34" charset="0"/>
                <a:cs typeface="Tahoma" panose="020B0604030504040204" pitchFamily="34" charset="0"/>
              </a:rPr>
              <a:t> structure, mostly histidine.</a:t>
            </a:r>
            <a:endParaRPr lang="hr-HR" altLang="sr-Latn-RS" sz="1600" i="1" dirty="0">
              <a:solidFill>
                <a:srgbClr val="0033CC"/>
              </a:solidFill>
              <a:latin typeface="Tahoma" panose="020B0604030504040204" pitchFamily="34" charset="0"/>
              <a:cs typeface="Tahoma" panose="020B0604030504040204" pitchFamily="34" charset="0"/>
            </a:endParaRPr>
          </a:p>
        </p:txBody>
      </p:sp>
      <p:pic>
        <p:nvPicPr>
          <p:cNvPr id="1843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773238"/>
            <a:ext cx="5043488" cy="736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276475"/>
            <a:ext cx="41052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773238"/>
            <a:ext cx="26638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9"/>
          <p:cNvSpPr txBox="1">
            <a:spLocks noChangeArrowheads="1"/>
          </p:cNvSpPr>
          <p:nvPr/>
        </p:nvSpPr>
        <p:spPr bwMode="auto">
          <a:xfrm>
            <a:off x="1476375" y="476250"/>
            <a:ext cx="66246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2000" b="1">
                <a:latin typeface="Tahoma" panose="020B0604030504040204" pitchFamily="34" charset="0"/>
              </a:rPr>
              <a:t>The effect of pH and CO</a:t>
            </a:r>
            <a:r>
              <a:rPr lang="hr-HR" altLang="sr-Latn-RS" sz="2000" b="1" baseline="-25000">
                <a:latin typeface="Tahoma" panose="020B0604030504040204" pitchFamily="34" charset="0"/>
              </a:rPr>
              <a:t>2</a:t>
            </a:r>
            <a:r>
              <a:rPr lang="hr-HR" altLang="sr-Latn-RS" sz="2000" b="1">
                <a:latin typeface="Tahoma" panose="020B0604030504040204" pitchFamily="34" charset="0"/>
              </a:rPr>
              <a:t> concentration on the binding and release of oxygen by hemoglobin is described as </a:t>
            </a:r>
            <a:r>
              <a:rPr lang="hr-HR" altLang="sr-Latn-RS" sz="2000" b="1">
                <a:solidFill>
                  <a:srgbClr val="CC0000"/>
                </a:solidFill>
                <a:latin typeface="Tahoma" panose="020B0604030504040204" pitchFamily="34" charset="0"/>
              </a:rPr>
              <a:t>Bohr effect</a:t>
            </a:r>
            <a:r>
              <a:rPr lang="hr-HR" altLang="sr-Latn-RS" sz="2000" b="1">
                <a:latin typeface="Tahoma" panose="020B0604030504040204" pitchFamily="34" charset="0"/>
              </a:rPr>
              <a:t> (Christian Bohr, 1904)</a:t>
            </a:r>
          </a:p>
        </p:txBody>
      </p:sp>
      <p:pic>
        <p:nvPicPr>
          <p:cNvPr id="1946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141663"/>
            <a:ext cx="4724400" cy="3294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2" name="Text Box 11"/>
          <p:cNvSpPr txBox="1">
            <a:spLocks noChangeArrowheads="1"/>
          </p:cNvSpPr>
          <p:nvPr/>
        </p:nvSpPr>
        <p:spPr bwMode="auto">
          <a:xfrm>
            <a:off x="5651500" y="4437063"/>
            <a:ext cx="33131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2000" dirty="0" err="1">
                <a:latin typeface="Tahoma" panose="020B0604030504040204" pitchFamily="34" charset="0"/>
              </a:rPr>
              <a:t>When</a:t>
            </a:r>
            <a:r>
              <a:rPr lang="hr-HR" altLang="sr-Latn-RS" sz="2000" dirty="0">
                <a:latin typeface="Tahoma" panose="020B0604030504040204" pitchFamily="34" charset="0"/>
              </a:rPr>
              <a:t> </a:t>
            </a:r>
            <a:r>
              <a:rPr lang="hr-HR" altLang="sr-Latn-RS" sz="2000" dirty="0" err="1">
                <a:latin typeface="Tahoma" panose="020B0604030504040204" pitchFamily="34" charset="0"/>
              </a:rPr>
              <a:t>protonated</a:t>
            </a:r>
            <a:r>
              <a:rPr lang="hr-HR" altLang="sr-Latn-RS" sz="2000" dirty="0">
                <a:latin typeface="Tahoma" panose="020B0604030504040204" pitchFamily="34" charset="0"/>
              </a:rPr>
              <a:t>, </a:t>
            </a:r>
            <a:r>
              <a:rPr lang="hr-HR" altLang="sr-Latn-RS" sz="2000" dirty="0" err="1">
                <a:latin typeface="Tahoma" panose="020B0604030504040204" pitchFamily="34" charset="0"/>
              </a:rPr>
              <a:t>His</a:t>
            </a:r>
            <a:r>
              <a:rPr lang="hr-HR" altLang="sr-Latn-RS" sz="2000" dirty="0">
                <a:latin typeface="Tahoma" panose="020B0604030504040204" pitchFamily="34" charset="0"/>
              </a:rPr>
              <a:t> HC3 </a:t>
            </a:r>
            <a:r>
              <a:rPr lang="hr-HR" altLang="sr-Latn-RS" sz="2000" dirty="0" err="1">
                <a:latin typeface="Tahoma" panose="020B0604030504040204" pitchFamily="34" charset="0"/>
              </a:rPr>
              <a:t>forms</a:t>
            </a:r>
            <a:r>
              <a:rPr lang="hr-HR" altLang="sr-Latn-RS" sz="2000" dirty="0">
                <a:latin typeface="Tahoma" panose="020B0604030504040204" pitchFamily="34" charset="0"/>
              </a:rPr>
              <a:t> ion </a:t>
            </a:r>
            <a:r>
              <a:rPr lang="hr-HR" altLang="sr-Latn-RS" sz="2000" dirty="0" err="1">
                <a:latin typeface="Tahoma" panose="020B0604030504040204" pitchFamily="34" charset="0"/>
              </a:rPr>
              <a:t>pairs</a:t>
            </a:r>
            <a:r>
              <a:rPr lang="hr-HR" altLang="sr-Latn-RS" sz="2000" dirty="0">
                <a:latin typeface="Tahoma" panose="020B0604030504040204" pitchFamily="34" charset="0"/>
              </a:rPr>
              <a:t> </a:t>
            </a:r>
            <a:r>
              <a:rPr lang="hr-HR" altLang="sr-Latn-RS" sz="2000" dirty="0" err="1">
                <a:latin typeface="Tahoma" panose="020B0604030504040204" pitchFamily="34" charset="0"/>
              </a:rPr>
              <a:t>with</a:t>
            </a:r>
            <a:r>
              <a:rPr lang="hr-HR" altLang="sr-Latn-RS" sz="2000" dirty="0">
                <a:latin typeface="Tahoma" panose="020B0604030504040204" pitchFamily="34" charset="0"/>
              </a:rPr>
              <a:t> </a:t>
            </a:r>
            <a:r>
              <a:rPr lang="hr-HR" altLang="sr-Latn-RS" sz="2000" dirty="0" err="1">
                <a:latin typeface="Tahoma" panose="020B0604030504040204" pitchFamily="34" charset="0"/>
              </a:rPr>
              <a:t>Asp</a:t>
            </a:r>
            <a:r>
              <a:rPr lang="hr-HR" altLang="sr-Latn-RS" sz="2000" dirty="0">
                <a:latin typeface="Tahoma" panose="020B0604030504040204" pitchFamily="34" charset="0"/>
              </a:rPr>
              <a:t> FG1, </a:t>
            </a:r>
            <a:r>
              <a:rPr lang="hr-HR" altLang="sr-Latn-RS" sz="2000" dirty="0" err="1">
                <a:latin typeface="Tahoma" panose="020B0604030504040204" pitchFamily="34" charset="0"/>
              </a:rPr>
              <a:t>which</a:t>
            </a:r>
            <a:r>
              <a:rPr lang="hr-HR" altLang="sr-Latn-RS" sz="2000" dirty="0">
                <a:latin typeface="Tahoma" panose="020B0604030504040204" pitchFamily="34" charset="0"/>
              </a:rPr>
              <a:t> </a:t>
            </a:r>
            <a:r>
              <a:rPr lang="hr-HR" altLang="sr-Latn-RS" sz="2000" dirty="0" err="1">
                <a:latin typeface="Tahoma" panose="020B0604030504040204" pitchFamily="34" charset="0"/>
              </a:rPr>
              <a:t>stabilizes</a:t>
            </a:r>
            <a:r>
              <a:rPr lang="hr-HR" altLang="sr-Latn-RS" sz="2000" dirty="0">
                <a:latin typeface="Tahoma" panose="020B0604030504040204" pitchFamily="34" charset="0"/>
              </a:rPr>
              <a:t> </a:t>
            </a:r>
            <a:r>
              <a:rPr lang="hr-HR" altLang="sr-Latn-RS" sz="2000" dirty="0" err="1">
                <a:latin typeface="Tahoma" panose="020B0604030504040204" pitchFamily="34" charset="0"/>
              </a:rPr>
              <a:t>deoxyhemoglobin</a:t>
            </a:r>
            <a:r>
              <a:rPr lang="hr-HR" altLang="sr-Latn-RS" sz="2000" dirty="0">
                <a:latin typeface="Tahoma" panose="020B0604030504040204" pitchFamily="34" charset="0"/>
              </a:rPr>
              <a:t> </a:t>
            </a:r>
            <a:r>
              <a:rPr lang="hr-HR" altLang="sr-Latn-RS" sz="2000" dirty="0" err="1">
                <a:latin typeface="Tahoma" panose="020B0604030504040204" pitchFamily="34" charset="0"/>
              </a:rPr>
              <a:t>structure</a:t>
            </a:r>
            <a:r>
              <a:rPr lang="hr-HR" altLang="sr-Latn-RS" sz="2000" dirty="0">
                <a:latin typeface="Tahoma" panose="020B0604030504040204"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052513"/>
            <a:ext cx="486727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3995738" y="115888"/>
            <a:ext cx="4897437" cy="2697162"/>
            <a:chOff x="3995738" y="115888"/>
            <a:chExt cx="4897437" cy="2697162"/>
          </a:xfrm>
        </p:grpSpPr>
        <p:pic>
          <p:nvPicPr>
            <p:cNvPr id="20489" name="Picture 5"/>
            <p:cNvPicPr>
              <a:picLocks noChangeAspect="1" noChangeArrowheads="1"/>
            </p:cNvPicPr>
            <p:nvPr/>
          </p:nvPicPr>
          <p:blipFill>
            <a:blip r:embed="rId3">
              <a:lum bright="-4000" contrast="10000"/>
              <a:extLst>
                <a:ext uri="{28A0092B-C50C-407E-A947-70E740481C1C}">
                  <a14:useLocalDpi xmlns:a14="http://schemas.microsoft.com/office/drawing/2010/main" val="0"/>
                </a:ext>
              </a:extLst>
            </a:blip>
            <a:srcRect/>
            <a:stretch>
              <a:fillRect/>
            </a:stretch>
          </p:blipFill>
          <p:spPr bwMode="auto">
            <a:xfrm>
              <a:off x="3995738" y="115888"/>
              <a:ext cx="4897437" cy="2697162"/>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pic>
        <p:cxnSp>
          <p:nvCxnSpPr>
            <p:cNvPr id="20490" name="Straight Connector 4"/>
            <p:cNvCxnSpPr>
              <a:cxnSpLocks noChangeShapeType="1"/>
            </p:cNvCxnSpPr>
            <p:nvPr/>
          </p:nvCxnSpPr>
          <p:spPr bwMode="auto">
            <a:xfrm>
              <a:off x="5292080" y="1196752"/>
              <a:ext cx="2808312" cy="0"/>
            </a:xfrm>
            <a:prstGeom prst="line">
              <a:avLst/>
            </a:prstGeom>
            <a:noFill/>
            <a:ln w="15875" algn="ctr">
              <a:solidFill>
                <a:srgbClr val="FF0000"/>
              </a:solidFill>
              <a:round/>
              <a:headEnd/>
              <a:tailEnd/>
            </a:ln>
            <a:extLst>
              <a:ext uri="{909E8E84-426E-40DD-AFC4-6F175D3DCCD1}">
                <a14:hiddenFill xmlns:a14="http://schemas.microsoft.com/office/drawing/2010/main">
                  <a:noFill/>
                </a14:hiddenFill>
              </a:ext>
            </a:extLst>
          </p:spPr>
        </p:cxnSp>
      </p:grpSp>
      <p:grpSp>
        <p:nvGrpSpPr>
          <p:cNvPr id="8" name="Group 7"/>
          <p:cNvGrpSpPr>
            <a:grpSpLocks/>
          </p:cNvGrpSpPr>
          <p:nvPr/>
        </p:nvGrpSpPr>
        <p:grpSpPr bwMode="auto">
          <a:xfrm>
            <a:off x="4937125" y="3644900"/>
            <a:ext cx="3744913" cy="3063875"/>
            <a:chOff x="4937858" y="3645024"/>
            <a:chExt cx="3744416" cy="3063245"/>
          </a:xfrm>
        </p:grpSpPr>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858" y="3645024"/>
              <a:ext cx="3744416" cy="14069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6" name="Oval 2"/>
            <p:cNvSpPr>
              <a:spLocks noChangeArrowheads="1"/>
            </p:cNvSpPr>
            <p:nvPr/>
          </p:nvSpPr>
          <p:spPr bwMode="auto">
            <a:xfrm>
              <a:off x="6588224" y="3645024"/>
              <a:ext cx="432048" cy="70346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cxnSp>
          <p:nvCxnSpPr>
            <p:cNvPr id="20487" name="Straight Arrow Connector 4"/>
            <p:cNvCxnSpPr>
              <a:cxnSpLocks noChangeShapeType="1"/>
            </p:cNvCxnSpPr>
            <p:nvPr/>
          </p:nvCxnSpPr>
          <p:spPr bwMode="auto">
            <a:xfrm flipV="1">
              <a:off x="6814218" y="4420494"/>
              <a:ext cx="0" cy="145677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0488" name="TextBox 6"/>
            <p:cNvSpPr txBox="1">
              <a:spLocks noChangeArrowheads="1"/>
            </p:cNvSpPr>
            <p:nvPr/>
          </p:nvSpPr>
          <p:spPr bwMode="auto">
            <a:xfrm>
              <a:off x="5652120" y="5877272"/>
              <a:ext cx="29523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r-HR" altLang="sr-Latn-RS" sz="1600"/>
                <a:t>H</a:t>
              </a:r>
              <a:r>
                <a:rPr lang="hr-HR" altLang="sr-Latn-RS" sz="1600" baseline="30000"/>
                <a:t>+</a:t>
              </a:r>
              <a:r>
                <a:rPr lang="hr-HR" altLang="sr-Latn-RS" sz="1600"/>
                <a:t> produced in the reaction of carbamino-Hb formation contributes to  Bohr effect!</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8" y="530225"/>
            <a:ext cx="4464050" cy="429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7" name="Text Box 5"/>
          <p:cNvSpPr txBox="1">
            <a:spLocks noChangeArrowheads="1"/>
          </p:cNvSpPr>
          <p:nvPr/>
        </p:nvSpPr>
        <p:spPr bwMode="auto">
          <a:xfrm>
            <a:off x="1547813" y="5300663"/>
            <a:ext cx="6408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1800" b="1">
                <a:latin typeface="Tahoma" panose="020B0604030504040204" pitchFamily="34" charset="0"/>
              </a:rPr>
              <a:t>Effects of pH on the binding of oxygen to hemoglobin.</a:t>
            </a:r>
          </a:p>
        </p:txBody>
      </p:sp>
      <p:sp>
        <p:nvSpPr>
          <p:cNvPr id="29700" name="TextBox 5"/>
          <p:cNvSpPr txBox="1">
            <a:spLocks noChangeArrowheads="1"/>
          </p:cNvSpPr>
          <p:nvPr/>
        </p:nvSpPr>
        <p:spPr bwMode="auto">
          <a:xfrm>
            <a:off x="5745163" y="2306638"/>
            <a:ext cx="865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r-HR" altLang="sr-Latn-RS" sz="1800" b="1">
                <a:solidFill>
                  <a:srgbClr val="FF0000"/>
                </a:solidFill>
                <a:latin typeface="Tahoma" panose="020B0604030504040204" pitchFamily="34" charset="0"/>
                <a:cs typeface="Tahoma" panose="020B0604030504040204" pitchFamily="34" charset="0"/>
              </a:rPr>
              <a:t>blood</a:t>
            </a:r>
          </a:p>
        </p:txBody>
      </p:sp>
      <p:sp>
        <p:nvSpPr>
          <p:cNvPr id="5" name="TextBox 3"/>
          <p:cNvSpPr txBox="1">
            <a:spLocks noChangeArrowheads="1"/>
          </p:cNvSpPr>
          <p:nvPr/>
        </p:nvSpPr>
        <p:spPr bwMode="auto">
          <a:xfrm>
            <a:off x="5422900" y="2997200"/>
            <a:ext cx="1081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r-HR" altLang="sr-Latn-RS" sz="1800" b="1">
                <a:solidFill>
                  <a:srgbClr val="FF0000"/>
                </a:solidFill>
                <a:latin typeface="Tahoma" panose="020B0604030504040204" pitchFamily="34" charset="0"/>
                <a:cs typeface="Tahoma" panose="020B0604030504040204" pitchFamily="34" charset="0"/>
              </a:rPr>
              <a:t>tissues</a:t>
            </a:r>
          </a:p>
        </p:txBody>
      </p:sp>
      <p:sp>
        <p:nvSpPr>
          <p:cNvPr id="6" name="TextBox 4"/>
          <p:cNvSpPr txBox="1">
            <a:spLocks noChangeArrowheads="1"/>
          </p:cNvSpPr>
          <p:nvPr/>
        </p:nvSpPr>
        <p:spPr bwMode="auto">
          <a:xfrm>
            <a:off x="6072188" y="1268413"/>
            <a:ext cx="86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r-HR" altLang="sr-Latn-RS" sz="1800" b="1">
                <a:solidFill>
                  <a:srgbClr val="FF0000"/>
                </a:solidFill>
                <a:latin typeface="Tahoma" panose="020B0604030504040204" pitchFamily="34" charset="0"/>
                <a:cs typeface="Tahoma" panose="020B0604030504040204" pitchFamily="34" charset="0"/>
              </a:rPr>
              <a:t>lungs</a:t>
            </a:r>
          </a:p>
        </p:txBody>
      </p:sp>
      <p:sp>
        <p:nvSpPr>
          <p:cNvPr id="7" name="Text Box 5"/>
          <p:cNvSpPr txBox="1">
            <a:spLocks noChangeArrowheads="1"/>
          </p:cNvSpPr>
          <p:nvPr/>
        </p:nvSpPr>
        <p:spPr bwMode="auto">
          <a:xfrm>
            <a:off x="1704975" y="5949950"/>
            <a:ext cx="6408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 typeface="Wingdings" panose="05000000000000000000" pitchFamily="2" charset="2"/>
              <a:buChar char="Ø"/>
            </a:pPr>
            <a:r>
              <a:rPr lang="hr-HR" altLang="sr-Latn-RS" sz="1800" b="1">
                <a:solidFill>
                  <a:srgbClr val="FF0000"/>
                </a:solidFill>
                <a:latin typeface="Tahoma" panose="020B0604030504040204" pitchFamily="34" charset="0"/>
              </a:rPr>
              <a:t>Both lower pH and increased concentration of CO</a:t>
            </a:r>
            <a:r>
              <a:rPr lang="hr-HR" altLang="sr-Latn-RS" sz="1800" b="1" baseline="-25000">
                <a:solidFill>
                  <a:srgbClr val="FF0000"/>
                </a:solidFill>
                <a:latin typeface="Tahoma" panose="020B0604030504040204" pitchFamily="34" charset="0"/>
              </a:rPr>
              <a:t>2</a:t>
            </a:r>
            <a:r>
              <a:rPr lang="hr-HR" altLang="sr-Latn-RS" sz="1800" b="1">
                <a:solidFill>
                  <a:srgbClr val="FF0000"/>
                </a:solidFill>
                <a:latin typeface="Tahoma" panose="020B0604030504040204" pitchFamily="34" charset="0"/>
              </a:rPr>
              <a:t> decrease the Hb affinity for O</a:t>
            </a:r>
            <a:r>
              <a:rPr lang="hr-HR" altLang="sr-Latn-RS" sz="1800" b="1" baseline="-25000">
                <a:solidFill>
                  <a:srgbClr val="FF0000"/>
                </a:solidFill>
                <a:latin typeface="Tahoma" panose="020B0604030504040204" pitchFamily="34" charset="0"/>
              </a:rPr>
              <a:t>2</a:t>
            </a:r>
            <a:r>
              <a:rPr lang="hr-HR" altLang="sr-Latn-RS" sz="1800" b="1">
                <a:solidFill>
                  <a:srgbClr val="FF0000"/>
                </a:solidFill>
                <a:latin typeface="Tahoma" panose="020B0604030504040204" pitchFamily="34" charset="0"/>
              </a:rPr>
              <a:t> binding.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276475"/>
            <a:ext cx="332263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5"/>
          <p:cNvSpPr txBox="1">
            <a:spLocks noChangeArrowheads="1"/>
          </p:cNvSpPr>
          <p:nvPr/>
        </p:nvSpPr>
        <p:spPr bwMode="auto">
          <a:xfrm>
            <a:off x="251520" y="333375"/>
            <a:ext cx="8640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hr-HR" altLang="sr-Latn-RS" sz="2000" b="1" dirty="0" err="1">
                <a:solidFill>
                  <a:srgbClr val="FF0000"/>
                </a:solidFill>
                <a:latin typeface="Tahoma" panose="020B0604030504040204" pitchFamily="34" charset="0"/>
              </a:rPr>
              <a:t>Oxygen</a:t>
            </a: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binding</a:t>
            </a: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is</a:t>
            </a: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regulated</a:t>
            </a: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by</a:t>
            </a:r>
            <a:r>
              <a:rPr lang="hr-HR" altLang="sr-Latn-RS" sz="2000" b="1" dirty="0">
                <a:solidFill>
                  <a:srgbClr val="FF0000"/>
                </a:solidFill>
                <a:latin typeface="Tahoma" panose="020B0604030504040204" pitchFamily="34" charset="0"/>
              </a:rPr>
              <a:t> </a:t>
            </a:r>
            <a:r>
              <a:rPr lang="hr-HR" altLang="sr-Latn-RS" sz="2000" b="1" dirty="0" smtClean="0">
                <a:solidFill>
                  <a:srgbClr val="FF0000"/>
                </a:solidFill>
                <a:latin typeface="Tahoma" panose="020B0604030504040204" pitchFamily="34" charset="0"/>
              </a:rPr>
              <a:t>2,3-bisphosphoglycerate</a:t>
            </a:r>
            <a:r>
              <a:rPr lang="en-US" altLang="sr-Latn-RS" sz="2000" b="1" dirty="0" smtClean="0">
                <a:solidFill>
                  <a:srgbClr val="FF0000"/>
                </a:solidFill>
                <a:latin typeface="Tahoma" panose="020B0604030504040204" pitchFamily="34" charset="0"/>
              </a:rPr>
              <a:t> </a:t>
            </a:r>
            <a:r>
              <a:rPr lang="hr-HR" altLang="sr-Latn-RS" sz="2000" b="1" dirty="0" smtClean="0">
                <a:solidFill>
                  <a:srgbClr val="FF0000"/>
                </a:solidFill>
                <a:latin typeface="Tahoma" panose="020B0604030504040204" pitchFamily="34" charset="0"/>
              </a:rPr>
              <a:t>(BPG</a:t>
            </a:r>
            <a:r>
              <a:rPr lang="hr-HR" altLang="sr-Latn-RS" sz="2000" b="1" dirty="0">
                <a:solidFill>
                  <a:srgbClr val="FF0000"/>
                </a:solidFill>
                <a:latin typeface="Tahoma" panose="020B0604030504040204" pitchFamily="34" charset="0"/>
              </a:rPr>
              <a:t>),</a:t>
            </a:r>
          </a:p>
          <a:p>
            <a:pPr algn="ctr" eaLnBrk="1" hangingPunct="1">
              <a:spcBef>
                <a:spcPts val="0"/>
              </a:spcBef>
              <a:buFontTx/>
              <a:buNone/>
            </a:pP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which</a:t>
            </a:r>
            <a:r>
              <a:rPr lang="hr-HR" altLang="sr-Latn-RS" sz="2000" b="1" dirty="0">
                <a:solidFill>
                  <a:srgbClr val="FF0000"/>
                </a:solidFill>
                <a:latin typeface="Tahoma" panose="020B0604030504040204" pitchFamily="34" charset="0"/>
              </a:rPr>
              <a:t> </a:t>
            </a:r>
            <a:r>
              <a:rPr lang="hr-HR" altLang="sr-Latn-RS" sz="2000" b="1" u="sng" dirty="0" err="1">
                <a:solidFill>
                  <a:srgbClr val="FF0000"/>
                </a:solidFill>
                <a:latin typeface="Tahoma" panose="020B0604030504040204" pitchFamily="34" charset="0"/>
              </a:rPr>
              <a:t>reduces</a:t>
            </a:r>
            <a:r>
              <a:rPr lang="hr-HR" altLang="sr-Latn-RS" sz="2000" b="1" u="sng" dirty="0">
                <a:solidFill>
                  <a:srgbClr val="FF0000"/>
                </a:solidFill>
                <a:latin typeface="Tahoma" panose="020B0604030504040204" pitchFamily="34" charset="0"/>
              </a:rPr>
              <a:t> </a:t>
            </a:r>
            <a:r>
              <a:rPr lang="hr-HR" altLang="sr-Latn-RS" sz="2000" b="1" u="sng" dirty="0" err="1">
                <a:solidFill>
                  <a:srgbClr val="FF0000"/>
                </a:solidFill>
                <a:latin typeface="Tahoma" panose="020B0604030504040204" pitchFamily="34" charset="0"/>
              </a:rPr>
              <a:t>the</a:t>
            </a:r>
            <a:r>
              <a:rPr lang="hr-HR" altLang="sr-Latn-RS" sz="2000" b="1" u="sng" dirty="0">
                <a:solidFill>
                  <a:srgbClr val="FF0000"/>
                </a:solidFill>
                <a:latin typeface="Tahoma" panose="020B0604030504040204" pitchFamily="34" charset="0"/>
              </a:rPr>
              <a:t> </a:t>
            </a:r>
            <a:r>
              <a:rPr lang="hr-HR" altLang="sr-Latn-RS" sz="2000" b="1" u="sng" dirty="0" err="1">
                <a:solidFill>
                  <a:srgbClr val="FF0000"/>
                </a:solidFill>
                <a:latin typeface="Tahoma" panose="020B0604030504040204" pitchFamily="34" charset="0"/>
              </a:rPr>
              <a:t>affinity</a:t>
            </a:r>
            <a:r>
              <a:rPr lang="hr-HR" altLang="sr-Latn-RS" sz="2000" b="1" u="sng" dirty="0">
                <a:solidFill>
                  <a:srgbClr val="FF0000"/>
                </a:solidFill>
                <a:latin typeface="Tahoma" panose="020B0604030504040204" pitchFamily="34" charset="0"/>
              </a:rPr>
              <a:t> </a:t>
            </a:r>
            <a:r>
              <a:rPr lang="hr-HR" altLang="sr-Latn-RS" sz="2000" b="1" u="sng" dirty="0" err="1">
                <a:solidFill>
                  <a:srgbClr val="FF0000"/>
                </a:solidFill>
                <a:latin typeface="Tahoma" panose="020B0604030504040204" pitchFamily="34" charset="0"/>
              </a:rPr>
              <a:t>of</a:t>
            </a:r>
            <a:r>
              <a:rPr lang="hr-HR" altLang="sr-Latn-RS" sz="2000" b="1" u="sng" dirty="0">
                <a:solidFill>
                  <a:srgbClr val="FF0000"/>
                </a:solidFill>
                <a:latin typeface="Tahoma" panose="020B0604030504040204" pitchFamily="34" charset="0"/>
              </a:rPr>
              <a:t> hemoglobin for </a:t>
            </a:r>
            <a:r>
              <a:rPr lang="hr-HR" altLang="sr-Latn-RS" sz="2000" b="1" u="sng" dirty="0" err="1">
                <a:solidFill>
                  <a:srgbClr val="FF0000"/>
                </a:solidFill>
                <a:latin typeface="Tahoma" panose="020B0604030504040204" pitchFamily="34" charset="0"/>
              </a:rPr>
              <a:t>oxygen</a:t>
            </a:r>
            <a:r>
              <a:rPr lang="hr-HR" altLang="sr-Latn-RS" sz="2000" b="1" dirty="0">
                <a:solidFill>
                  <a:srgbClr val="FF0000"/>
                </a:solidFill>
                <a:latin typeface="Tahoma" panose="020B0604030504040204" pitchFamily="34" charset="0"/>
              </a:rPr>
              <a:t>.</a:t>
            </a: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341438"/>
            <a:ext cx="4752975" cy="5921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 Box 6"/>
          <p:cNvSpPr txBox="1">
            <a:spLocks noChangeArrowheads="1"/>
          </p:cNvSpPr>
          <p:nvPr/>
        </p:nvSpPr>
        <p:spPr bwMode="auto">
          <a:xfrm>
            <a:off x="4295775" y="2611438"/>
            <a:ext cx="42481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2000" b="1" dirty="0" err="1">
                <a:solidFill>
                  <a:srgbClr val="FF0000"/>
                </a:solidFill>
                <a:latin typeface="Tahoma" panose="020B0604030504040204" pitchFamily="34" charset="0"/>
              </a:rPr>
              <a:t>Binding</a:t>
            </a: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of</a:t>
            </a:r>
            <a:r>
              <a:rPr lang="hr-HR" altLang="sr-Latn-RS" sz="2000" b="1" dirty="0">
                <a:solidFill>
                  <a:srgbClr val="FF0000"/>
                </a:solidFill>
                <a:latin typeface="Tahoma" panose="020B0604030504040204" pitchFamily="34" charset="0"/>
              </a:rPr>
              <a:t> BPG to hemoglobin </a:t>
            </a:r>
            <a:r>
              <a:rPr lang="hr-HR" altLang="sr-Latn-RS" sz="2000" b="1" dirty="0" err="1">
                <a:solidFill>
                  <a:srgbClr val="FF0000"/>
                </a:solidFill>
                <a:latin typeface="Tahoma" panose="020B0604030504040204" pitchFamily="34" charset="0"/>
              </a:rPr>
              <a:t>and</a:t>
            </a: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stabilization</a:t>
            </a: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of</a:t>
            </a:r>
            <a:r>
              <a:rPr lang="hr-HR" altLang="sr-Latn-RS" sz="2000" b="1" dirty="0">
                <a:solidFill>
                  <a:srgbClr val="FF0000"/>
                </a:solidFill>
                <a:latin typeface="Tahoma" panose="020B0604030504040204" pitchFamily="34" charset="0"/>
              </a:rPr>
              <a:t> T (</a:t>
            </a:r>
            <a:r>
              <a:rPr lang="hr-HR" altLang="sr-Latn-RS" sz="2000" b="1" dirty="0" err="1">
                <a:solidFill>
                  <a:srgbClr val="FF0000"/>
                </a:solidFill>
                <a:latin typeface="Tahoma" panose="020B0604030504040204" pitchFamily="34" charset="0"/>
              </a:rPr>
              <a:t>deoxyhemoglobin</a:t>
            </a: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state</a:t>
            </a:r>
            <a:r>
              <a:rPr lang="hr-HR" altLang="sr-Latn-RS" sz="2000" b="1" dirty="0">
                <a:solidFill>
                  <a:srgbClr val="FF0000"/>
                </a:solidFill>
                <a:latin typeface="Tahoma" panose="020B0604030504040204" pitchFamily="34" charset="0"/>
              </a:rPr>
              <a:t>  </a:t>
            </a:r>
          </a:p>
          <a:p>
            <a:pPr eaLnBrk="1" hangingPunct="1">
              <a:spcBef>
                <a:spcPct val="50000"/>
              </a:spcBef>
              <a:buFont typeface="Wingdings" panose="05000000000000000000" pitchFamily="2" charset="2"/>
              <a:buChar char="§"/>
            </a:pPr>
            <a:r>
              <a:rPr lang="hr-HR" altLang="sr-Latn-RS" sz="2000" dirty="0">
                <a:latin typeface="Tahoma" panose="020B0604030504040204" pitchFamily="34" charset="0"/>
              </a:rPr>
              <a:t> Negative </a:t>
            </a:r>
            <a:r>
              <a:rPr lang="hr-HR" altLang="sr-Latn-RS" sz="2000" dirty="0" err="1">
                <a:latin typeface="Tahoma" panose="020B0604030504040204" pitchFamily="34" charset="0"/>
              </a:rPr>
              <a:t>charges</a:t>
            </a:r>
            <a:r>
              <a:rPr lang="hr-HR" altLang="sr-Latn-RS" sz="2000" dirty="0">
                <a:latin typeface="Tahoma" panose="020B0604030504040204" pitchFamily="34" charset="0"/>
              </a:rPr>
              <a:t> </a:t>
            </a:r>
            <a:r>
              <a:rPr lang="hr-HR" altLang="sr-Latn-RS" sz="2000" dirty="0" err="1">
                <a:latin typeface="Tahoma" panose="020B0604030504040204" pitchFamily="34" charset="0"/>
              </a:rPr>
              <a:t>of</a:t>
            </a:r>
            <a:r>
              <a:rPr lang="hr-HR" altLang="sr-Latn-RS" sz="2000" dirty="0">
                <a:latin typeface="Tahoma" panose="020B0604030504040204" pitchFamily="34" charset="0"/>
              </a:rPr>
              <a:t> BPG </a:t>
            </a:r>
            <a:r>
              <a:rPr lang="hr-HR" altLang="sr-Latn-RS" sz="2000" dirty="0" err="1">
                <a:latin typeface="Tahoma" panose="020B0604030504040204" pitchFamily="34" charset="0"/>
              </a:rPr>
              <a:t>interact</a:t>
            </a:r>
            <a:r>
              <a:rPr lang="hr-HR" altLang="sr-Latn-RS" sz="2000" dirty="0">
                <a:latin typeface="Tahoma" panose="020B0604030504040204" pitchFamily="34" charset="0"/>
              </a:rPr>
              <a:t> </a:t>
            </a:r>
            <a:r>
              <a:rPr lang="hr-HR" altLang="sr-Latn-RS" sz="2000" dirty="0" err="1">
                <a:latin typeface="Tahoma" panose="020B0604030504040204" pitchFamily="34" charset="0"/>
              </a:rPr>
              <a:t>with</a:t>
            </a:r>
            <a:r>
              <a:rPr lang="hr-HR" altLang="sr-Latn-RS" sz="2000" dirty="0">
                <a:latin typeface="Tahoma" panose="020B0604030504040204" pitchFamily="34" charset="0"/>
              </a:rPr>
              <a:t> </a:t>
            </a:r>
            <a:r>
              <a:rPr lang="hr-HR" altLang="sr-Latn-RS" sz="2000" dirty="0" err="1">
                <a:latin typeface="Tahoma" panose="020B0604030504040204" pitchFamily="34" charset="0"/>
              </a:rPr>
              <a:t>positively</a:t>
            </a:r>
            <a:r>
              <a:rPr lang="hr-HR" altLang="sr-Latn-RS" sz="2000" dirty="0">
                <a:latin typeface="Tahoma" panose="020B0604030504040204" pitchFamily="34" charset="0"/>
              </a:rPr>
              <a:t> </a:t>
            </a:r>
            <a:r>
              <a:rPr lang="hr-HR" altLang="sr-Latn-RS" sz="2000" dirty="0" err="1">
                <a:latin typeface="Tahoma" panose="020B0604030504040204" pitchFamily="34" charset="0"/>
              </a:rPr>
              <a:t>charged</a:t>
            </a:r>
            <a:r>
              <a:rPr lang="hr-HR" altLang="sr-Latn-RS" sz="2000" dirty="0">
                <a:latin typeface="Tahoma" panose="020B0604030504040204" pitchFamily="34" charset="0"/>
              </a:rPr>
              <a:t> </a:t>
            </a:r>
            <a:r>
              <a:rPr lang="hr-HR" altLang="sr-Latn-RS" sz="2000" dirty="0" err="1">
                <a:latin typeface="Tahoma" panose="020B0604030504040204" pitchFamily="34" charset="0"/>
              </a:rPr>
              <a:t>groups</a:t>
            </a:r>
            <a:r>
              <a:rPr lang="hr-HR" altLang="sr-Latn-RS" sz="2000" dirty="0">
                <a:latin typeface="Tahoma" panose="020B0604030504040204" pitchFamily="34" charset="0"/>
              </a:rPr>
              <a:t> </a:t>
            </a:r>
            <a:r>
              <a:rPr lang="hr-HR" altLang="sr-Latn-RS" sz="2000" dirty="0" err="1">
                <a:latin typeface="Tahoma" panose="020B0604030504040204" pitchFamily="34" charset="0"/>
              </a:rPr>
              <a:t>of</a:t>
            </a:r>
            <a:r>
              <a:rPr lang="hr-HR" altLang="sr-Latn-RS" sz="2000" dirty="0">
                <a:latin typeface="Tahoma" panose="020B0604030504040204" pitchFamily="34" charset="0"/>
              </a:rPr>
              <a:t> </a:t>
            </a:r>
            <a:r>
              <a:rPr lang="hr-HR" altLang="sr-Latn-RS" sz="2000" dirty="0" err="1">
                <a:latin typeface="Tahoma" panose="020B0604030504040204" pitchFamily="34" charset="0"/>
              </a:rPr>
              <a:t>amino</a:t>
            </a:r>
            <a:r>
              <a:rPr lang="hr-HR" altLang="sr-Latn-RS" sz="2000" dirty="0">
                <a:latin typeface="Tahoma" panose="020B0604030504040204" pitchFamily="34" charset="0"/>
              </a:rPr>
              <a:t> </a:t>
            </a:r>
            <a:r>
              <a:rPr lang="hr-HR" altLang="sr-Latn-RS" sz="2000" dirty="0" err="1">
                <a:latin typeface="Tahoma" panose="020B0604030504040204" pitchFamily="34" charset="0"/>
              </a:rPr>
              <a:t>acids</a:t>
            </a:r>
            <a:r>
              <a:rPr lang="hr-HR" altLang="sr-Latn-RS" sz="2000" dirty="0">
                <a:latin typeface="Tahoma" panose="020B0604030504040204" pitchFamily="34" charset="0"/>
              </a:rPr>
              <a:t> </a:t>
            </a:r>
            <a:r>
              <a:rPr lang="hr-HR" altLang="sr-Latn-RS" sz="2000" dirty="0" err="1">
                <a:latin typeface="Tahoma" panose="020B0604030504040204" pitchFamily="34" charset="0"/>
              </a:rPr>
              <a:t>in</a:t>
            </a:r>
            <a:r>
              <a:rPr lang="hr-HR" altLang="sr-Latn-RS" sz="2000" dirty="0">
                <a:latin typeface="Tahoma" panose="020B0604030504040204" pitchFamily="34" charset="0"/>
              </a:rPr>
              <a:t> “</a:t>
            </a:r>
            <a:r>
              <a:rPr lang="hr-HR" altLang="sr-Latn-RS" sz="2000" dirty="0" err="1">
                <a:latin typeface="Tahoma" panose="020B0604030504040204" pitchFamily="34" charset="0"/>
              </a:rPr>
              <a:t>binding</a:t>
            </a:r>
            <a:r>
              <a:rPr lang="hr-HR" altLang="sr-Latn-RS" sz="2000" dirty="0">
                <a:latin typeface="Tahoma" panose="020B0604030504040204" pitchFamily="34" charset="0"/>
              </a:rPr>
              <a:t> </a:t>
            </a:r>
            <a:r>
              <a:rPr lang="hr-HR" altLang="sr-Latn-RS" sz="2000" dirty="0" err="1">
                <a:latin typeface="Tahoma" panose="020B0604030504040204" pitchFamily="34" charset="0"/>
              </a:rPr>
              <a:t>pocket</a:t>
            </a:r>
            <a:r>
              <a:rPr lang="hr-HR" altLang="sr-Latn-RS" sz="2000" dirty="0">
                <a:latin typeface="Tahoma" panose="020B0604030504040204" pitchFamily="34" charset="0"/>
              </a:rPr>
              <a:t>” </a:t>
            </a:r>
            <a:r>
              <a:rPr lang="hr-HR" altLang="sr-Latn-RS" sz="2000" dirty="0" err="1">
                <a:latin typeface="Tahoma" panose="020B0604030504040204" pitchFamily="34" charset="0"/>
              </a:rPr>
              <a:t>which</a:t>
            </a:r>
            <a:r>
              <a:rPr lang="hr-HR" altLang="sr-Latn-RS" sz="2000" dirty="0">
                <a:latin typeface="Tahoma" panose="020B0604030504040204" pitchFamily="34" charset="0"/>
              </a:rPr>
              <a:t> </a:t>
            </a:r>
            <a:r>
              <a:rPr lang="hr-HR" altLang="sr-Latn-RS" sz="2000" dirty="0" err="1">
                <a:latin typeface="Tahoma" panose="020B0604030504040204" pitchFamily="34" charset="0"/>
              </a:rPr>
              <a:t>dissapears</a:t>
            </a:r>
            <a:r>
              <a:rPr lang="hr-HR" altLang="sr-Latn-RS" sz="2000" dirty="0">
                <a:latin typeface="Tahoma" panose="020B0604030504040204" pitchFamily="34" charset="0"/>
              </a:rPr>
              <a:t> </a:t>
            </a:r>
            <a:r>
              <a:rPr lang="hr-HR" altLang="sr-Latn-RS" sz="2000" dirty="0" err="1">
                <a:latin typeface="Tahoma" panose="020B0604030504040204" pitchFamily="34" charset="0"/>
              </a:rPr>
              <a:t>after</a:t>
            </a:r>
            <a:r>
              <a:rPr lang="hr-HR" altLang="sr-Latn-RS" sz="2000" dirty="0">
                <a:latin typeface="Tahoma" panose="020B0604030504040204" pitchFamily="34" charset="0"/>
              </a:rPr>
              <a:t> </a:t>
            </a:r>
            <a:r>
              <a:rPr lang="hr-HR" altLang="sr-Latn-RS" sz="2000" dirty="0" err="1">
                <a:latin typeface="Tahoma" panose="020B0604030504040204" pitchFamily="34" charset="0"/>
              </a:rPr>
              <a:t>oxygenation</a:t>
            </a:r>
            <a:r>
              <a:rPr lang="hr-HR" altLang="sr-Latn-RS" sz="2000" dirty="0">
                <a:latin typeface="Tahoma" panose="020B0604030504040204" pitchFamily="34" charset="0"/>
              </a:rPr>
              <a:t>.</a:t>
            </a:r>
          </a:p>
          <a:p>
            <a:pPr eaLnBrk="1" hangingPunct="1">
              <a:spcBef>
                <a:spcPct val="50000"/>
              </a:spcBef>
              <a:buFont typeface="Wingdings" panose="05000000000000000000" pitchFamily="2" charset="2"/>
              <a:buChar char="§"/>
            </a:pPr>
            <a:r>
              <a:rPr lang="hr-HR" altLang="sr-Latn-RS" sz="2000" dirty="0">
                <a:latin typeface="Tahoma" panose="020B0604030504040204" pitchFamily="34" charset="0"/>
              </a:rPr>
              <a:t> BPG </a:t>
            </a:r>
            <a:r>
              <a:rPr lang="hr-HR" altLang="sr-Latn-RS" sz="2000" dirty="0" err="1">
                <a:latin typeface="Tahoma" panose="020B0604030504040204" pitchFamily="34" charset="0"/>
              </a:rPr>
              <a:t>is</a:t>
            </a:r>
            <a:r>
              <a:rPr lang="hr-HR" altLang="sr-Latn-RS" sz="2000" dirty="0">
                <a:latin typeface="Tahoma" panose="020B0604030504040204" pitchFamily="34" charset="0"/>
              </a:rPr>
              <a:t> </a:t>
            </a:r>
            <a:r>
              <a:rPr lang="hr-HR" altLang="sr-Latn-RS" sz="2000" dirty="0" err="1">
                <a:latin typeface="Tahoma" panose="020B0604030504040204" pitchFamily="34" charset="0"/>
              </a:rPr>
              <a:t>the</a:t>
            </a:r>
            <a:r>
              <a:rPr lang="hr-HR" altLang="sr-Latn-RS" sz="2000" dirty="0">
                <a:latin typeface="Tahoma" panose="020B0604030504040204" pitchFamily="34" charset="0"/>
              </a:rPr>
              <a:t> </a:t>
            </a:r>
            <a:r>
              <a:rPr lang="hr-HR" altLang="sr-Latn-RS" sz="2000" dirty="0" err="1">
                <a:latin typeface="Tahoma" panose="020B0604030504040204" pitchFamily="34" charset="0"/>
              </a:rPr>
              <a:t>allosteric</a:t>
            </a:r>
            <a:r>
              <a:rPr lang="hr-HR" altLang="sr-Latn-RS" sz="2000" dirty="0">
                <a:latin typeface="Tahoma" panose="020B0604030504040204" pitchFamily="34" charset="0"/>
              </a:rPr>
              <a:t> regulator </a:t>
            </a:r>
            <a:r>
              <a:rPr lang="hr-HR" altLang="sr-Latn-RS" sz="2000" dirty="0" err="1">
                <a:latin typeface="Tahoma" panose="020B0604030504040204" pitchFamily="34" charset="0"/>
              </a:rPr>
              <a:t>of</a:t>
            </a:r>
            <a:r>
              <a:rPr lang="hr-HR" altLang="sr-Latn-RS" sz="2000" dirty="0">
                <a:latin typeface="Tahoma" panose="020B0604030504040204" pitchFamily="34" charset="0"/>
              </a:rPr>
              <a:t> </a:t>
            </a:r>
            <a:r>
              <a:rPr lang="hr-HR" altLang="sr-Latn-RS" sz="2000" dirty="0" err="1">
                <a:latin typeface="Tahoma" panose="020B0604030504040204" pitchFamily="34" charset="0"/>
              </a:rPr>
              <a:t>oxygen</a:t>
            </a:r>
            <a:r>
              <a:rPr lang="hr-HR" altLang="sr-Latn-RS" sz="2000" dirty="0">
                <a:latin typeface="Tahoma" panose="020B0604030504040204" pitchFamily="34" charset="0"/>
              </a:rPr>
              <a:t> </a:t>
            </a:r>
            <a:r>
              <a:rPr lang="hr-HR" altLang="sr-Latn-RS" sz="2000" dirty="0" err="1">
                <a:latin typeface="Tahoma" panose="020B0604030504040204" pitchFamily="34" charset="0"/>
              </a:rPr>
              <a:t>binding</a:t>
            </a:r>
            <a:r>
              <a:rPr lang="hr-HR" altLang="sr-Latn-RS" sz="2000" dirty="0">
                <a:latin typeface="Tahoma" panose="020B0604030504040204" pitchFamily="34" charset="0"/>
              </a:rPr>
              <a:t> to hemoglobin.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68313" y="188913"/>
            <a:ext cx="8353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2400" b="1" dirty="0" err="1">
                <a:solidFill>
                  <a:srgbClr val="FF0000"/>
                </a:solidFill>
                <a:latin typeface="Tahoma" panose="020B0604030504040204" pitchFamily="34" charset="0"/>
              </a:rPr>
              <a:t>Myoglobin</a:t>
            </a:r>
            <a:r>
              <a:rPr lang="hr-HR" altLang="sr-Latn-RS" sz="2400" b="1" dirty="0">
                <a:solidFill>
                  <a:srgbClr val="FF0000"/>
                </a:solidFill>
                <a:latin typeface="Tahoma" panose="020B0604030504040204" pitchFamily="34" charset="0"/>
              </a:rPr>
              <a:t> </a:t>
            </a:r>
            <a:r>
              <a:rPr lang="hr-HR" altLang="sr-Latn-RS" sz="2400" b="1" dirty="0" err="1">
                <a:solidFill>
                  <a:srgbClr val="FF0000"/>
                </a:solidFill>
                <a:latin typeface="Tahoma" panose="020B0604030504040204" pitchFamily="34" charset="0"/>
              </a:rPr>
              <a:t>and</a:t>
            </a:r>
            <a:r>
              <a:rPr lang="hr-HR" altLang="sr-Latn-RS" sz="2400" b="1" dirty="0">
                <a:solidFill>
                  <a:srgbClr val="FF0000"/>
                </a:solidFill>
                <a:latin typeface="Tahoma" panose="020B0604030504040204" pitchFamily="34" charset="0"/>
              </a:rPr>
              <a:t> hemoglobin, </a:t>
            </a:r>
            <a:r>
              <a:rPr lang="hr-HR" altLang="sr-Latn-RS" sz="2400" b="1" dirty="0" err="1">
                <a:solidFill>
                  <a:srgbClr val="FF0000"/>
                </a:solidFill>
                <a:latin typeface="Tahoma" panose="020B0604030504040204" pitchFamily="34" charset="0"/>
              </a:rPr>
              <a:t>oxygen-binding</a:t>
            </a:r>
            <a:r>
              <a:rPr lang="hr-HR" altLang="sr-Latn-RS" sz="2400" b="1" dirty="0">
                <a:solidFill>
                  <a:srgbClr val="FF0000"/>
                </a:solidFill>
                <a:latin typeface="Tahoma" panose="020B0604030504040204" pitchFamily="34" charset="0"/>
              </a:rPr>
              <a:t> </a:t>
            </a:r>
            <a:r>
              <a:rPr lang="hr-HR" altLang="sr-Latn-RS" sz="2400" b="1" dirty="0" err="1">
                <a:solidFill>
                  <a:srgbClr val="FF0000"/>
                </a:solidFill>
                <a:latin typeface="Tahoma" panose="020B0604030504040204" pitchFamily="34" charset="0"/>
              </a:rPr>
              <a:t>proteins</a:t>
            </a:r>
            <a:endParaRPr lang="hr-HR" altLang="sr-Latn-RS" sz="2400" b="1" dirty="0">
              <a:solidFill>
                <a:srgbClr val="FF0000"/>
              </a:solidFill>
              <a:latin typeface="Tahoma" panose="020B0604030504040204" pitchFamily="34" charset="0"/>
            </a:endParaRPr>
          </a:p>
          <a:p>
            <a:pPr marL="342900" indent="-342900" eaLnBrk="1" hangingPunct="1">
              <a:spcBef>
                <a:spcPct val="0"/>
              </a:spcBef>
              <a:buFont typeface="Wingdings" panose="05000000000000000000" pitchFamily="2" charset="2"/>
              <a:buChar char="§"/>
            </a:pPr>
            <a:r>
              <a:rPr lang="hr-HR" altLang="sr-Latn-RS" sz="2000" dirty="0" err="1">
                <a:latin typeface="Tahoma" panose="020B0604030504040204" pitchFamily="34" charset="0"/>
              </a:rPr>
              <a:t>evolutionary</a:t>
            </a:r>
            <a:r>
              <a:rPr lang="hr-HR" altLang="sr-Latn-RS" sz="2000" dirty="0">
                <a:latin typeface="Tahoma" panose="020B0604030504040204" pitchFamily="34" charset="0"/>
              </a:rPr>
              <a:t> </a:t>
            </a:r>
            <a:r>
              <a:rPr lang="hr-HR" altLang="sr-Latn-RS" sz="2000" dirty="0" err="1">
                <a:latin typeface="Tahoma" panose="020B0604030504040204" pitchFamily="34" charset="0"/>
              </a:rPr>
              <a:t>demands</a:t>
            </a:r>
            <a:r>
              <a:rPr lang="hr-HR" altLang="sr-Latn-RS" sz="2000" dirty="0">
                <a:latin typeface="Tahoma" panose="020B0604030504040204" pitchFamily="34" charset="0"/>
              </a:rPr>
              <a:t> </a:t>
            </a:r>
            <a:r>
              <a:rPr lang="hr-HR" altLang="sr-Latn-RS" sz="2000" dirty="0" err="1">
                <a:latin typeface="Tahoma" panose="020B0604030504040204" pitchFamily="34" charset="0"/>
              </a:rPr>
              <a:t>of</a:t>
            </a:r>
            <a:r>
              <a:rPr lang="hr-HR" altLang="sr-Latn-RS" sz="2000" dirty="0">
                <a:latin typeface="Tahoma" panose="020B0604030504040204" pitchFamily="34" charset="0"/>
              </a:rPr>
              <a:t> </a:t>
            </a:r>
            <a:r>
              <a:rPr lang="hr-HR" altLang="sr-Latn-RS" sz="2000" dirty="0" err="1">
                <a:latin typeface="Tahoma" panose="020B0604030504040204" pitchFamily="34" charset="0"/>
              </a:rPr>
              <a:t>multicellular</a:t>
            </a:r>
            <a:r>
              <a:rPr lang="hr-HR" altLang="sr-Latn-RS" sz="2000" dirty="0">
                <a:latin typeface="Tahoma" panose="020B0604030504040204" pitchFamily="34" charset="0"/>
              </a:rPr>
              <a:t> </a:t>
            </a:r>
            <a:r>
              <a:rPr lang="hr-HR" altLang="sr-Latn-RS" sz="2000" dirty="0" err="1">
                <a:latin typeface="Tahoma" panose="020B0604030504040204" pitchFamily="34" charset="0"/>
              </a:rPr>
              <a:t>organisms</a:t>
            </a:r>
            <a:r>
              <a:rPr lang="hr-HR" altLang="sr-Latn-RS" sz="2000" dirty="0">
                <a:latin typeface="Tahoma" panose="020B0604030504040204" pitchFamily="34" charset="0"/>
              </a:rPr>
              <a:t> </a:t>
            </a:r>
            <a:r>
              <a:rPr lang="hr-HR" altLang="sr-Latn-RS" sz="2000" dirty="0" err="1">
                <a:latin typeface="Tahoma" panose="020B0604030504040204" pitchFamily="34" charset="0"/>
              </a:rPr>
              <a:t>and</a:t>
            </a:r>
            <a:r>
              <a:rPr lang="hr-HR" altLang="sr-Latn-RS" sz="2000" dirty="0">
                <a:latin typeface="Tahoma" panose="020B0604030504040204" pitchFamily="34" charset="0"/>
              </a:rPr>
              <a:t> </a:t>
            </a:r>
            <a:r>
              <a:rPr lang="hr-HR" altLang="sr-Latn-RS" sz="2000" dirty="0" err="1">
                <a:latin typeface="Tahoma" panose="020B0604030504040204" pitchFamily="34" charset="0"/>
              </a:rPr>
              <a:t>aerobic</a:t>
            </a:r>
            <a:r>
              <a:rPr lang="hr-HR" altLang="sr-Latn-RS" sz="2000" dirty="0">
                <a:latin typeface="Tahoma" panose="020B0604030504040204" pitchFamily="34" charset="0"/>
              </a:rPr>
              <a:t> </a:t>
            </a:r>
            <a:r>
              <a:rPr lang="hr-HR" altLang="sr-Latn-RS" sz="2000" dirty="0" err="1">
                <a:latin typeface="Tahoma" panose="020B0604030504040204" pitchFamily="34" charset="0"/>
              </a:rPr>
              <a:t>metabolic</a:t>
            </a:r>
            <a:r>
              <a:rPr lang="hr-HR" altLang="sr-Latn-RS" sz="2000" dirty="0">
                <a:latin typeface="Tahoma" panose="020B0604030504040204" pitchFamily="34" charset="0"/>
              </a:rPr>
              <a:t> </a:t>
            </a:r>
            <a:r>
              <a:rPr lang="hr-HR" altLang="sr-Latn-RS" sz="2000" dirty="0" err="1">
                <a:latin typeface="Tahoma" panose="020B0604030504040204" pitchFamily="34" charset="0"/>
              </a:rPr>
              <a:t>processes</a:t>
            </a:r>
            <a:endParaRPr lang="hr-HR" altLang="sr-Latn-RS" sz="2000" dirty="0">
              <a:latin typeface="Tahoma" panose="020B0604030504040204" pitchFamily="34" charset="0"/>
            </a:endParaRPr>
          </a:p>
          <a:p>
            <a:pPr marL="342900" indent="-342900" eaLnBrk="1" hangingPunct="1">
              <a:spcBef>
                <a:spcPct val="0"/>
              </a:spcBef>
              <a:buFont typeface="Wingdings" panose="05000000000000000000" pitchFamily="2" charset="2"/>
              <a:buChar char="§"/>
            </a:pPr>
            <a:r>
              <a:rPr lang="hr-HR" altLang="sr-Latn-RS" sz="2000" dirty="0" err="1">
                <a:solidFill>
                  <a:srgbClr val="FF0000"/>
                </a:solidFill>
                <a:latin typeface="Tahoma" panose="020B0604030504040204" pitchFamily="34" charset="0"/>
              </a:rPr>
              <a:t>oxygen</a:t>
            </a:r>
            <a:r>
              <a:rPr lang="hr-HR" altLang="sr-Latn-RS" sz="2000" dirty="0">
                <a:solidFill>
                  <a:srgbClr val="FF0000"/>
                </a:solidFill>
                <a:latin typeface="Tahoma" panose="020B0604030504040204" pitchFamily="34" charset="0"/>
              </a:rPr>
              <a:t> </a:t>
            </a:r>
            <a:r>
              <a:rPr lang="hr-HR" altLang="sr-Latn-RS" sz="2000" dirty="0" err="1">
                <a:solidFill>
                  <a:srgbClr val="FF0000"/>
                </a:solidFill>
                <a:latin typeface="Tahoma" panose="020B0604030504040204" pitchFamily="34" charset="0"/>
              </a:rPr>
              <a:t>solubility</a:t>
            </a:r>
            <a:r>
              <a:rPr lang="hr-HR" altLang="sr-Latn-RS" sz="2000" dirty="0">
                <a:solidFill>
                  <a:srgbClr val="FF0000"/>
                </a:solidFill>
                <a:latin typeface="Tahoma" panose="020B0604030504040204" pitchFamily="34" charset="0"/>
              </a:rPr>
              <a:t>!   </a:t>
            </a:r>
          </a:p>
        </p:txBody>
      </p:sp>
      <p:sp>
        <p:nvSpPr>
          <p:cNvPr id="3075" name="Text Box 6"/>
          <p:cNvSpPr txBox="1">
            <a:spLocks noChangeArrowheads="1"/>
          </p:cNvSpPr>
          <p:nvPr/>
        </p:nvSpPr>
        <p:spPr bwMode="auto">
          <a:xfrm>
            <a:off x="4859338" y="2997200"/>
            <a:ext cx="2160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sr-Latn-CS" altLang="sr-Latn-RS" sz="1800"/>
          </a:p>
        </p:txBody>
      </p:sp>
      <p:sp>
        <p:nvSpPr>
          <p:cNvPr id="3076" name="Text Box 7"/>
          <p:cNvSpPr txBox="1">
            <a:spLocks noChangeArrowheads="1"/>
          </p:cNvSpPr>
          <p:nvPr/>
        </p:nvSpPr>
        <p:spPr bwMode="auto">
          <a:xfrm>
            <a:off x="755576" y="3593479"/>
            <a:ext cx="3816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1800" b="1" dirty="0">
                <a:latin typeface="Tahoma" panose="020B0604030504040204" pitchFamily="34" charset="0"/>
              </a:rPr>
              <a:t>Hemoglobin</a:t>
            </a:r>
            <a:r>
              <a:rPr lang="hr-HR" altLang="sr-Latn-RS" sz="1800" dirty="0">
                <a:latin typeface="Tahoma" panose="020B0604030504040204" pitchFamily="34" charset="0"/>
              </a:rPr>
              <a:t> – </a:t>
            </a:r>
            <a:r>
              <a:rPr lang="hr-HR" altLang="sr-Latn-RS" sz="1800" dirty="0" err="1">
                <a:solidFill>
                  <a:srgbClr val="FF0000"/>
                </a:solidFill>
                <a:latin typeface="Tahoma" panose="020B0604030504040204" pitchFamily="34" charset="0"/>
              </a:rPr>
              <a:t>binds</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and</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transports</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oxygen</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in</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blood</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erythrocytes</a:t>
            </a:r>
            <a:r>
              <a:rPr lang="hr-HR" altLang="sr-Latn-RS" sz="1800" dirty="0">
                <a:solidFill>
                  <a:srgbClr val="FF0000"/>
                </a:solidFill>
                <a:latin typeface="Tahoma" panose="020B0604030504040204" pitchFamily="34" charset="0"/>
              </a:rPr>
              <a:t>)</a:t>
            </a:r>
            <a:r>
              <a:rPr lang="hr-HR" altLang="sr-Latn-RS" sz="1800" dirty="0">
                <a:latin typeface="Tahoma" panose="020B0604030504040204" pitchFamily="34" charset="0"/>
              </a:rPr>
              <a:t>.</a:t>
            </a:r>
          </a:p>
        </p:txBody>
      </p:sp>
      <p:pic>
        <p:nvPicPr>
          <p:cNvPr id="307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283" y="3506088"/>
            <a:ext cx="2016125"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3" descr="800_seal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5241925"/>
            <a:ext cx="13620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Killer%2520Wha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5890" y="5245100"/>
            <a:ext cx="1352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749743" y="4998242"/>
            <a:ext cx="38163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1800" b="1" dirty="0" err="1">
                <a:latin typeface="Tahoma" panose="020B0604030504040204" pitchFamily="34" charset="0"/>
              </a:rPr>
              <a:t>Myoglobin</a:t>
            </a:r>
            <a:r>
              <a:rPr lang="hr-HR" altLang="sr-Latn-RS" sz="1800" dirty="0">
                <a:latin typeface="Tahoma" panose="020B0604030504040204" pitchFamily="34" charset="0"/>
              </a:rPr>
              <a:t> – </a:t>
            </a:r>
            <a:r>
              <a:rPr lang="hr-HR" altLang="sr-Latn-RS" sz="1800" dirty="0" err="1">
                <a:latin typeface="Tahoma" panose="020B0604030504040204" pitchFamily="34" charset="0"/>
              </a:rPr>
              <a:t>oxygen-binding</a:t>
            </a:r>
            <a:r>
              <a:rPr lang="hr-HR" altLang="sr-Latn-RS" sz="1800" dirty="0">
                <a:latin typeface="Tahoma" panose="020B0604030504040204" pitchFamily="34" charset="0"/>
              </a:rPr>
              <a:t> protein, </a:t>
            </a:r>
            <a:r>
              <a:rPr lang="hr-HR" altLang="sr-Latn-RS" sz="1800" dirty="0" err="1">
                <a:latin typeface="Tahoma" panose="020B0604030504040204" pitchFamily="34" charset="0"/>
              </a:rPr>
              <a:t>in</a:t>
            </a:r>
            <a:r>
              <a:rPr lang="hr-HR" altLang="sr-Latn-RS" sz="1800" dirty="0">
                <a:latin typeface="Tahoma" panose="020B0604030504040204" pitchFamily="34" charset="0"/>
              </a:rPr>
              <a:t> </a:t>
            </a:r>
            <a:r>
              <a:rPr lang="hr-HR" altLang="sr-Latn-RS" sz="1800" dirty="0" err="1">
                <a:latin typeface="Tahoma" panose="020B0604030504040204" pitchFamily="34" charset="0"/>
              </a:rPr>
              <a:t>muscle</a:t>
            </a:r>
            <a:r>
              <a:rPr lang="hr-HR" altLang="sr-Latn-RS" sz="1800" dirty="0">
                <a:latin typeface="Tahoma" panose="020B0604030504040204" pitchFamily="34" charset="0"/>
              </a:rPr>
              <a:t> </a:t>
            </a:r>
            <a:r>
              <a:rPr lang="hr-HR" altLang="sr-Latn-RS" sz="1800" dirty="0" err="1">
                <a:latin typeface="Tahoma" panose="020B0604030504040204" pitchFamily="34" charset="0"/>
              </a:rPr>
              <a:t>tissue</a:t>
            </a:r>
            <a:r>
              <a:rPr lang="hr-HR" altLang="sr-Latn-RS" sz="1800" dirty="0">
                <a:latin typeface="Tahoma" panose="020B0604030504040204" pitchFamily="34" charset="0"/>
              </a:rPr>
              <a:t>, </a:t>
            </a:r>
            <a:r>
              <a:rPr lang="hr-HR" altLang="sr-Latn-RS" sz="1800" dirty="0" err="1">
                <a:latin typeface="Tahoma" panose="020B0604030504040204" pitchFamily="34" charset="0"/>
              </a:rPr>
              <a:t>particularly</a:t>
            </a:r>
            <a:r>
              <a:rPr lang="hr-HR" altLang="sr-Latn-RS" sz="1800" dirty="0">
                <a:latin typeface="Tahoma" panose="020B0604030504040204" pitchFamily="34" charset="0"/>
              </a:rPr>
              <a:t> </a:t>
            </a:r>
            <a:r>
              <a:rPr lang="hr-HR" altLang="sr-Latn-RS" sz="1800" dirty="0" err="1">
                <a:latin typeface="Tahoma" panose="020B0604030504040204" pitchFamily="34" charset="0"/>
              </a:rPr>
              <a:t>abundant</a:t>
            </a:r>
            <a:r>
              <a:rPr lang="hr-HR" altLang="sr-Latn-RS" sz="1800" dirty="0">
                <a:latin typeface="Tahoma" panose="020B0604030504040204" pitchFamily="34" charset="0"/>
              </a:rPr>
              <a:t> </a:t>
            </a:r>
            <a:r>
              <a:rPr lang="hr-HR" altLang="sr-Latn-RS" sz="1800" dirty="0" err="1">
                <a:latin typeface="Tahoma" panose="020B0604030504040204" pitchFamily="34" charset="0"/>
              </a:rPr>
              <a:t>in</a:t>
            </a:r>
            <a:r>
              <a:rPr lang="hr-HR" altLang="sr-Latn-RS" sz="1800" dirty="0">
                <a:latin typeface="Tahoma" panose="020B0604030504040204" pitchFamily="34" charset="0"/>
              </a:rPr>
              <a:t> </a:t>
            </a:r>
            <a:r>
              <a:rPr lang="hr-HR" altLang="sr-Latn-RS" sz="1800" dirty="0" err="1">
                <a:latin typeface="Tahoma" panose="020B0604030504040204" pitchFamily="34" charset="0"/>
              </a:rPr>
              <a:t>the</a:t>
            </a:r>
            <a:r>
              <a:rPr lang="hr-HR" altLang="sr-Latn-RS" sz="1800" dirty="0">
                <a:latin typeface="Tahoma" panose="020B0604030504040204" pitchFamily="34" charset="0"/>
              </a:rPr>
              <a:t> </a:t>
            </a:r>
            <a:r>
              <a:rPr lang="hr-HR" altLang="sr-Latn-RS" sz="1800" dirty="0" err="1">
                <a:latin typeface="Tahoma" panose="020B0604030504040204" pitchFamily="34" charset="0"/>
              </a:rPr>
              <a:t>muscles</a:t>
            </a:r>
            <a:r>
              <a:rPr lang="hr-HR" altLang="sr-Latn-RS" sz="1800" dirty="0">
                <a:latin typeface="Tahoma" panose="020B0604030504040204" pitchFamily="34" charset="0"/>
              </a:rPr>
              <a:t> </a:t>
            </a:r>
            <a:r>
              <a:rPr lang="hr-HR" altLang="sr-Latn-RS" sz="1800" dirty="0" err="1">
                <a:latin typeface="Tahoma" panose="020B0604030504040204" pitchFamily="34" charset="0"/>
              </a:rPr>
              <a:t>of</a:t>
            </a:r>
            <a:r>
              <a:rPr lang="hr-HR" altLang="sr-Latn-RS" sz="1800" dirty="0">
                <a:latin typeface="Tahoma" panose="020B0604030504040204" pitchFamily="34" charset="0"/>
              </a:rPr>
              <a:t> </a:t>
            </a:r>
            <a:r>
              <a:rPr lang="hr-HR" altLang="sr-Latn-RS" sz="1800" dirty="0" err="1">
                <a:latin typeface="Tahoma" panose="020B0604030504040204" pitchFamily="34" charset="0"/>
              </a:rPr>
              <a:t>diving</a:t>
            </a:r>
            <a:r>
              <a:rPr lang="hr-HR" altLang="sr-Latn-RS" sz="1800" dirty="0">
                <a:latin typeface="Tahoma" panose="020B0604030504040204" pitchFamily="34" charset="0"/>
              </a:rPr>
              <a:t> </a:t>
            </a:r>
            <a:r>
              <a:rPr lang="hr-HR" altLang="sr-Latn-RS" sz="1800" dirty="0" err="1">
                <a:latin typeface="Tahoma" panose="020B0604030504040204" pitchFamily="34" charset="0"/>
              </a:rPr>
              <a:t>mammals</a:t>
            </a:r>
            <a:r>
              <a:rPr lang="hr-HR" altLang="sr-Latn-RS" sz="1800" dirty="0">
                <a:latin typeface="Tahoma" panose="020B0604030504040204" pitchFamily="34" charset="0"/>
              </a:rPr>
              <a:t> (</a:t>
            </a:r>
            <a:r>
              <a:rPr lang="hr-HR" altLang="sr-Latn-RS" sz="1800" dirty="0" err="1">
                <a:solidFill>
                  <a:srgbClr val="FF0000"/>
                </a:solidFill>
                <a:latin typeface="Tahoma" panose="020B0604030504040204" pitchFamily="34" charset="0"/>
              </a:rPr>
              <a:t>oxygen</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storage</a:t>
            </a:r>
            <a:r>
              <a:rPr lang="hr-HR" altLang="sr-Latn-RS" sz="1800" dirty="0">
                <a:latin typeface="Tahoma" panose="020B0604030504040204" pitchFamily="34" charset="0"/>
              </a:rPr>
              <a:t>).</a:t>
            </a:r>
          </a:p>
        </p:txBody>
      </p:sp>
      <p:pic>
        <p:nvPicPr>
          <p:cNvPr id="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075768"/>
            <a:ext cx="5713412" cy="192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slaj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71600" y="1988840"/>
            <a:ext cx="792088" cy="792088"/>
          </a:xfrm>
          <a:prstGeom prst="rect">
            <a:avLst/>
          </a:prstGeom>
          <a:ln w="158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3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88913"/>
            <a:ext cx="5400675" cy="5543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5" name="Text Box 5"/>
          <p:cNvSpPr txBox="1">
            <a:spLocks noChangeArrowheads="1"/>
          </p:cNvSpPr>
          <p:nvPr/>
        </p:nvSpPr>
        <p:spPr bwMode="auto">
          <a:xfrm>
            <a:off x="468313" y="5797550"/>
            <a:ext cx="84248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2000" u="sng">
                <a:latin typeface="Tahoma" panose="020B0604030504040204" pitchFamily="34" charset="0"/>
              </a:rPr>
              <a:t>Effect of BPG on the binding of oxygen to hemoglobin.</a:t>
            </a:r>
            <a:r>
              <a:rPr lang="hr-HR" altLang="sr-Latn-RS" sz="2000">
                <a:latin typeface="Tahoma" panose="020B0604030504040204" pitchFamily="34" charset="0"/>
              </a:rPr>
              <a:t>         (physiological adaptation to lower pO</a:t>
            </a:r>
            <a:r>
              <a:rPr lang="hr-HR" altLang="sr-Latn-RS" sz="2000" baseline="-25000">
                <a:latin typeface="Tahoma" panose="020B0604030504040204" pitchFamily="34" charset="0"/>
              </a:rPr>
              <a:t>2</a:t>
            </a:r>
            <a:r>
              <a:rPr lang="hr-HR" altLang="sr-Latn-RS" sz="2000">
                <a:latin typeface="Tahoma" panose="020B0604030504040204" pitchFamily="34" charset="0"/>
              </a:rPr>
              <a:t> at higher altitudes, </a:t>
            </a:r>
            <a:r>
              <a:rPr lang="hr-HR" altLang="sr-Latn-RS" sz="2000">
                <a:latin typeface="Tahoma" panose="020B0604030504040204" pitchFamily="34" charset="0"/>
                <a:cs typeface="Arial" panose="020B0604020202020204" pitchFamily="34" charset="0"/>
              </a:rPr>
              <a:t>↑BPG concentration; also present in hypoxia, and certain respiratory diseases</a:t>
            </a:r>
            <a:r>
              <a:rPr lang="hr-HR" altLang="sr-Latn-RS" sz="2000">
                <a:latin typeface="Tahoma" panose="020B0604030504040204" pitchFamily="34"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6"/>
          <p:cNvSpPr txBox="1">
            <a:spLocks noChangeArrowheads="1"/>
          </p:cNvSpPr>
          <p:nvPr/>
        </p:nvSpPr>
        <p:spPr bwMode="auto">
          <a:xfrm>
            <a:off x="5364162" y="476250"/>
            <a:ext cx="3384301" cy="256540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1800" b="1" dirty="0" err="1">
                <a:solidFill>
                  <a:srgbClr val="FF0000"/>
                </a:solidFill>
                <a:latin typeface="Tahoma" panose="020B0604030504040204" pitchFamily="34" charset="0"/>
              </a:rPr>
              <a:t>Fetal</a:t>
            </a:r>
            <a:r>
              <a:rPr lang="hr-HR" altLang="sr-Latn-RS" sz="1800" b="1" dirty="0">
                <a:solidFill>
                  <a:srgbClr val="FF0000"/>
                </a:solidFill>
                <a:latin typeface="Tahoma" panose="020B0604030504040204" pitchFamily="34" charset="0"/>
              </a:rPr>
              <a:t> </a:t>
            </a:r>
            <a:r>
              <a:rPr lang="hr-HR" altLang="sr-Latn-RS" sz="1800" b="1" dirty="0" smtClean="0">
                <a:solidFill>
                  <a:srgbClr val="FF0000"/>
                </a:solidFill>
                <a:latin typeface="Tahoma" panose="020B0604030504040204" pitchFamily="34" charset="0"/>
              </a:rPr>
              <a:t>hemoglobin</a:t>
            </a:r>
            <a:r>
              <a:rPr lang="en-US" altLang="sr-Latn-RS" sz="1800" b="1" dirty="0" smtClean="0">
                <a:solidFill>
                  <a:srgbClr val="FF0000"/>
                </a:solidFill>
                <a:latin typeface="Tahoma" panose="020B0604030504040204" pitchFamily="34" charset="0"/>
              </a:rPr>
              <a:t> (</a:t>
            </a:r>
            <a:r>
              <a:rPr lang="en-US" altLang="sr-Latn-RS" sz="1800" b="1" dirty="0" err="1" smtClean="0">
                <a:solidFill>
                  <a:srgbClr val="FF0000"/>
                </a:solidFill>
                <a:latin typeface="Tahoma" panose="020B0604030504040204" pitchFamily="34" charset="0"/>
              </a:rPr>
              <a:t>HbF</a:t>
            </a:r>
            <a:r>
              <a:rPr lang="en-US" altLang="sr-Latn-RS" sz="1800" b="1" dirty="0" smtClean="0">
                <a:solidFill>
                  <a:srgbClr val="FF0000"/>
                </a:solidFill>
                <a:latin typeface="Tahoma" panose="020B0604030504040204" pitchFamily="34" charset="0"/>
              </a:rPr>
              <a:t>)</a:t>
            </a:r>
            <a:r>
              <a:rPr lang="hr-HR" altLang="sr-Latn-RS" sz="1800" dirty="0" smtClean="0">
                <a:solidFill>
                  <a:srgbClr val="FF0000"/>
                </a:solidFill>
                <a:latin typeface="Tahoma" panose="020B0604030504040204" pitchFamily="34" charset="0"/>
              </a:rPr>
              <a:t> </a:t>
            </a:r>
            <a:r>
              <a:rPr lang="hr-HR" altLang="sr-Latn-RS" sz="1800" dirty="0" err="1">
                <a:latin typeface="Tahoma" panose="020B0604030504040204" pitchFamily="34" charset="0"/>
              </a:rPr>
              <a:t>does</a:t>
            </a:r>
            <a:r>
              <a:rPr lang="hr-HR" altLang="sr-Latn-RS" sz="1800" dirty="0">
                <a:latin typeface="Tahoma" panose="020B0604030504040204" pitchFamily="34" charset="0"/>
              </a:rPr>
              <a:t> </a:t>
            </a:r>
            <a:r>
              <a:rPr lang="hr-HR" altLang="sr-Latn-RS" sz="1800" dirty="0" err="1">
                <a:latin typeface="Tahoma" panose="020B0604030504040204" pitchFamily="34" charset="0"/>
              </a:rPr>
              <a:t>not</a:t>
            </a:r>
            <a:r>
              <a:rPr lang="hr-HR" altLang="sr-Latn-RS" sz="1800" dirty="0">
                <a:latin typeface="Tahoma" panose="020B0604030504040204" pitchFamily="34" charset="0"/>
              </a:rPr>
              <a:t> </a:t>
            </a:r>
            <a:r>
              <a:rPr lang="hr-HR" altLang="sr-Latn-RS" sz="1800" dirty="0" err="1">
                <a:latin typeface="Tahoma" panose="020B0604030504040204" pitchFamily="34" charset="0"/>
              </a:rPr>
              <a:t>bind</a:t>
            </a:r>
            <a:r>
              <a:rPr lang="hr-HR" altLang="sr-Latn-RS" sz="1800" dirty="0">
                <a:latin typeface="Tahoma" panose="020B0604030504040204" pitchFamily="34" charset="0"/>
              </a:rPr>
              <a:t> 2,3-BPG as </a:t>
            </a:r>
            <a:r>
              <a:rPr lang="hr-HR" altLang="sr-Latn-RS" sz="1800" dirty="0" err="1">
                <a:latin typeface="Tahoma" panose="020B0604030504040204" pitchFamily="34" charset="0"/>
              </a:rPr>
              <a:t>well</a:t>
            </a:r>
            <a:r>
              <a:rPr lang="hr-HR" altLang="sr-Latn-RS" sz="1800" dirty="0">
                <a:latin typeface="Tahoma" panose="020B0604030504040204" pitchFamily="34" charset="0"/>
              </a:rPr>
              <a:t> as </a:t>
            </a:r>
            <a:r>
              <a:rPr lang="hr-HR" altLang="sr-Latn-RS" sz="1800" dirty="0" err="1">
                <a:latin typeface="Tahoma" panose="020B0604030504040204" pitchFamily="34" charset="0"/>
              </a:rPr>
              <a:t>adult</a:t>
            </a:r>
            <a:r>
              <a:rPr lang="hr-HR" altLang="sr-Latn-RS" sz="1800" dirty="0">
                <a:latin typeface="Tahoma" panose="020B0604030504040204" pitchFamily="34" charset="0"/>
              </a:rPr>
              <a:t> hemoglobin. </a:t>
            </a:r>
          </a:p>
          <a:p>
            <a:pPr eaLnBrk="1" hangingPunct="1">
              <a:spcBef>
                <a:spcPct val="50000"/>
              </a:spcBef>
              <a:buFontTx/>
              <a:buNone/>
            </a:pPr>
            <a:r>
              <a:rPr lang="hr-HR" altLang="sr-Latn-RS" sz="1800" dirty="0" err="1">
                <a:solidFill>
                  <a:srgbClr val="FF0000"/>
                </a:solidFill>
                <a:latin typeface="Tahoma" panose="020B0604030504040204" pitchFamily="34" charset="0"/>
              </a:rPr>
              <a:t>Fetal</a:t>
            </a:r>
            <a:r>
              <a:rPr lang="hr-HR" altLang="sr-Latn-RS" sz="1800" dirty="0">
                <a:solidFill>
                  <a:srgbClr val="FF0000"/>
                </a:solidFill>
                <a:latin typeface="Tahoma" panose="020B0604030504040204" pitchFamily="34" charset="0"/>
              </a:rPr>
              <a:t> hemoglobin </a:t>
            </a:r>
            <a:r>
              <a:rPr lang="hr-HR" altLang="sr-Latn-RS" sz="1800" dirty="0" err="1">
                <a:solidFill>
                  <a:srgbClr val="FF0000"/>
                </a:solidFill>
                <a:latin typeface="Tahoma" panose="020B0604030504040204" pitchFamily="34" charset="0"/>
              </a:rPr>
              <a:t>structure</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is</a:t>
            </a:r>
            <a:r>
              <a:rPr lang="hr-HR" altLang="sr-Latn-RS" sz="1800" dirty="0">
                <a:solidFill>
                  <a:srgbClr val="FF0000"/>
                </a:solidFill>
                <a:latin typeface="Tahoma" panose="020B0604030504040204" pitchFamily="34" charset="0"/>
              </a:rPr>
              <a:t> </a:t>
            </a:r>
            <a:r>
              <a:rPr lang="el-GR" altLang="sr-Latn-RS" sz="1800" b="1" dirty="0">
                <a:solidFill>
                  <a:srgbClr val="FF0000"/>
                </a:solidFill>
                <a:latin typeface="Tahoma" panose="020B0604030504040204" pitchFamily="34" charset="0"/>
                <a:cs typeface="Arial" panose="020B0604020202020204" pitchFamily="34" charset="0"/>
              </a:rPr>
              <a:t>α</a:t>
            </a:r>
            <a:r>
              <a:rPr lang="hr-HR" altLang="sr-Latn-RS" sz="1800" b="1" baseline="-25000" dirty="0">
                <a:solidFill>
                  <a:srgbClr val="FF0000"/>
                </a:solidFill>
                <a:latin typeface="Tahoma" panose="020B0604030504040204" pitchFamily="34" charset="0"/>
                <a:cs typeface="Arial" panose="020B0604020202020204" pitchFamily="34" charset="0"/>
              </a:rPr>
              <a:t>2</a:t>
            </a:r>
            <a:r>
              <a:rPr lang="el-GR" altLang="sr-Latn-RS" sz="1800" b="1" dirty="0">
                <a:solidFill>
                  <a:srgbClr val="FF0000"/>
                </a:solidFill>
                <a:latin typeface="Tahoma" panose="020B0604030504040204" pitchFamily="34" charset="0"/>
                <a:cs typeface="Arial" panose="020B0604020202020204" pitchFamily="34" charset="0"/>
              </a:rPr>
              <a:t>γ</a:t>
            </a:r>
            <a:r>
              <a:rPr lang="hr-HR" altLang="sr-Latn-RS" sz="1800" b="1" baseline="-25000" dirty="0">
                <a:solidFill>
                  <a:srgbClr val="FF0000"/>
                </a:solidFill>
                <a:latin typeface="Tahoma" panose="020B0604030504040204" pitchFamily="34" charset="0"/>
                <a:cs typeface="Arial" panose="020B0604020202020204" pitchFamily="34" charset="0"/>
              </a:rPr>
              <a:t>2</a:t>
            </a:r>
            <a:r>
              <a:rPr lang="hr-HR" altLang="sr-Latn-RS" sz="1800" b="1" dirty="0">
                <a:solidFill>
                  <a:srgbClr val="FF0000"/>
                </a:solidFill>
                <a:latin typeface="Tahoma" panose="020B0604030504040204" pitchFamily="34" charset="0"/>
                <a:cs typeface="Arial" panose="020B0604020202020204" pitchFamily="34" charset="0"/>
              </a:rPr>
              <a:t> </a:t>
            </a:r>
            <a:r>
              <a:rPr lang="hr-HR" altLang="sr-Latn-RS" sz="1800" b="1" dirty="0" err="1">
                <a:solidFill>
                  <a:srgbClr val="FF0000"/>
                </a:solidFill>
                <a:latin typeface="Tahoma" panose="020B0604030504040204" pitchFamily="34" charset="0"/>
                <a:cs typeface="Arial" panose="020B0604020202020204" pitchFamily="34" charset="0"/>
              </a:rPr>
              <a:t>tetramer</a:t>
            </a:r>
            <a:r>
              <a:rPr lang="hr-HR" altLang="sr-Latn-RS" sz="1800" dirty="0">
                <a:solidFill>
                  <a:srgbClr val="FF0000"/>
                </a:solidFill>
                <a:latin typeface="Tahoma" panose="020B0604030504040204" pitchFamily="34" charset="0"/>
                <a:cs typeface="Arial" panose="020B0604020202020204" pitchFamily="34" charset="0"/>
              </a:rPr>
              <a:t>.</a:t>
            </a:r>
          </a:p>
          <a:p>
            <a:pPr eaLnBrk="1" hangingPunct="1">
              <a:spcBef>
                <a:spcPct val="50000"/>
              </a:spcBef>
              <a:buFontTx/>
              <a:buNone/>
            </a:pPr>
            <a:r>
              <a:rPr lang="hr-HR" altLang="sr-Latn-RS" sz="1800" dirty="0" err="1">
                <a:latin typeface="Tahoma" panose="020B0604030504040204" pitchFamily="34" charset="0"/>
                <a:cs typeface="Arial" panose="020B0604020202020204" pitchFamily="34" charset="0"/>
              </a:rPr>
              <a:t>Fetal</a:t>
            </a:r>
            <a:r>
              <a:rPr lang="hr-HR" altLang="sr-Latn-RS" sz="1800" dirty="0">
                <a:latin typeface="Tahoma" panose="020B0604030504040204" pitchFamily="34" charset="0"/>
                <a:cs typeface="Arial" panose="020B0604020202020204" pitchFamily="34" charset="0"/>
              </a:rPr>
              <a:t> hemoglobin </a:t>
            </a:r>
            <a:r>
              <a:rPr lang="hr-HR" altLang="sr-Latn-RS" sz="1800" dirty="0" err="1">
                <a:latin typeface="Tahoma" panose="020B0604030504040204" pitchFamily="34" charset="0"/>
                <a:cs typeface="Arial" panose="020B0604020202020204" pitchFamily="34" charset="0"/>
              </a:rPr>
              <a:t>needs</a:t>
            </a:r>
            <a:r>
              <a:rPr lang="hr-HR" altLang="sr-Latn-RS" sz="1800" dirty="0">
                <a:latin typeface="Tahoma" panose="020B0604030504040204" pitchFamily="34" charset="0"/>
                <a:cs typeface="Arial" panose="020B0604020202020204" pitchFamily="34" charset="0"/>
              </a:rPr>
              <a:t> to </a:t>
            </a:r>
            <a:r>
              <a:rPr lang="hr-HR" altLang="sr-Latn-RS" sz="1800" dirty="0" err="1">
                <a:latin typeface="Tahoma" panose="020B0604030504040204" pitchFamily="34" charset="0"/>
                <a:cs typeface="Arial" panose="020B0604020202020204" pitchFamily="34" charset="0"/>
              </a:rPr>
              <a:t>have</a:t>
            </a:r>
            <a:r>
              <a:rPr lang="hr-HR" altLang="sr-Latn-RS" sz="1800" dirty="0">
                <a:latin typeface="Tahoma" panose="020B0604030504040204" pitchFamily="34" charset="0"/>
                <a:cs typeface="Arial" panose="020B0604020202020204" pitchFamily="34" charset="0"/>
              </a:rPr>
              <a:t> </a:t>
            </a:r>
            <a:r>
              <a:rPr lang="hr-HR" altLang="sr-Latn-RS" sz="1800" dirty="0" err="1">
                <a:latin typeface="Tahoma" panose="020B0604030504040204" pitchFamily="34" charset="0"/>
                <a:cs typeface="Arial" panose="020B0604020202020204" pitchFamily="34" charset="0"/>
              </a:rPr>
              <a:t>greater</a:t>
            </a:r>
            <a:r>
              <a:rPr lang="hr-HR" altLang="sr-Latn-RS" sz="1800" dirty="0">
                <a:latin typeface="Tahoma" panose="020B0604030504040204" pitchFamily="34" charset="0"/>
                <a:cs typeface="Arial" panose="020B0604020202020204" pitchFamily="34" charset="0"/>
              </a:rPr>
              <a:t> </a:t>
            </a:r>
            <a:r>
              <a:rPr lang="hr-HR" altLang="sr-Latn-RS" sz="1800" dirty="0" err="1">
                <a:latin typeface="Tahoma" panose="020B0604030504040204" pitchFamily="34" charset="0"/>
                <a:cs typeface="Arial" panose="020B0604020202020204" pitchFamily="34" charset="0"/>
              </a:rPr>
              <a:t>affinity</a:t>
            </a:r>
            <a:r>
              <a:rPr lang="hr-HR" altLang="sr-Latn-RS" sz="1800" dirty="0">
                <a:latin typeface="Tahoma" panose="020B0604030504040204" pitchFamily="34" charset="0"/>
                <a:cs typeface="Arial" panose="020B0604020202020204" pitchFamily="34" charset="0"/>
              </a:rPr>
              <a:t> for </a:t>
            </a:r>
            <a:r>
              <a:rPr lang="hr-HR" altLang="sr-Latn-RS" sz="1800" dirty="0" err="1">
                <a:latin typeface="Tahoma" panose="020B0604030504040204" pitchFamily="34" charset="0"/>
                <a:cs typeface="Arial" panose="020B0604020202020204" pitchFamily="34" charset="0"/>
              </a:rPr>
              <a:t>oxygen</a:t>
            </a:r>
            <a:r>
              <a:rPr lang="hr-HR" altLang="sr-Latn-RS" sz="1800" dirty="0">
                <a:latin typeface="Tahoma" panose="020B0604030504040204" pitchFamily="34" charset="0"/>
                <a:cs typeface="Arial" panose="020B0604020202020204" pitchFamily="34" charset="0"/>
              </a:rPr>
              <a:t>.</a:t>
            </a:r>
            <a:endParaRPr lang="el-GR" altLang="sr-Latn-RS" sz="1800" dirty="0">
              <a:latin typeface="Tahoma" panose="020B0604030504040204" pitchFamily="34" charset="0"/>
              <a:cs typeface="Arial" panose="020B0604020202020204" pitchFamily="34" charset="0"/>
            </a:endParaRPr>
          </a:p>
        </p:txBody>
      </p:sp>
      <p:grpSp>
        <p:nvGrpSpPr>
          <p:cNvPr id="24579" name="Group 1"/>
          <p:cNvGrpSpPr>
            <a:grpSpLocks/>
          </p:cNvGrpSpPr>
          <p:nvPr/>
        </p:nvGrpSpPr>
        <p:grpSpPr bwMode="auto">
          <a:xfrm>
            <a:off x="179388" y="188913"/>
            <a:ext cx="8856662" cy="6480175"/>
            <a:chOff x="179388" y="188913"/>
            <a:chExt cx="8856662" cy="6480175"/>
          </a:xfrm>
        </p:grpSpPr>
        <p:pic>
          <p:nvPicPr>
            <p:cNvPr id="24581" name="Picture 5" descr="fetalH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4975225" cy="4829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5" descr="File:Postnatal genetics e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663" y="3241675"/>
              <a:ext cx="4497387" cy="34274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4580" name="TextBox 4"/>
          <p:cNvSpPr txBox="1">
            <a:spLocks noChangeArrowheads="1"/>
          </p:cNvSpPr>
          <p:nvPr/>
        </p:nvSpPr>
        <p:spPr bwMode="auto">
          <a:xfrm>
            <a:off x="881063" y="519113"/>
            <a:ext cx="18002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r-HR" altLang="sr-Latn-RS" sz="1200" b="1">
                <a:solidFill>
                  <a:srgbClr val="C00000"/>
                </a:solidFill>
                <a:latin typeface="Tahoma" panose="020B0604030504040204" pitchFamily="34" charset="0"/>
                <a:cs typeface="Tahoma" panose="020B0604030504040204" pitchFamily="34" charset="0"/>
              </a:rPr>
              <a:t>Fetal Hb                        (90% saturation)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0" y="4657725"/>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r-HR" altLang="sr-Latn-RS" sz="2200" b="1">
                <a:latin typeface="Tahoma" panose="020B0604030504040204" pitchFamily="34" charset="0"/>
              </a:rPr>
              <a:t>Intoxication with carbon monoxide                                                          -formation of </a:t>
            </a:r>
            <a:r>
              <a:rPr lang="hr-HR" altLang="sr-Latn-RS" sz="2200" b="1">
                <a:solidFill>
                  <a:srgbClr val="C00000"/>
                </a:solidFill>
                <a:latin typeface="Tahoma" panose="020B0604030504040204" pitchFamily="34" charset="0"/>
              </a:rPr>
              <a:t>carboxyhemoglobin</a:t>
            </a:r>
            <a:r>
              <a:rPr lang="hr-HR" altLang="sr-Latn-RS" sz="2200">
                <a:latin typeface="Tahoma" panose="020B0604030504040204" pitchFamily="34" charset="0"/>
              </a:rPr>
              <a:t>:                                                                              </a:t>
            </a:r>
            <a:r>
              <a:rPr lang="hr-HR" altLang="sr-Latn-RS" sz="1800">
                <a:latin typeface="Tahoma" panose="020B0604030504040204" pitchFamily="34" charset="0"/>
              </a:rPr>
              <a:t>10% of COHb no symptoms; 15% of COHb mild headaches; 20-30% of COHb severe headaches, nausea, confusion, disorientation, visual disturbances; 30-50% of COHb, neurological symptoms; 50% of COHb, loss of consciousness and coma, respiratory failure; death above 60% of COHb)</a:t>
            </a:r>
            <a:r>
              <a:rPr lang="hr-HR" altLang="sr-Latn-RS" sz="2200">
                <a:latin typeface="Tahoma" panose="020B0604030504040204" pitchFamily="34" charset="0"/>
              </a:rPr>
              <a:t>                             </a:t>
            </a:r>
          </a:p>
        </p:txBody>
      </p:sp>
      <p:sp>
        <p:nvSpPr>
          <p:cNvPr id="25603" name="Text Box 7"/>
          <p:cNvSpPr txBox="1">
            <a:spLocks noChangeArrowheads="1"/>
          </p:cNvSpPr>
          <p:nvPr/>
        </p:nvSpPr>
        <p:spPr bwMode="auto">
          <a:xfrm>
            <a:off x="611188" y="500063"/>
            <a:ext cx="352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1600" b="1" i="1">
                <a:latin typeface="Tahoma" panose="020B0604030504040204" pitchFamily="34" charset="0"/>
              </a:rPr>
              <a:t>COHb in blood and CO in the air</a:t>
            </a:r>
          </a:p>
        </p:txBody>
      </p:sp>
      <p:sp>
        <p:nvSpPr>
          <p:cNvPr id="25604" name="Text Box 8"/>
          <p:cNvSpPr txBox="1">
            <a:spLocks noChangeArrowheads="1"/>
          </p:cNvSpPr>
          <p:nvPr/>
        </p:nvSpPr>
        <p:spPr bwMode="auto">
          <a:xfrm>
            <a:off x="5076825" y="500063"/>
            <a:ext cx="3887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1600" b="1" i="1">
                <a:latin typeface="Tahoma" panose="020B0604030504040204" pitchFamily="34" charset="0"/>
              </a:rPr>
              <a:t>Oxygen-binding curves compared</a:t>
            </a:r>
          </a:p>
        </p:txBody>
      </p:sp>
      <p:pic>
        <p:nvPicPr>
          <p:cNvPr id="2560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1052513"/>
            <a:ext cx="4475162"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052513"/>
            <a:ext cx="374332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0"/>
          <p:cNvGrpSpPr>
            <a:grpSpLocks/>
          </p:cNvGrpSpPr>
          <p:nvPr/>
        </p:nvGrpSpPr>
        <p:grpSpPr bwMode="auto">
          <a:xfrm>
            <a:off x="795338" y="1765300"/>
            <a:ext cx="4064000" cy="971550"/>
            <a:chOff x="839" y="935"/>
            <a:chExt cx="4264" cy="1545"/>
          </a:xfrm>
        </p:grpSpPr>
        <p:pic>
          <p:nvPicPr>
            <p:cNvPr id="266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 y="935"/>
              <a:ext cx="2132" cy="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 y="2367"/>
              <a:ext cx="36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 y="935"/>
              <a:ext cx="2138" cy="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7" name="Text Box 9"/>
          <p:cNvSpPr txBox="1">
            <a:spLocks noChangeArrowheads="1"/>
          </p:cNvSpPr>
          <p:nvPr/>
        </p:nvSpPr>
        <p:spPr bwMode="auto">
          <a:xfrm>
            <a:off x="1042988" y="1231900"/>
            <a:ext cx="7200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sr-Latn-RS" sz="2000" b="1" dirty="0">
                <a:solidFill>
                  <a:srgbClr val="FF0000"/>
                </a:solidFill>
                <a:latin typeface="Tahoma" panose="020B0604030504040204" pitchFamily="34" charset="0"/>
              </a:rPr>
              <a:t>Sickle cell anemia – molecular disease of hemoglobin</a:t>
            </a:r>
          </a:p>
        </p:txBody>
      </p:sp>
      <p:sp>
        <p:nvSpPr>
          <p:cNvPr id="26628" name="Text Box 11"/>
          <p:cNvSpPr txBox="1">
            <a:spLocks noChangeArrowheads="1"/>
          </p:cNvSpPr>
          <p:nvPr/>
        </p:nvSpPr>
        <p:spPr bwMode="auto">
          <a:xfrm>
            <a:off x="4859338" y="1747838"/>
            <a:ext cx="3241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sr-Latn-RS" sz="1800">
                <a:latin typeface="Tahoma" panose="020B0604030504040204" pitchFamily="34" charset="0"/>
              </a:rPr>
              <a:t>First case described in 1904 – J. Herrick, Chicago physician</a:t>
            </a:r>
          </a:p>
        </p:txBody>
      </p:sp>
      <p:sp>
        <p:nvSpPr>
          <p:cNvPr id="26629" name="TextBox 7"/>
          <p:cNvSpPr txBox="1">
            <a:spLocks noChangeArrowheads="1"/>
          </p:cNvSpPr>
          <p:nvPr/>
        </p:nvSpPr>
        <p:spPr bwMode="auto">
          <a:xfrm>
            <a:off x="1331913" y="217488"/>
            <a:ext cx="63373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sr-Latn-RS" sz="2000" b="1">
                <a:solidFill>
                  <a:srgbClr val="C00000"/>
                </a:solidFill>
                <a:latin typeface="Tahoma" panose="020B0604030504040204" pitchFamily="34" charset="0"/>
                <a:cs typeface="Tahoma" panose="020B0604030504040204" pitchFamily="34" charset="0"/>
              </a:rPr>
              <a:t>CLINICAL APPLICATIONS – ALTERATIONS IN STRUCTURE OF HEMOGLOBIN, LEADING TO DISORDERED FUNCTION OF HEMOGLOBIN</a:t>
            </a:r>
          </a:p>
        </p:txBody>
      </p:sp>
      <p:sp>
        <p:nvSpPr>
          <p:cNvPr id="11" name="Text Box 4"/>
          <p:cNvSpPr txBox="1">
            <a:spLocks noChangeArrowheads="1"/>
          </p:cNvSpPr>
          <p:nvPr/>
        </p:nvSpPr>
        <p:spPr bwMode="auto">
          <a:xfrm>
            <a:off x="611188" y="3213100"/>
            <a:ext cx="51847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2000" b="1">
                <a:solidFill>
                  <a:srgbClr val="CC0000"/>
                </a:solidFill>
                <a:latin typeface="Tahoma" panose="020B0604030504040204" pitchFamily="34" charset="0"/>
              </a:rPr>
              <a:t>REPLACEMENT OF ONE AMINO ACID IN HEMOGLOBIN STRUCTURE LEADS TO DISEASE!</a:t>
            </a:r>
          </a:p>
          <a:p>
            <a:pPr algn="ctr" eaLnBrk="1" hangingPunct="1">
              <a:spcBef>
                <a:spcPct val="50000"/>
              </a:spcBef>
              <a:buFontTx/>
              <a:buNone/>
            </a:pPr>
            <a:r>
              <a:rPr lang="hr-HR" altLang="sr-Latn-RS" sz="2000">
                <a:latin typeface="Tahoma" panose="020B0604030504040204" pitchFamily="34" charset="0"/>
              </a:rPr>
              <a:t>Linus Pauling described altered electrophoretical properties of HbS. </a:t>
            </a:r>
          </a:p>
          <a:p>
            <a:pPr algn="ctr" eaLnBrk="1" hangingPunct="1">
              <a:spcBef>
                <a:spcPct val="50000"/>
              </a:spcBef>
              <a:buFontTx/>
              <a:buNone/>
            </a:pPr>
            <a:r>
              <a:rPr lang="hr-HR" altLang="sr-Latn-RS" sz="2000">
                <a:latin typeface="Tahoma" panose="020B0604030504040204" pitchFamily="34" charset="0"/>
              </a:rPr>
              <a:t>Vernon Ingram sequenced altered HbS – </a:t>
            </a:r>
            <a:r>
              <a:rPr lang="hr-HR" altLang="sr-Latn-RS" sz="2000" b="1">
                <a:solidFill>
                  <a:srgbClr val="0033CC"/>
                </a:solidFill>
                <a:latin typeface="Tahoma" panose="020B0604030504040204" pitchFamily="34" charset="0"/>
              </a:rPr>
              <a:t>glutamate</a:t>
            </a:r>
            <a:r>
              <a:rPr lang="hr-HR" altLang="sr-Latn-RS" sz="2000">
                <a:solidFill>
                  <a:srgbClr val="0033CC"/>
                </a:solidFill>
                <a:latin typeface="Tahoma" panose="020B0604030504040204" pitchFamily="34" charset="0"/>
              </a:rPr>
              <a:t> </a:t>
            </a:r>
            <a:r>
              <a:rPr lang="hr-HR" altLang="sr-Latn-RS" sz="2000">
                <a:latin typeface="Tahoma" panose="020B0604030504040204" pitchFamily="34" charset="0"/>
              </a:rPr>
              <a:t>at 6th position of beta chain is replaced with </a:t>
            </a:r>
            <a:r>
              <a:rPr lang="hr-HR" altLang="sr-Latn-RS" sz="2000" b="1">
                <a:solidFill>
                  <a:srgbClr val="CC0000"/>
                </a:solidFill>
                <a:latin typeface="Tahoma" panose="020B0604030504040204" pitchFamily="34" charset="0"/>
              </a:rPr>
              <a:t>valine</a:t>
            </a:r>
            <a:r>
              <a:rPr lang="hr-HR" altLang="sr-Latn-RS" sz="2000">
                <a:latin typeface="Tahoma" panose="020B0604030504040204" pitchFamily="34" charset="0"/>
              </a:rPr>
              <a:t>.</a:t>
            </a:r>
          </a:p>
          <a:p>
            <a:pPr eaLnBrk="1" hangingPunct="1">
              <a:spcBef>
                <a:spcPct val="50000"/>
              </a:spcBef>
              <a:buFontTx/>
              <a:buNone/>
            </a:pPr>
            <a:endParaRPr lang="hr-HR" altLang="sr-Latn-RS" sz="2000">
              <a:latin typeface="Tahoma" panose="020B0604030504040204" pitchFamily="34" charset="0"/>
            </a:endParaRPr>
          </a:p>
        </p:txBody>
      </p:sp>
      <p:pic>
        <p:nvPicPr>
          <p:cNvPr id="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3943350"/>
            <a:ext cx="11525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638" y="3924300"/>
            <a:ext cx="12255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1852613" y="188913"/>
            <a:ext cx="72009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0"/>
              </a:spcBef>
              <a:buFontTx/>
              <a:buNone/>
              <a:defRPr/>
            </a:pPr>
            <a:r>
              <a:rPr lang="hr-HR" altLang="sr-Latn-RS" sz="2000" b="1" u="sng" dirty="0" smtClean="0">
                <a:solidFill>
                  <a:srgbClr val="CC0000"/>
                </a:solidFill>
                <a:latin typeface="Tahoma" pitchFamily="34" charset="0"/>
              </a:rPr>
              <a:t>Methemoglobinemia - Hemoglobin M</a:t>
            </a:r>
          </a:p>
          <a:p>
            <a:pPr marL="457200" indent="-457200" eaLnBrk="1" hangingPunct="1">
              <a:spcBef>
                <a:spcPts val="0"/>
              </a:spcBef>
              <a:buFontTx/>
              <a:buAutoNum type="arabicPeriod"/>
              <a:defRPr/>
            </a:pPr>
            <a:r>
              <a:rPr lang="hr-HR" altLang="sr-Latn-RS" sz="2000" b="1" dirty="0" smtClean="0">
                <a:latin typeface="Tahoma" pitchFamily="34" charset="0"/>
              </a:rPr>
              <a:t>Congenital - </a:t>
            </a:r>
            <a:r>
              <a:rPr lang="hr-HR" altLang="sr-Latn-RS" sz="2000" i="1" dirty="0" smtClean="0">
                <a:latin typeface="Tahoma" pitchFamily="34" charset="0"/>
              </a:rPr>
              <a:t>example of the mutation in the active site</a:t>
            </a:r>
          </a:p>
          <a:p>
            <a:pPr algn="just" eaLnBrk="1" hangingPunct="1">
              <a:spcBef>
                <a:spcPts val="0"/>
              </a:spcBef>
              <a:defRPr/>
            </a:pPr>
            <a:r>
              <a:rPr lang="hr-HR" altLang="sr-Latn-RS" sz="2000" dirty="0" smtClean="0">
                <a:latin typeface="Tahoma" pitchFamily="34" charset="0"/>
              </a:rPr>
              <a:t>Replacement of proximal or distal histidine with tyrosine causes stabilization of the heme in Fe</a:t>
            </a:r>
            <a:r>
              <a:rPr lang="hr-HR" altLang="sr-Latn-RS" sz="2000" baseline="30000" dirty="0" smtClean="0">
                <a:latin typeface="Tahoma" pitchFamily="34" charset="0"/>
              </a:rPr>
              <a:t>3+</a:t>
            </a:r>
            <a:r>
              <a:rPr lang="hr-HR" altLang="sr-Latn-RS" sz="2000" dirty="0" smtClean="0">
                <a:latin typeface="Tahoma" pitchFamily="34" charset="0"/>
              </a:rPr>
              <a:t> form in which binding of oxygen is not possible!</a:t>
            </a:r>
          </a:p>
          <a:p>
            <a:pPr algn="just" eaLnBrk="1" hangingPunct="1">
              <a:spcBef>
                <a:spcPts val="0"/>
              </a:spcBef>
              <a:defRPr/>
            </a:pPr>
            <a:r>
              <a:rPr lang="hr-HR" altLang="sr-Latn-RS" sz="2000" dirty="0" smtClean="0">
                <a:latin typeface="Tahoma" pitchFamily="34" charset="0"/>
              </a:rPr>
              <a:t>Change may occur in both types of polypeptide chains (alfa or beta).</a:t>
            </a:r>
          </a:p>
          <a:p>
            <a:pPr algn="just" eaLnBrk="1" hangingPunct="1">
              <a:spcBef>
                <a:spcPts val="0"/>
              </a:spcBef>
              <a:defRPr/>
            </a:pPr>
            <a:r>
              <a:rPr lang="hr-HR" altLang="sr-Latn-RS" sz="2000" dirty="0" smtClean="0">
                <a:latin typeface="Tahoma" pitchFamily="34" charset="0"/>
              </a:rPr>
              <a:t>Mutant hemoglobin is called </a:t>
            </a:r>
            <a:r>
              <a:rPr lang="hr-HR" altLang="sr-Latn-RS" sz="2000" b="1" dirty="0" smtClean="0">
                <a:solidFill>
                  <a:srgbClr val="CC0000"/>
                </a:solidFill>
                <a:latin typeface="Tahoma" pitchFamily="34" charset="0"/>
              </a:rPr>
              <a:t>methemoglobin (HbM)</a:t>
            </a:r>
            <a:r>
              <a:rPr lang="hr-HR" altLang="sr-Latn-RS" sz="2000" dirty="0" smtClean="0">
                <a:latin typeface="Tahoma" pitchFamily="34" charset="0"/>
              </a:rPr>
              <a:t>.</a:t>
            </a:r>
          </a:p>
          <a:p>
            <a:pPr algn="just" eaLnBrk="1" hangingPunct="1">
              <a:spcBef>
                <a:spcPts val="0"/>
              </a:spcBef>
              <a:defRPr/>
            </a:pPr>
            <a:r>
              <a:rPr lang="hr-HR" altLang="sr-Latn-RS" sz="2000" dirty="0" smtClean="0">
                <a:latin typeface="Tahoma" pitchFamily="34" charset="0"/>
              </a:rPr>
              <a:t>Patients are cyanotic, only heterozygous carriers have been detected (homozygosity would lead to death).</a:t>
            </a:r>
          </a:p>
          <a:p>
            <a:pPr algn="just" eaLnBrk="1" hangingPunct="1">
              <a:spcBef>
                <a:spcPts val="0"/>
              </a:spcBef>
              <a:buFontTx/>
              <a:buNone/>
              <a:defRPr/>
            </a:pPr>
            <a:r>
              <a:rPr lang="hr-HR" altLang="sr-Latn-RS" sz="2000" b="1" dirty="0" smtClean="0">
                <a:latin typeface="Tahoma" pitchFamily="34" charset="0"/>
              </a:rPr>
              <a:t>2.  Acquired -</a:t>
            </a:r>
            <a:r>
              <a:rPr lang="hr-HR" altLang="sr-Latn-RS" sz="2000" i="1" dirty="0" smtClean="0">
                <a:latin typeface="Tahoma" pitchFamily="34" charset="0"/>
              </a:rPr>
              <a:t> caused by exposure to certain medications</a:t>
            </a:r>
          </a:p>
        </p:txBody>
      </p:sp>
      <p:pic>
        <p:nvPicPr>
          <p:cNvPr id="27651"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16732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032000" y="4221163"/>
            <a:ext cx="68405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hr-HR" altLang="sr-Latn-RS" sz="2000" b="1" dirty="0">
                <a:solidFill>
                  <a:srgbClr val="FF0000"/>
                </a:solidFill>
                <a:latin typeface="Tahoma" panose="020B0604030504040204" pitchFamily="34" charset="0"/>
                <a:cs typeface="Tahoma" panose="020B0604030504040204" pitchFamily="34" charset="0"/>
              </a:rPr>
              <a:t>GLYCATED HEMOGLOBIN</a:t>
            </a:r>
          </a:p>
          <a:p>
            <a:pPr algn="l" eaLnBrk="1" hangingPunct="1">
              <a:buFont typeface="Wingdings" panose="05000000000000000000" pitchFamily="2" charset="2"/>
              <a:buChar char="§"/>
            </a:pPr>
            <a:r>
              <a:rPr lang="hr-HR" altLang="sr-Latn-RS" sz="2000" dirty="0" err="1">
                <a:solidFill>
                  <a:srgbClr val="FF0000"/>
                </a:solidFill>
                <a:latin typeface="Tahoma" panose="020B0604030504040204" pitchFamily="34" charset="0"/>
                <a:cs typeface="Tahoma" panose="020B0604030504040204" pitchFamily="34" charset="0"/>
              </a:rPr>
              <a:t>Determined</a:t>
            </a:r>
            <a:r>
              <a:rPr lang="hr-HR" altLang="sr-Latn-RS" sz="2000" dirty="0">
                <a:solidFill>
                  <a:srgbClr val="FF0000"/>
                </a:solidFill>
                <a:latin typeface="Tahoma" panose="020B0604030504040204" pitchFamily="34" charset="0"/>
                <a:cs typeface="Tahoma" panose="020B0604030504040204" pitchFamily="34" charset="0"/>
              </a:rPr>
              <a:t> </a:t>
            </a:r>
            <a:r>
              <a:rPr lang="en-US" altLang="sr-Latn-RS" sz="2000" dirty="0">
                <a:solidFill>
                  <a:srgbClr val="FF0000"/>
                </a:solidFill>
                <a:latin typeface="Tahoma" panose="020B0604030504040204" pitchFamily="34" charset="0"/>
                <a:cs typeface="Tahoma" panose="020B0604030504040204" pitchFamily="34" charset="0"/>
              </a:rPr>
              <a:t>HbA</a:t>
            </a:r>
            <a:r>
              <a:rPr lang="en-US" altLang="sr-Latn-RS" sz="2000" baseline="-25000" dirty="0">
                <a:solidFill>
                  <a:srgbClr val="FF0000"/>
                </a:solidFill>
                <a:latin typeface="Tahoma" panose="020B0604030504040204" pitchFamily="34" charset="0"/>
                <a:cs typeface="Tahoma" panose="020B0604030504040204" pitchFamily="34" charset="0"/>
              </a:rPr>
              <a:t>1c</a:t>
            </a:r>
            <a:r>
              <a:rPr lang="en-US" altLang="sr-Latn-RS" sz="2000" dirty="0">
                <a:solidFill>
                  <a:srgbClr val="FF0000"/>
                </a:solidFill>
                <a:latin typeface="Tahoma" panose="020B0604030504040204" pitchFamily="34" charset="0"/>
                <a:cs typeface="Tahoma" panose="020B0604030504040204" pitchFamily="34" charset="0"/>
              </a:rPr>
              <a:t> level</a:t>
            </a:r>
            <a:r>
              <a:rPr lang="hr-HR" altLang="sr-Latn-RS" sz="2000" dirty="0">
                <a:solidFill>
                  <a:srgbClr val="FF0000"/>
                </a:solidFill>
                <a:latin typeface="Tahoma" panose="020B0604030504040204" pitchFamily="34" charset="0"/>
                <a:cs typeface="Tahoma" panose="020B0604030504040204" pitchFamily="34" charset="0"/>
              </a:rPr>
              <a:t> </a:t>
            </a:r>
            <a:r>
              <a:rPr lang="hr-HR" altLang="sr-Latn-RS" sz="2000" dirty="0" err="1">
                <a:solidFill>
                  <a:srgbClr val="FF0000"/>
                </a:solidFill>
                <a:latin typeface="Tahoma" panose="020B0604030504040204" pitchFamily="34" charset="0"/>
                <a:cs typeface="Tahoma" panose="020B0604030504040204" pitchFamily="34" charset="0"/>
              </a:rPr>
              <a:t>is</a:t>
            </a:r>
            <a:r>
              <a:rPr lang="hr-HR" altLang="sr-Latn-RS" sz="2000" dirty="0">
                <a:solidFill>
                  <a:srgbClr val="FF0000"/>
                </a:solidFill>
                <a:latin typeface="Tahoma" panose="020B0604030504040204" pitchFamily="34" charset="0"/>
                <a:cs typeface="Tahoma" panose="020B0604030504040204" pitchFamily="34" charset="0"/>
              </a:rPr>
              <a:t> a </a:t>
            </a:r>
            <a:r>
              <a:rPr lang="hr-HR" altLang="sr-Latn-RS" sz="2000" dirty="0" err="1">
                <a:solidFill>
                  <a:srgbClr val="FF0000"/>
                </a:solidFill>
                <a:latin typeface="Tahoma" panose="020B0604030504040204" pitchFamily="34" charset="0"/>
                <a:cs typeface="Tahoma" panose="020B0604030504040204" pitchFamily="34" charset="0"/>
              </a:rPr>
              <a:t>relatively</a:t>
            </a:r>
            <a:r>
              <a:rPr lang="hr-HR" altLang="sr-Latn-RS" sz="2000" dirty="0">
                <a:solidFill>
                  <a:srgbClr val="FF0000"/>
                </a:solidFill>
                <a:latin typeface="Tahoma" panose="020B0604030504040204" pitchFamily="34" charset="0"/>
                <a:cs typeface="Tahoma" panose="020B0604030504040204" pitchFamily="34" charset="0"/>
              </a:rPr>
              <a:t> </a:t>
            </a:r>
            <a:r>
              <a:rPr lang="hr-HR" altLang="sr-Latn-RS" sz="2000" dirty="0" err="1">
                <a:solidFill>
                  <a:srgbClr val="FF0000"/>
                </a:solidFill>
                <a:latin typeface="Tahoma" panose="020B0604030504040204" pitchFamily="34" charset="0"/>
                <a:cs typeface="Tahoma" panose="020B0604030504040204" pitchFamily="34" charset="0"/>
              </a:rPr>
              <a:t>accurate</a:t>
            </a:r>
            <a:r>
              <a:rPr lang="hr-HR" altLang="sr-Latn-RS" sz="2000" dirty="0">
                <a:solidFill>
                  <a:srgbClr val="FF0000"/>
                </a:solidFill>
                <a:latin typeface="Tahoma" panose="020B0604030504040204" pitchFamily="34" charset="0"/>
                <a:cs typeface="Tahoma" panose="020B0604030504040204" pitchFamily="34" charset="0"/>
              </a:rPr>
              <a:t> </a:t>
            </a:r>
            <a:r>
              <a:rPr lang="hr-HR" altLang="sr-Latn-RS" sz="2000" dirty="0" err="1">
                <a:solidFill>
                  <a:srgbClr val="FF0000"/>
                </a:solidFill>
                <a:latin typeface="Tahoma" panose="020B0604030504040204" pitchFamily="34" charset="0"/>
                <a:cs typeface="Tahoma" panose="020B0604030504040204" pitchFamily="34" charset="0"/>
              </a:rPr>
              <a:t>measure</a:t>
            </a:r>
            <a:r>
              <a:rPr lang="hr-HR" altLang="sr-Latn-RS" sz="2000" dirty="0">
                <a:solidFill>
                  <a:srgbClr val="FF0000"/>
                </a:solidFill>
                <a:latin typeface="Tahoma" panose="020B0604030504040204" pitchFamily="34" charset="0"/>
                <a:cs typeface="Tahoma" panose="020B0604030504040204" pitchFamily="34" charset="0"/>
              </a:rPr>
              <a:t> </a:t>
            </a:r>
            <a:r>
              <a:rPr lang="hr-HR" altLang="sr-Latn-RS" sz="2000" dirty="0" err="1">
                <a:solidFill>
                  <a:srgbClr val="FF0000"/>
                </a:solidFill>
                <a:latin typeface="Tahoma" panose="020B0604030504040204" pitchFamily="34" charset="0"/>
                <a:cs typeface="Tahoma" panose="020B0604030504040204" pitchFamily="34" charset="0"/>
              </a:rPr>
              <a:t>of</a:t>
            </a:r>
            <a:r>
              <a:rPr lang="hr-HR" altLang="sr-Latn-RS" sz="2000" dirty="0">
                <a:solidFill>
                  <a:srgbClr val="FF0000"/>
                </a:solidFill>
                <a:latin typeface="Tahoma" panose="020B0604030504040204" pitchFamily="34" charset="0"/>
                <a:cs typeface="Tahoma" panose="020B0604030504040204" pitchFamily="34" charset="0"/>
              </a:rPr>
              <a:t> </a:t>
            </a:r>
            <a:r>
              <a:rPr lang="hr-HR" altLang="sr-Latn-RS" sz="2000" dirty="0" err="1">
                <a:solidFill>
                  <a:srgbClr val="FF0000"/>
                </a:solidFill>
                <a:latin typeface="Tahoma" panose="020B0604030504040204" pitchFamily="34" charset="0"/>
                <a:cs typeface="Tahoma" panose="020B0604030504040204" pitchFamily="34" charset="0"/>
              </a:rPr>
              <a:t>the</a:t>
            </a:r>
            <a:r>
              <a:rPr lang="hr-HR" altLang="sr-Latn-RS" sz="2000" dirty="0">
                <a:solidFill>
                  <a:srgbClr val="FF0000"/>
                </a:solidFill>
                <a:latin typeface="Tahoma" panose="020B0604030504040204" pitchFamily="34" charset="0"/>
                <a:cs typeface="Tahoma" panose="020B0604030504040204" pitchFamily="34" charset="0"/>
              </a:rPr>
              <a:t> </a:t>
            </a:r>
            <a:r>
              <a:rPr lang="hr-HR" altLang="sr-Latn-RS" sz="2000" dirty="0" err="1">
                <a:solidFill>
                  <a:srgbClr val="FF0000"/>
                </a:solidFill>
                <a:latin typeface="Tahoma" panose="020B0604030504040204" pitchFamily="34" charset="0"/>
                <a:cs typeface="Tahoma" panose="020B0604030504040204" pitchFamily="34" charset="0"/>
              </a:rPr>
              <a:t>amount</a:t>
            </a:r>
            <a:r>
              <a:rPr lang="hr-HR" altLang="sr-Latn-RS" sz="2000" dirty="0">
                <a:solidFill>
                  <a:srgbClr val="FF0000"/>
                </a:solidFill>
                <a:latin typeface="Tahoma" panose="020B0604030504040204" pitchFamily="34" charset="0"/>
                <a:cs typeface="Tahoma" panose="020B0604030504040204" pitchFamily="34" charset="0"/>
              </a:rPr>
              <a:t> </a:t>
            </a:r>
            <a:r>
              <a:rPr lang="hr-HR" altLang="sr-Latn-RS" sz="2000" dirty="0" err="1">
                <a:solidFill>
                  <a:srgbClr val="FF0000"/>
                </a:solidFill>
                <a:latin typeface="Tahoma" panose="020B0604030504040204" pitchFamily="34" charset="0"/>
                <a:cs typeface="Tahoma" panose="020B0604030504040204" pitchFamily="34" charset="0"/>
              </a:rPr>
              <a:t>of</a:t>
            </a:r>
            <a:r>
              <a:rPr lang="hr-HR" altLang="sr-Latn-RS" sz="2000" dirty="0">
                <a:solidFill>
                  <a:srgbClr val="FF0000"/>
                </a:solidFill>
                <a:latin typeface="Tahoma" panose="020B0604030504040204" pitchFamily="34" charset="0"/>
                <a:cs typeface="Tahoma" panose="020B0604030504040204" pitchFamily="34" charset="0"/>
              </a:rPr>
              <a:t> </a:t>
            </a:r>
            <a:r>
              <a:rPr lang="hr-HR" altLang="sr-Latn-RS" sz="2000" dirty="0" err="1">
                <a:solidFill>
                  <a:srgbClr val="FF0000"/>
                </a:solidFill>
                <a:latin typeface="Tahoma" panose="020B0604030504040204" pitchFamily="34" charset="0"/>
                <a:cs typeface="Tahoma" panose="020B0604030504040204" pitchFamily="34" charset="0"/>
              </a:rPr>
              <a:t>glucose</a:t>
            </a:r>
            <a:r>
              <a:rPr lang="hr-HR" altLang="sr-Latn-RS" sz="2000" dirty="0">
                <a:solidFill>
                  <a:srgbClr val="FF0000"/>
                </a:solidFill>
                <a:latin typeface="Tahoma" panose="020B0604030504040204" pitchFamily="34" charset="0"/>
                <a:cs typeface="Tahoma" panose="020B0604030504040204" pitchFamily="34" charset="0"/>
              </a:rPr>
              <a:t> </a:t>
            </a:r>
            <a:r>
              <a:rPr lang="hr-HR" altLang="sr-Latn-RS" sz="2000" dirty="0" err="1">
                <a:solidFill>
                  <a:srgbClr val="FF0000"/>
                </a:solidFill>
                <a:latin typeface="Tahoma" panose="020B0604030504040204" pitchFamily="34" charset="0"/>
                <a:cs typeface="Tahoma" panose="020B0604030504040204" pitchFamily="34" charset="0"/>
              </a:rPr>
              <a:t>in</a:t>
            </a:r>
            <a:r>
              <a:rPr lang="hr-HR" altLang="sr-Latn-RS" sz="2000" dirty="0">
                <a:solidFill>
                  <a:srgbClr val="FF0000"/>
                </a:solidFill>
                <a:latin typeface="Tahoma" panose="020B0604030504040204" pitchFamily="34" charset="0"/>
                <a:cs typeface="Tahoma" panose="020B0604030504040204" pitchFamily="34" charset="0"/>
              </a:rPr>
              <a:t> </a:t>
            </a:r>
            <a:r>
              <a:rPr lang="hr-HR" altLang="sr-Latn-RS" sz="2000" dirty="0" err="1">
                <a:solidFill>
                  <a:srgbClr val="FF0000"/>
                </a:solidFill>
                <a:latin typeface="Tahoma" panose="020B0604030504040204" pitchFamily="34" charset="0"/>
                <a:cs typeface="Tahoma" panose="020B0604030504040204" pitchFamily="34" charset="0"/>
              </a:rPr>
              <a:t>the</a:t>
            </a:r>
            <a:r>
              <a:rPr lang="hr-HR" altLang="sr-Latn-RS" sz="2000" dirty="0">
                <a:solidFill>
                  <a:srgbClr val="FF0000"/>
                </a:solidFill>
                <a:latin typeface="Tahoma" panose="020B0604030504040204" pitchFamily="34" charset="0"/>
                <a:cs typeface="Tahoma" panose="020B0604030504040204" pitchFamily="34" charset="0"/>
              </a:rPr>
              <a:t> </a:t>
            </a:r>
            <a:r>
              <a:rPr lang="hr-HR" altLang="sr-Latn-RS" sz="2000" dirty="0" err="1">
                <a:solidFill>
                  <a:srgbClr val="FF0000"/>
                </a:solidFill>
                <a:latin typeface="Tahoma" panose="020B0604030504040204" pitchFamily="34" charset="0"/>
                <a:cs typeface="Tahoma" panose="020B0604030504040204" pitchFamily="34" charset="0"/>
              </a:rPr>
              <a:t>blood</a:t>
            </a:r>
            <a:r>
              <a:rPr lang="hr-HR" altLang="sr-Latn-RS" sz="2000" dirty="0">
                <a:solidFill>
                  <a:srgbClr val="FF0000"/>
                </a:solidFill>
                <a:latin typeface="Tahoma" panose="020B0604030504040204" pitchFamily="34" charset="0"/>
                <a:cs typeface="Tahoma" panose="020B0604030504040204" pitchFamily="34" charset="0"/>
              </a:rPr>
              <a:t> </a:t>
            </a:r>
            <a:r>
              <a:rPr lang="en-US" altLang="sr-Latn-RS" sz="2000" dirty="0">
                <a:solidFill>
                  <a:srgbClr val="FF0000"/>
                </a:solidFill>
                <a:latin typeface="Tahoma" panose="020B0604030504040204" pitchFamily="34" charset="0"/>
                <a:cs typeface="Tahoma" panose="020B0604030504040204" pitchFamily="34" charset="0"/>
              </a:rPr>
              <a:t>and the length of time the </a:t>
            </a:r>
            <a:r>
              <a:rPr lang="hr-HR" altLang="sr-Latn-RS" sz="2000" dirty="0" err="1">
                <a:solidFill>
                  <a:srgbClr val="FF0000"/>
                </a:solidFill>
                <a:latin typeface="Tahoma" panose="020B0604030504040204" pitchFamily="34" charset="0"/>
                <a:cs typeface="Tahoma" panose="020B0604030504040204" pitchFamily="34" charset="0"/>
              </a:rPr>
              <a:t>concentration</a:t>
            </a:r>
            <a:r>
              <a:rPr lang="hr-HR" altLang="sr-Latn-RS" sz="2000" dirty="0">
                <a:solidFill>
                  <a:srgbClr val="FF0000"/>
                </a:solidFill>
                <a:latin typeface="Tahoma" panose="020B0604030504040204" pitchFamily="34" charset="0"/>
                <a:cs typeface="Tahoma" panose="020B0604030504040204" pitchFamily="34" charset="0"/>
              </a:rPr>
              <a:t> </a:t>
            </a:r>
            <a:r>
              <a:rPr lang="hr-HR" altLang="sr-Latn-RS" sz="2000" dirty="0" err="1">
                <a:solidFill>
                  <a:srgbClr val="FF0000"/>
                </a:solidFill>
                <a:latin typeface="Tahoma" panose="020B0604030504040204" pitchFamily="34" charset="0"/>
                <a:cs typeface="Tahoma" panose="020B0604030504040204" pitchFamily="34" charset="0"/>
              </a:rPr>
              <a:t>of</a:t>
            </a:r>
            <a:r>
              <a:rPr lang="hr-HR" altLang="sr-Latn-RS" sz="2000" dirty="0">
                <a:solidFill>
                  <a:srgbClr val="FF0000"/>
                </a:solidFill>
                <a:latin typeface="Tahoma" panose="020B0604030504040204" pitchFamily="34" charset="0"/>
                <a:cs typeface="Tahoma" panose="020B0604030504040204" pitchFamily="34" charset="0"/>
              </a:rPr>
              <a:t> </a:t>
            </a:r>
            <a:r>
              <a:rPr lang="hr-HR" altLang="sr-Latn-RS" sz="2000" dirty="0" err="1">
                <a:solidFill>
                  <a:srgbClr val="FF0000"/>
                </a:solidFill>
                <a:latin typeface="Tahoma" panose="020B0604030504040204" pitchFamily="34" charset="0"/>
                <a:cs typeface="Tahoma" panose="020B0604030504040204" pitchFamily="34" charset="0"/>
              </a:rPr>
              <a:t>blood</a:t>
            </a:r>
            <a:r>
              <a:rPr lang="hr-HR" altLang="sr-Latn-RS" sz="2000" dirty="0">
                <a:solidFill>
                  <a:srgbClr val="FF0000"/>
                </a:solidFill>
                <a:latin typeface="Tahoma" panose="020B0604030504040204" pitchFamily="34" charset="0"/>
                <a:cs typeface="Tahoma" panose="020B0604030504040204" pitchFamily="34" charset="0"/>
              </a:rPr>
              <a:t> </a:t>
            </a:r>
            <a:r>
              <a:rPr lang="hr-HR" altLang="sr-Latn-RS" sz="2000" dirty="0" err="1">
                <a:solidFill>
                  <a:srgbClr val="FF0000"/>
                </a:solidFill>
                <a:latin typeface="Tahoma" panose="020B0604030504040204" pitchFamily="34" charset="0"/>
                <a:cs typeface="Tahoma" panose="020B0604030504040204" pitchFamily="34" charset="0"/>
              </a:rPr>
              <a:t>glucose</a:t>
            </a:r>
            <a:r>
              <a:rPr lang="hr-HR" altLang="sr-Latn-RS" sz="2000" dirty="0">
                <a:solidFill>
                  <a:srgbClr val="FF0000"/>
                </a:solidFill>
                <a:latin typeface="Tahoma" panose="020B0604030504040204" pitchFamily="34" charset="0"/>
                <a:cs typeface="Tahoma" panose="020B0604030504040204" pitchFamily="34" charset="0"/>
              </a:rPr>
              <a:t> </a:t>
            </a:r>
            <a:r>
              <a:rPr lang="en-US" altLang="sr-Latn-RS" sz="2000" dirty="0">
                <a:solidFill>
                  <a:srgbClr val="FF0000"/>
                </a:solidFill>
                <a:latin typeface="Tahoma" panose="020B0604030504040204" pitchFamily="34" charset="0"/>
                <a:cs typeface="Tahoma" panose="020B0604030504040204" pitchFamily="34" charset="0"/>
              </a:rPr>
              <a:t>has been elevated. </a:t>
            </a:r>
            <a:r>
              <a:rPr lang="hr-HR" altLang="sr-Latn-RS" sz="2000" i="1" dirty="0">
                <a:solidFill>
                  <a:srgbClr val="FF0000"/>
                </a:solidFill>
                <a:latin typeface="Tahoma" panose="020B0604030504040204" pitchFamily="34" charset="0"/>
                <a:cs typeface="Tahoma" panose="020B0604030504040204" pitchFamily="34" charset="0"/>
              </a:rPr>
              <a:t>(</a:t>
            </a:r>
            <a:r>
              <a:rPr lang="hr-HR" altLang="sr-Latn-RS" sz="2000" i="1" dirty="0" err="1">
                <a:solidFill>
                  <a:srgbClr val="FF0000"/>
                </a:solidFill>
                <a:latin typeface="Tahoma" panose="020B0604030504040204" pitchFamily="34" charset="0"/>
                <a:cs typeface="Tahoma" panose="020B0604030504040204" pitchFamily="34" charset="0"/>
              </a:rPr>
              <a:t>Glucose</a:t>
            </a:r>
            <a:r>
              <a:rPr lang="hr-HR" altLang="sr-Latn-RS" sz="2000" i="1" dirty="0">
                <a:solidFill>
                  <a:srgbClr val="FF0000"/>
                </a:solidFill>
                <a:latin typeface="Tahoma" panose="020B0604030504040204" pitchFamily="34" charset="0"/>
                <a:cs typeface="Tahoma" panose="020B0604030504040204" pitchFamily="34" charset="0"/>
              </a:rPr>
              <a:t> </a:t>
            </a:r>
            <a:r>
              <a:rPr lang="hr-HR" altLang="sr-Latn-RS" sz="2000" i="1" dirty="0" err="1">
                <a:solidFill>
                  <a:srgbClr val="FF0000"/>
                </a:solidFill>
                <a:latin typeface="Tahoma" panose="020B0604030504040204" pitchFamily="34" charset="0"/>
                <a:cs typeface="Tahoma" panose="020B0604030504040204" pitchFamily="34" charset="0"/>
              </a:rPr>
              <a:t>reacts</a:t>
            </a:r>
            <a:r>
              <a:rPr lang="hr-HR" altLang="sr-Latn-RS" sz="2000" i="1" dirty="0">
                <a:solidFill>
                  <a:srgbClr val="FF0000"/>
                </a:solidFill>
                <a:latin typeface="Tahoma" panose="020B0604030504040204" pitchFamily="34" charset="0"/>
                <a:cs typeface="Tahoma" panose="020B0604030504040204" pitchFamily="34" charset="0"/>
              </a:rPr>
              <a:t> </a:t>
            </a:r>
            <a:r>
              <a:rPr lang="hr-HR" altLang="sr-Latn-RS" sz="2000" i="1" dirty="0" err="1">
                <a:solidFill>
                  <a:srgbClr val="FF0000"/>
                </a:solidFill>
                <a:latin typeface="Tahoma" panose="020B0604030504040204" pitchFamily="34" charset="0"/>
                <a:cs typeface="Tahoma" panose="020B0604030504040204" pitchFamily="34" charset="0"/>
              </a:rPr>
              <a:t>nonenzymatically</a:t>
            </a:r>
            <a:r>
              <a:rPr lang="hr-HR" altLang="sr-Latn-RS" sz="2000" i="1" dirty="0">
                <a:solidFill>
                  <a:srgbClr val="FF0000"/>
                </a:solidFill>
                <a:latin typeface="Tahoma" panose="020B0604030504040204" pitchFamily="34" charset="0"/>
                <a:cs typeface="Tahoma" panose="020B0604030504040204" pitchFamily="34" charset="0"/>
              </a:rPr>
              <a:t> </a:t>
            </a:r>
            <a:r>
              <a:rPr lang="hr-HR" altLang="sr-Latn-RS" sz="2000" i="1" dirty="0" err="1">
                <a:solidFill>
                  <a:srgbClr val="FF0000"/>
                </a:solidFill>
                <a:latin typeface="Tahoma" panose="020B0604030504040204" pitchFamily="34" charset="0"/>
                <a:cs typeface="Tahoma" panose="020B0604030504040204" pitchFamily="34" charset="0"/>
              </a:rPr>
              <a:t>with</a:t>
            </a:r>
            <a:r>
              <a:rPr lang="hr-HR" altLang="sr-Latn-RS" sz="2000" i="1" dirty="0">
                <a:solidFill>
                  <a:srgbClr val="FF0000"/>
                </a:solidFill>
                <a:latin typeface="Tahoma" panose="020B0604030504040204" pitchFamily="34" charset="0"/>
                <a:cs typeface="Tahoma" panose="020B0604030504040204" pitchFamily="34" charset="0"/>
              </a:rPr>
              <a:t> </a:t>
            </a:r>
            <a:r>
              <a:rPr lang="hr-HR" altLang="sr-Latn-RS" sz="2000" i="1" dirty="0" err="1">
                <a:solidFill>
                  <a:srgbClr val="FF0000"/>
                </a:solidFill>
                <a:latin typeface="Tahoma" panose="020B0604030504040204" pitchFamily="34" charset="0"/>
                <a:cs typeface="Tahoma" panose="020B0604030504040204" pitchFamily="34" charset="0"/>
              </a:rPr>
              <a:t>amino</a:t>
            </a:r>
            <a:r>
              <a:rPr lang="hr-HR" altLang="sr-Latn-RS" sz="2000" i="1" dirty="0">
                <a:solidFill>
                  <a:srgbClr val="FF0000"/>
                </a:solidFill>
                <a:latin typeface="Tahoma" panose="020B0604030504040204" pitchFamily="34" charset="0"/>
                <a:cs typeface="Tahoma" panose="020B0604030504040204" pitchFamily="34" charset="0"/>
              </a:rPr>
              <a:t> </a:t>
            </a:r>
            <a:r>
              <a:rPr lang="hr-HR" altLang="sr-Latn-RS" sz="2000" i="1" dirty="0" err="1">
                <a:solidFill>
                  <a:srgbClr val="FF0000"/>
                </a:solidFill>
                <a:latin typeface="Tahoma" panose="020B0604030504040204" pitchFamily="34" charset="0"/>
                <a:cs typeface="Tahoma" panose="020B0604030504040204" pitchFamily="34" charset="0"/>
              </a:rPr>
              <a:t>groups</a:t>
            </a:r>
            <a:r>
              <a:rPr lang="hr-HR" altLang="sr-Latn-RS" sz="2000" i="1" dirty="0">
                <a:solidFill>
                  <a:srgbClr val="FF0000"/>
                </a:solidFill>
                <a:latin typeface="Tahoma" panose="020B0604030504040204" pitchFamily="34" charset="0"/>
                <a:cs typeface="Tahoma" panose="020B0604030504040204" pitchFamily="34" charset="0"/>
              </a:rPr>
              <a:t> </a:t>
            </a:r>
            <a:r>
              <a:rPr lang="hr-HR" altLang="sr-Latn-RS" sz="2000" i="1" dirty="0" err="1">
                <a:solidFill>
                  <a:srgbClr val="FF0000"/>
                </a:solidFill>
                <a:latin typeface="Tahoma" panose="020B0604030504040204" pitchFamily="34" charset="0"/>
                <a:cs typeface="Tahoma" panose="020B0604030504040204" pitchFamily="34" charset="0"/>
              </a:rPr>
              <a:t>of</a:t>
            </a:r>
            <a:r>
              <a:rPr lang="hr-HR" altLang="sr-Latn-RS" sz="2000" i="1" dirty="0">
                <a:solidFill>
                  <a:srgbClr val="FF0000"/>
                </a:solidFill>
                <a:latin typeface="Tahoma" panose="020B0604030504040204" pitchFamily="34" charset="0"/>
                <a:cs typeface="Tahoma" panose="020B0604030504040204" pitchFamily="34" charset="0"/>
              </a:rPr>
              <a:t> </a:t>
            </a:r>
            <a:r>
              <a:rPr lang="hr-HR" altLang="sr-Latn-RS" sz="2000" i="1" dirty="0" err="1">
                <a:solidFill>
                  <a:srgbClr val="FF0000"/>
                </a:solidFill>
                <a:latin typeface="Tahoma" panose="020B0604030504040204" pitchFamily="34" charset="0"/>
                <a:cs typeface="Tahoma" panose="020B0604030504040204" pitchFamily="34" charset="0"/>
              </a:rPr>
              <a:t>amino</a:t>
            </a:r>
            <a:r>
              <a:rPr lang="hr-HR" altLang="sr-Latn-RS" sz="2000" i="1" dirty="0">
                <a:solidFill>
                  <a:srgbClr val="FF0000"/>
                </a:solidFill>
                <a:latin typeface="Tahoma" panose="020B0604030504040204" pitchFamily="34" charset="0"/>
                <a:cs typeface="Tahoma" panose="020B0604030504040204" pitchFamily="34" charset="0"/>
              </a:rPr>
              <a:t> </a:t>
            </a:r>
            <a:r>
              <a:rPr lang="hr-HR" altLang="sr-Latn-RS" sz="2000" i="1" dirty="0" err="1">
                <a:solidFill>
                  <a:srgbClr val="FF0000"/>
                </a:solidFill>
                <a:latin typeface="Tahoma" panose="020B0604030504040204" pitchFamily="34" charset="0"/>
                <a:cs typeface="Tahoma" panose="020B0604030504040204" pitchFamily="34" charset="0"/>
              </a:rPr>
              <a:t>acid</a:t>
            </a:r>
            <a:r>
              <a:rPr lang="hr-HR" altLang="sr-Latn-RS" sz="2000" i="1" dirty="0">
                <a:solidFill>
                  <a:srgbClr val="FF0000"/>
                </a:solidFill>
                <a:latin typeface="Tahoma" panose="020B0604030504040204" pitchFamily="34" charset="0"/>
                <a:cs typeface="Tahoma" panose="020B0604030504040204" pitchFamily="34" charset="0"/>
              </a:rPr>
              <a:t> </a:t>
            </a:r>
            <a:r>
              <a:rPr lang="hr-HR" altLang="sr-Latn-RS" sz="2000" i="1" dirty="0" err="1">
                <a:solidFill>
                  <a:srgbClr val="FF0000"/>
                </a:solidFill>
                <a:latin typeface="Tahoma" panose="020B0604030504040204" pitchFamily="34" charset="0"/>
                <a:cs typeface="Tahoma" panose="020B0604030504040204" pitchFamily="34" charset="0"/>
              </a:rPr>
              <a:t>residues</a:t>
            </a:r>
            <a:r>
              <a:rPr lang="hr-HR" altLang="sr-Latn-RS" sz="2000" i="1" dirty="0">
                <a:solidFill>
                  <a:srgbClr val="FF0000"/>
                </a:solidFill>
                <a:latin typeface="Tahoma" panose="020B0604030504040204" pitchFamily="34" charset="0"/>
                <a:cs typeface="Tahoma" panose="020B0604030504040204" pitchFamily="34" charset="0"/>
              </a:rPr>
              <a:t> </a:t>
            </a:r>
            <a:r>
              <a:rPr lang="hr-HR" altLang="sr-Latn-RS" sz="2000" i="1" dirty="0" err="1">
                <a:solidFill>
                  <a:srgbClr val="FF0000"/>
                </a:solidFill>
                <a:latin typeface="Tahoma" panose="020B0604030504040204" pitchFamily="34" charset="0"/>
                <a:cs typeface="Tahoma" panose="020B0604030504040204" pitchFamily="34" charset="0"/>
              </a:rPr>
              <a:t>in</a:t>
            </a:r>
            <a:r>
              <a:rPr lang="hr-HR" altLang="sr-Latn-RS" sz="2000" i="1" dirty="0">
                <a:solidFill>
                  <a:srgbClr val="FF0000"/>
                </a:solidFill>
                <a:latin typeface="Tahoma" panose="020B0604030504040204" pitchFamily="34" charset="0"/>
                <a:cs typeface="Tahoma" panose="020B0604030504040204" pitchFamily="34" charset="0"/>
              </a:rPr>
              <a:t> </a:t>
            </a:r>
            <a:r>
              <a:rPr lang="hr-HR" altLang="sr-Latn-RS" sz="2000" i="1" dirty="0" err="1">
                <a:solidFill>
                  <a:srgbClr val="FF0000"/>
                </a:solidFill>
                <a:latin typeface="Tahoma" panose="020B0604030504040204" pitchFamily="34" charset="0"/>
                <a:cs typeface="Tahoma" panose="020B0604030504040204" pitchFamily="34" charset="0"/>
              </a:rPr>
              <a:t>Hb</a:t>
            </a:r>
            <a:r>
              <a:rPr lang="hr-HR" altLang="sr-Latn-RS" sz="2000" i="1" dirty="0">
                <a:solidFill>
                  <a:srgbClr val="FF0000"/>
                </a:solidFill>
                <a:latin typeface="Tahoma" panose="020B0604030504040204" pitchFamily="34" charset="0"/>
                <a:cs typeface="Tahoma" panose="020B0604030504040204" pitchFamily="34" charset="0"/>
              </a:rPr>
              <a:t> </a:t>
            </a:r>
            <a:r>
              <a:rPr lang="el-GR" altLang="sr-Latn-RS" sz="2000" i="1" dirty="0">
                <a:solidFill>
                  <a:srgbClr val="FF0000"/>
                </a:solidFill>
                <a:latin typeface="Tahoma" panose="020B0604030504040204" pitchFamily="34" charset="0"/>
                <a:cs typeface="Tahoma" panose="020B0604030504040204" pitchFamily="34" charset="0"/>
              </a:rPr>
              <a:t>β</a:t>
            </a:r>
            <a:r>
              <a:rPr lang="hr-HR" altLang="sr-Latn-RS" sz="2000" i="1" dirty="0">
                <a:solidFill>
                  <a:srgbClr val="FF0000"/>
                </a:solidFill>
                <a:latin typeface="Tahoma" panose="020B0604030504040204" pitchFamily="34" charset="0"/>
                <a:cs typeface="Tahoma" panose="020B0604030504040204" pitchFamily="34" charset="0"/>
              </a:rPr>
              <a:t>-</a:t>
            </a:r>
            <a:r>
              <a:rPr lang="hr-HR" altLang="sr-Latn-RS" sz="2000" i="1" dirty="0" err="1">
                <a:solidFill>
                  <a:srgbClr val="FF0000"/>
                </a:solidFill>
                <a:latin typeface="Tahoma" panose="020B0604030504040204" pitchFamily="34" charset="0"/>
                <a:cs typeface="Tahoma" panose="020B0604030504040204" pitchFamily="34" charset="0"/>
              </a:rPr>
              <a:t>chains</a:t>
            </a:r>
            <a:r>
              <a:rPr lang="hr-HR" altLang="sr-Latn-RS" sz="2000" i="1" dirty="0">
                <a:solidFill>
                  <a:srgbClr val="FF0000"/>
                </a:solidFill>
                <a:latin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71438" y="260350"/>
            <a:ext cx="9072562" cy="31702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r-HR" altLang="sr-Latn-RS" sz="2000" b="1" u="sng" dirty="0">
                <a:solidFill>
                  <a:srgbClr val="CC0066"/>
                </a:solidFill>
                <a:latin typeface="Tahoma" panose="020B0604030504040204" pitchFamily="34" charset="0"/>
              </a:rPr>
              <a:t>SUMMARY</a:t>
            </a:r>
          </a:p>
          <a:p>
            <a:pPr eaLnBrk="1" hangingPunct="1">
              <a:spcBef>
                <a:spcPct val="0"/>
              </a:spcBef>
              <a:buFontTx/>
              <a:buAutoNum type="arabicPeriod"/>
            </a:pPr>
            <a:r>
              <a:rPr lang="hr-HR" altLang="sr-Latn-RS" sz="1800" dirty="0" err="1">
                <a:latin typeface="Tahoma" panose="020B0604030504040204" pitchFamily="34" charset="0"/>
              </a:rPr>
              <a:t>Myoglobin</a:t>
            </a:r>
            <a:r>
              <a:rPr lang="hr-HR" altLang="sr-Latn-RS" sz="1800" dirty="0">
                <a:latin typeface="Tahoma" panose="020B0604030504040204" pitchFamily="34" charset="0"/>
              </a:rPr>
              <a:t>  </a:t>
            </a:r>
            <a:r>
              <a:rPr lang="hr-HR" altLang="sr-Latn-RS" sz="1800" dirty="0" err="1">
                <a:latin typeface="Tahoma" panose="020B0604030504040204" pitchFamily="34" charset="0"/>
              </a:rPr>
              <a:t>and</a:t>
            </a:r>
            <a:r>
              <a:rPr lang="hr-HR" altLang="sr-Latn-RS" sz="1800" dirty="0">
                <a:latin typeface="Tahoma" panose="020B0604030504040204" pitchFamily="34" charset="0"/>
              </a:rPr>
              <a:t> hemoglobin </a:t>
            </a:r>
            <a:r>
              <a:rPr lang="hr-HR" altLang="sr-Latn-RS" sz="1800" dirty="0" err="1">
                <a:latin typeface="Tahoma" panose="020B0604030504040204" pitchFamily="34" charset="0"/>
              </a:rPr>
              <a:t>contain</a:t>
            </a:r>
            <a:r>
              <a:rPr lang="hr-HR" altLang="sr-Latn-RS" sz="1800" dirty="0">
                <a:latin typeface="Tahoma" panose="020B0604030504040204" pitchFamily="34" charset="0"/>
              </a:rPr>
              <a:t> </a:t>
            </a:r>
            <a:r>
              <a:rPr lang="hr-HR" altLang="sr-Latn-RS" sz="1800" b="1" dirty="0" err="1">
                <a:latin typeface="Tahoma" panose="020B0604030504040204" pitchFamily="34" charset="0"/>
              </a:rPr>
              <a:t>heme</a:t>
            </a:r>
            <a:r>
              <a:rPr lang="hr-HR" altLang="sr-Latn-RS" sz="1800" dirty="0">
                <a:latin typeface="Tahoma" panose="020B0604030504040204" pitchFamily="34" charset="0"/>
              </a:rPr>
              <a:t> </a:t>
            </a:r>
            <a:r>
              <a:rPr lang="hr-HR" altLang="sr-Latn-RS" sz="1800" dirty="0" err="1">
                <a:latin typeface="Tahoma" panose="020B0604030504040204" pitchFamily="34" charset="0"/>
              </a:rPr>
              <a:t>prosthetic</a:t>
            </a:r>
            <a:r>
              <a:rPr lang="hr-HR" altLang="sr-Latn-RS" sz="1800" dirty="0">
                <a:latin typeface="Tahoma" panose="020B0604030504040204" pitchFamily="34" charset="0"/>
              </a:rPr>
              <a:t> </a:t>
            </a:r>
            <a:r>
              <a:rPr lang="hr-HR" altLang="sr-Latn-RS" sz="1800" dirty="0" err="1">
                <a:latin typeface="Tahoma" panose="020B0604030504040204" pitchFamily="34" charset="0"/>
              </a:rPr>
              <a:t>group</a:t>
            </a:r>
            <a:r>
              <a:rPr lang="hr-HR" altLang="sr-Latn-RS" sz="1800" dirty="0">
                <a:latin typeface="Tahoma" panose="020B0604030504040204" pitchFamily="34" charset="0"/>
              </a:rPr>
              <a:t> </a:t>
            </a:r>
            <a:r>
              <a:rPr lang="hr-HR" altLang="sr-Latn-RS" sz="1800" dirty="0" err="1">
                <a:latin typeface="Tahoma" panose="020B0604030504040204" pitchFamily="34" charset="0"/>
              </a:rPr>
              <a:t>containing</a:t>
            </a:r>
            <a:r>
              <a:rPr lang="hr-HR" altLang="sr-Latn-RS" sz="1800" dirty="0">
                <a:latin typeface="Tahoma" panose="020B0604030504040204" pitchFamily="34" charset="0"/>
              </a:rPr>
              <a:t> </a:t>
            </a:r>
            <a:r>
              <a:rPr lang="hr-HR" altLang="sr-Latn-RS" sz="1800" dirty="0" err="1">
                <a:latin typeface="Tahoma" panose="020B0604030504040204" pitchFamily="34" charset="0"/>
              </a:rPr>
              <a:t>iron</a:t>
            </a:r>
            <a:r>
              <a:rPr lang="hr-HR" altLang="sr-Latn-RS" sz="1800" dirty="0">
                <a:latin typeface="Tahoma" panose="020B0604030504040204" pitchFamily="34" charset="0"/>
              </a:rPr>
              <a:t> atom </a:t>
            </a:r>
            <a:r>
              <a:rPr lang="hr-HR" altLang="sr-Latn-RS" sz="1800" dirty="0" err="1">
                <a:latin typeface="Tahoma" panose="020B0604030504040204" pitchFamily="34" charset="0"/>
              </a:rPr>
              <a:t>in</a:t>
            </a:r>
            <a:r>
              <a:rPr lang="hr-HR" altLang="sr-Latn-RS" sz="1800" dirty="0">
                <a:latin typeface="Tahoma" panose="020B0604030504040204" pitchFamily="34" charset="0"/>
              </a:rPr>
              <a:t> </a:t>
            </a:r>
            <a:r>
              <a:rPr lang="hr-HR" altLang="sr-Latn-RS" sz="1800" dirty="0" err="1">
                <a:latin typeface="Tahoma" panose="020B0604030504040204" pitchFamily="34" charset="0"/>
              </a:rPr>
              <a:t>its</a:t>
            </a:r>
            <a:r>
              <a:rPr lang="hr-HR" altLang="sr-Latn-RS" sz="1800" dirty="0">
                <a:latin typeface="Tahoma" panose="020B0604030504040204" pitchFamily="34" charset="0"/>
              </a:rPr>
              <a:t> </a:t>
            </a:r>
            <a:r>
              <a:rPr lang="hr-HR" altLang="sr-Latn-RS" sz="1800" dirty="0" err="1">
                <a:latin typeface="Tahoma" panose="020B0604030504040204" pitchFamily="34" charset="0"/>
              </a:rPr>
              <a:t>ferrous</a:t>
            </a:r>
            <a:r>
              <a:rPr lang="hr-HR" altLang="sr-Latn-RS" sz="1800" dirty="0">
                <a:latin typeface="Tahoma" panose="020B0604030504040204" pitchFamily="34" charset="0"/>
              </a:rPr>
              <a:t> </a:t>
            </a:r>
            <a:r>
              <a:rPr lang="hr-HR" altLang="sr-Latn-RS" sz="1800" dirty="0" err="1">
                <a:latin typeface="Tahoma" panose="020B0604030504040204" pitchFamily="34" charset="0"/>
              </a:rPr>
              <a:t>state</a:t>
            </a:r>
            <a:r>
              <a:rPr lang="hr-HR" altLang="sr-Latn-RS" sz="1800" dirty="0">
                <a:latin typeface="Tahoma" panose="020B0604030504040204" pitchFamily="34" charset="0"/>
              </a:rPr>
              <a:t> (Fe</a:t>
            </a:r>
            <a:r>
              <a:rPr lang="hr-HR" altLang="sr-Latn-RS" sz="1800" baseline="30000" dirty="0">
                <a:latin typeface="Tahoma" panose="020B0604030504040204" pitchFamily="34" charset="0"/>
              </a:rPr>
              <a:t>2+</a:t>
            </a:r>
            <a:r>
              <a:rPr lang="hr-HR" altLang="sr-Latn-RS" sz="1800" dirty="0">
                <a:latin typeface="Tahoma" panose="020B0604030504040204" pitchFamily="34" charset="0"/>
              </a:rPr>
              <a:t>)</a:t>
            </a:r>
            <a:r>
              <a:rPr lang="hr-HR" altLang="sr-Latn-RS" sz="1800" dirty="0" err="1">
                <a:latin typeface="Tahoma" panose="020B0604030504040204" pitchFamily="34" charset="0"/>
              </a:rPr>
              <a:t>which</a:t>
            </a:r>
            <a:r>
              <a:rPr lang="hr-HR" altLang="sr-Latn-RS" sz="1800" dirty="0">
                <a:latin typeface="Tahoma" panose="020B0604030504040204" pitchFamily="34" charset="0"/>
              </a:rPr>
              <a:t> </a:t>
            </a:r>
            <a:r>
              <a:rPr lang="hr-HR" altLang="sr-Latn-RS" sz="1800" dirty="0" err="1">
                <a:latin typeface="Tahoma" panose="020B0604030504040204" pitchFamily="34" charset="0"/>
              </a:rPr>
              <a:t>binds</a:t>
            </a:r>
            <a:r>
              <a:rPr lang="hr-HR" altLang="sr-Latn-RS" sz="1800" dirty="0">
                <a:latin typeface="Tahoma" panose="020B0604030504040204" pitchFamily="34" charset="0"/>
              </a:rPr>
              <a:t> </a:t>
            </a:r>
            <a:r>
              <a:rPr lang="hr-HR" altLang="sr-Latn-RS" sz="1800" b="1" dirty="0" err="1">
                <a:latin typeface="Tahoma" panose="020B0604030504040204" pitchFamily="34" charset="0"/>
              </a:rPr>
              <a:t>oxygen</a:t>
            </a:r>
            <a:r>
              <a:rPr lang="hr-HR" altLang="sr-Latn-RS" sz="1800" dirty="0">
                <a:latin typeface="Tahoma" panose="020B0604030504040204" pitchFamily="34" charset="0"/>
              </a:rPr>
              <a:t> </a:t>
            </a:r>
            <a:r>
              <a:rPr lang="hr-HR" altLang="sr-Latn-RS" sz="1800" dirty="0" err="1">
                <a:latin typeface="Tahoma" panose="020B0604030504040204" pitchFamily="34" charset="0"/>
              </a:rPr>
              <a:t>reversibly</a:t>
            </a:r>
            <a:r>
              <a:rPr lang="hr-HR" altLang="sr-Latn-RS" sz="1800" dirty="0">
                <a:latin typeface="Tahoma" panose="020B0604030504040204" pitchFamily="34" charset="0"/>
              </a:rPr>
              <a:t>.</a:t>
            </a:r>
          </a:p>
          <a:p>
            <a:pPr eaLnBrk="1" hangingPunct="1">
              <a:spcBef>
                <a:spcPct val="0"/>
              </a:spcBef>
              <a:buFontTx/>
              <a:buAutoNum type="arabicPeriod"/>
            </a:pPr>
            <a:r>
              <a:rPr lang="hr-HR" altLang="sr-Latn-RS" sz="1800" dirty="0" err="1">
                <a:latin typeface="Tahoma" panose="020B0604030504040204" pitchFamily="34" charset="0"/>
              </a:rPr>
              <a:t>Normal</a:t>
            </a:r>
            <a:r>
              <a:rPr lang="hr-HR" altLang="sr-Latn-RS" sz="1800" dirty="0">
                <a:latin typeface="Tahoma" panose="020B0604030504040204" pitchFamily="34" charset="0"/>
              </a:rPr>
              <a:t> </a:t>
            </a:r>
            <a:r>
              <a:rPr lang="hr-HR" altLang="sr-Latn-RS" sz="1800" dirty="0" err="1">
                <a:latin typeface="Tahoma" panose="020B0604030504040204" pitchFamily="34" charset="0"/>
              </a:rPr>
              <a:t>adult</a:t>
            </a:r>
            <a:r>
              <a:rPr lang="hr-HR" altLang="sr-Latn-RS" sz="1800" dirty="0">
                <a:latin typeface="Tahoma" panose="020B0604030504040204" pitchFamily="34" charset="0"/>
              </a:rPr>
              <a:t> hemoglobin </a:t>
            </a:r>
            <a:r>
              <a:rPr lang="hr-HR" altLang="sr-Latn-RS" sz="1800" dirty="0" err="1">
                <a:latin typeface="Tahoma" panose="020B0604030504040204" pitchFamily="34" charset="0"/>
              </a:rPr>
              <a:t>has</a:t>
            </a:r>
            <a:r>
              <a:rPr lang="hr-HR" altLang="sr-Latn-RS" sz="1800" dirty="0">
                <a:latin typeface="Tahoma" panose="020B0604030504040204" pitchFamily="34" charset="0"/>
              </a:rPr>
              <a:t> </a:t>
            </a:r>
            <a:r>
              <a:rPr lang="hr-HR" altLang="sr-Latn-RS" sz="1800" dirty="0" err="1">
                <a:latin typeface="Tahoma" panose="020B0604030504040204" pitchFamily="34" charset="0"/>
              </a:rPr>
              <a:t>four</a:t>
            </a:r>
            <a:r>
              <a:rPr lang="hr-HR" altLang="sr-Latn-RS" sz="1800" dirty="0">
                <a:latin typeface="Tahoma" panose="020B0604030504040204" pitchFamily="34" charset="0"/>
              </a:rPr>
              <a:t> </a:t>
            </a:r>
            <a:r>
              <a:rPr lang="hr-HR" altLang="sr-Latn-RS" sz="1800" dirty="0" err="1">
                <a:latin typeface="Tahoma" panose="020B0604030504040204" pitchFamily="34" charset="0"/>
              </a:rPr>
              <a:t>heme-containing</a:t>
            </a:r>
            <a:r>
              <a:rPr lang="hr-HR" altLang="sr-Latn-RS" sz="1800" dirty="0">
                <a:latin typeface="Tahoma" panose="020B0604030504040204" pitchFamily="34" charset="0"/>
              </a:rPr>
              <a:t> </a:t>
            </a:r>
            <a:r>
              <a:rPr lang="hr-HR" altLang="sr-Latn-RS" sz="1800" dirty="0" err="1">
                <a:latin typeface="Tahoma" panose="020B0604030504040204" pitchFamily="34" charset="0"/>
              </a:rPr>
              <a:t>subunits</a:t>
            </a:r>
            <a:r>
              <a:rPr lang="hr-HR" altLang="sr-Latn-RS" sz="1800" dirty="0">
                <a:latin typeface="Tahoma" panose="020B0604030504040204" pitchFamily="34" charset="0"/>
              </a:rPr>
              <a:t>, </a:t>
            </a:r>
            <a:r>
              <a:rPr lang="hr-HR" altLang="sr-Latn-RS" sz="1800" dirty="0" err="1">
                <a:latin typeface="Tahoma" panose="020B0604030504040204" pitchFamily="34" charset="0"/>
              </a:rPr>
              <a:t>similar</a:t>
            </a:r>
            <a:r>
              <a:rPr lang="hr-HR" altLang="sr-Latn-RS" sz="1800" dirty="0">
                <a:latin typeface="Tahoma" panose="020B0604030504040204" pitchFamily="34" charset="0"/>
              </a:rPr>
              <a:t> </a:t>
            </a:r>
            <a:r>
              <a:rPr lang="hr-HR" altLang="sr-Latn-RS" sz="1800" dirty="0" err="1">
                <a:latin typeface="Tahoma" panose="020B0604030504040204" pitchFamily="34" charset="0"/>
              </a:rPr>
              <a:t>in</a:t>
            </a:r>
            <a:r>
              <a:rPr lang="hr-HR" altLang="sr-Latn-RS" sz="1800" dirty="0">
                <a:latin typeface="Tahoma" panose="020B0604030504040204" pitchFamily="34" charset="0"/>
              </a:rPr>
              <a:t> </a:t>
            </a:r>
            <a:r>
              <a:rPr lang="hr-HR" altLang="sr-Latn-RS" sz="1800" dirty="0" err="1">
                <a:latin typeface="Tahoma" panose="020B0604030504040204" pitchFamily="34" charset="0"/>
              </a:rPr>
              <a:t>structure</a:t>
            </a:r>
            <a:r>
              <a:rPr lang="hr-HR" altLang="sr-Latn-RS" sz="1800" dirty="0">
                <a:latin typeface="Tahoma" panose="020B0604030504040204" pitchFamily="34" charset="0"/>
              </a:rPr>
              <a:t> to </a:t>
            </a:r>
            <a:r>
              <a:rPr lang="hr-HR" altLang="sr-Latn-RS" sz="1800" dirty="0" err="1">
                <a:latin typeface="Tahoma" panose="020B0604030504040204" pitchFamily="34" charset="0"/>
              </a:rPr>
              <a:t>myoglobin</a:t>
            </a:r>
            <a:r>
              <a:rPr lang="hr-HR" altLang="sr-Latn-RS" sz="1800" dirty="0">
                <a:latin typeface="Tahoma" panose="020B0604030504040204" pitchFamily="34" charset="0"/>
              </a:rPr>
              <a:t>. </a:t>
            </a:r>
          </a:p>
          <a:p>
            <a:pPr eaLnBrk="1" hangingPunct="1">
              <a:spcBef>
                <a:spcPct val="0"/>
              </a:spcBef>
              <a:buFontTx/>
              <a:buAutoNum type="arabicPeriod"/>
            </a:pPr>
            <a:r>
              <a:rPr lang="hr-HR" altLang="sr-Latn-RS" sz="1800" dirty="0" err="1">
                <a:latin typeface="Tahoma" panose="020B0604030504040204" pitchFamily="34" charset="0"/>
              </a:rPr>
              <a:t>Oxygen</a:t>
            </a:r>
            <a:r>
              <a:rPr lang="hr-HR" altLang="sr-Latn-RS" sz="1800" dirty="0">
                <a:latin typeface="Tahoma" panose="020B0604030504040204" pitchFamily="34" charset="0"/>
              </a:rPr>
              <a:t> </a:t>
            </a:r>
            <a:r>
              <a:rPr lang="hr-HR" altLang="sr-Latn-RS" sz="1800" dirty="0" err="1">
                <a:latin typeface="Tahoma" panose="020B0604030504040204" pitchFamily="34" charset="0"/>
              </a:rPr>
              <a:t>binding</a:t>
            </a:r>
            <a:r>
              <a:rPr lang="hr-HR" altLang="sr-Latn-RS" sz="1800" dirty="0">
                <a:latin typeface="Tahoma" panose="020B0604030504040204" pitchFamily="34" charset="0"/>
              </a:rPr>
              <a:t> to hemoglobin </a:t>
            </a:r>
            <a:r>
              <a:rPr lang="hr-HR" altLang="sr-Latn-RS" sz="1800" dirty="0" err="1">
                <a:latin typeface="Tahoma" panose="020B0604030504040204" pitchFamily="34" charset="0"/>
              </a:rPr>
              <a:t>is</a:t>
            </a:r>
            <a:r>
              <a:rPr lang="hr-HR" altLang="sr-Latn-RS" sz="1800" dirty="0">
                <a:latin typeface="Tahoma" panose="020B0604030504040204" pitchFamily="34" charset="0"/>
              </a:rPr>
              <a:t> </a:t>
            </a:r>
            <a:r>
              <a:rPr lang="hr-HR" altLang="sr-Latn-RS" sz="1800" b="1" dirty="0" err="1">
                <a:latin typeface="Tahoma" panose="020B0604030504040204" pitchFamily="34" charset="0"/>
              </a:rPr>
              <a:t>allosteric</a:t>
            </a:r>
            <a:r>
              <a:rPr lang="hr-HR" altLang="sr-Latn-RS" sz="1800" dirty="0">
                <a:latin typeface="Tahoma" panose="020B0604030504040204" pitchFamily="34" charset="0"/>
              </a:rPr>
              <a:t> </a:t>
            </a:r>
            <a:r>
              <a:rPr lang="hr-HR" altLang="sr-Latn-RS" sz="1800" dirty="0" err="1">
                <a:latin typeface="Tahoma" panose="020B0604030504040204" pitchFamily="34" charset="0"/>
              </a:rPr>
              <a:t>and</a:t>
            </a:r>
            <a:r>
              <a:rPr lang="hr-HR" altLang="sr-Latn-RS" sz="1800" dirty="0">
                <a:latin typeface="Tahoma" panose="020B0604030504040204" pitchFamily="34" charset="0"/>
              </a:rPr>
              <a:t> </a:t>
            </a:r>
            <a:r>
              <a:rPr lang="hr-HR" altLang="sr-Latn-RS" sz="1800" dirty="0" err="1">
                <a:latin typeface="Tahoma" panose="020B0604030504040204" pitchFamily="34" charset="0"/>
              </a:rPr>
              <a:t>cooperative</a:t>
            </a:r>
            <a:r>
              <a:rPr lang="hr-HR" altLang="sr-Latn-RS" sz="1800" dirty="0">
                <a:latin typeface="Tahoma" panose="020B0604030504040204" pitchFamily="34" charset="0"/>
              </a:rPr>
              <a:t>. As </a:t>
            </a:r>
            <a:r>
              <a:rPr lang="hr-HR" altLang="sr-Latn-RS" sz="1800" dirty="0" err="1">
                <a:latin typeface="Tahoma" panose="020B0604030504040204" pitchFamily="34" charset="0"/>
              </a:rPr>
              <a:t>oxygen</a:t>
            </a:r>
            <a:r>
              <a:rPr lang="hr-HR" altLang="sr-Latn-RS" sz="1800" dirty="0">
                <a:latin typeface="Tahoma" panose="020B0604030504040204" pitchFamily="34" charset="0"/>
              </a:rPr>
              <a:t> </a:t>
            </a:r>
            <a:r>
              <a:rPr lang="hr-HR" altLang="sr-Latn-RS" sz="1800" dirty="0" err="1">
                <a:latin typeface="Tahoma" panose="020B0604030504040204" pitchFamily="34" charset="0"/>
              </a:rPr>
              <a:t>binds</a:t>
            </a:r>
            <a:r>
              <a:rPr lang="hr-HR" altLang="sr-Latn-RS" sz="1800" dirty="0">
                <a:latin typeface="Tahoma" panose="020B0604030504040204" pitchFamily="34" charset="0"/>
              </a:rPr>
              <a:t> to one </a:t>
            </a:r>
            <a:r>
              <a:rPr lang="hr-HR" altLang="sr-Latn-RS" sz="1800" dirty="0" err="1">
                <a:latin typeface="Tahoma" panose="020B0604030504040204" pitchFamily="34" charset="0"/>
              </a:rPr>
              <a:t>binding</a:t>
            </a:r>
            <a:r>
              <a:rPr lang="hr-HR" altLang="sr-Latn-RS" sz="1800" dirty="0">
                <a:latin typeface="Tahoma" panose="020B0604030504040204" pitchFamily="34" charset="0"/>
              </a:rPr>
              <a:t> site, hemoglobin </a:t>
            </a:r>
            <a:r>
              <a:rPr lang="hr-HR" altLang="sr-Latn-RS" sz="1800" dirty="0" err="1">
                <a:latin typeface="Tahoma" panose="020B0604030504040204" pitchFamily="34" charset="0"/>
              </a:rPr>
              <a:t>undergoes</a:t>
            </a:r>
            <a:r>
              <a:rPr lang="hr-HR" altLang="sr-Latn-RS" sz="1800" dirty="0">
                <a:latin typeface="Tahoma" panose="020B0604030504040204" pitchFamily="34" charset="0"/>
              </a:rPr>
              <a:t> </a:t>
            </a:r>
            <a:r>
              <a:rPr lang="hr-HR" altLang="sr-Latn-RS" sz="1800" dirty="0" err="1">
                <a:latin typeface="Tahoma" panose="020B0604030504040204" pitchFamily="34" charset="0"/>
              </a:rPr>
              <a:t>conformational</a:t>
            </a:r>
            <a:r>
              <a:rPr lang="hr-HR" altLang="sr-Latn-RS" sz="1800" dirty="0">
                <a:latin typeface="Tahoma" panose="020B0604030504040204" pitchFamily="34" charset="0"/>
              </a:rPr>
              <a:t> </a:t>
            </a:r>
            <a:r>
              <a:rPr lang="hr-HR" altLang="sr-Latn-RS" sz="1800" dirty="0" err="1">
                <a:latin typeface="Tahoma" panose="020B0604030504040204" pitchFamily="34" charset="0"/>
              </a:rPr>
              <a:t>changes</a:t>
            </a:r>
            <a:r>
              <a:rPr lang="hr-HR" altLang="sr-Latn-RS" sz="1800" dirty="0">
                <a:latin typeface="Tahoma" panose="020B0604030504040204" pitchFamily="34" charset="0"/>
              </a:rPr>
              <a:t> </a:t>
            </a:r>
            <a:r>
              <a:rPr lang="hr-HR" altLang="sr-Latn-RS" sz="1800" dirty="0" err="1">
                <a:latin typeface="Tahoma" panose="020B0604030504040204" pitchFamily="34" charset="0"/>
              </a:rPr>
              <a:t>which</a:t>
            </a:r>
            <a:r>
              <a:rPr lang="hr-HR" altLang="sr-Latn-RS" sz="1800" dirty="0">
                <a:latin typeface="Tahoma" panose="020B0604030504040204" pitchFamily="34" charset="0"/>
              </a:rPr>
              <a:t> </a:t>
            </a:r>
            <a:r>
              <a:rPr lang="hr-HR" altLang="sr-Latn-RS" sz="1800" dirty="0" err="1">
                <a:latin typeface="Tahoma" panose="020B0604030504040204" pitchFamily="34" charset="0"/>
              </a:rPr>
              <a:t>affect</a:t>
            </a:r>
            <a:r>
              <a:rPr lang="hr-HR" altLang="sr-Latn-RS" sz="1800" dirty="0">
                <a:latin typeface="Tahoma" panose="020B0604030504040204" pitchFamily="34" charset="0"/>
              </a:rPr>
              <a:t> </a:t>
            </a:r>
            <a:r>
              <a:rPr lang="hr-HR" altLang="sr-Latn-RS" sz="1800" dirty="0" err="1">
                <a:latin typeface="Tahoma" panose="020B0604030504040204" pitchFamily="34" charset="0"/>
              </a:rPr>
              <a:t>other</a:t>
            </a:r>
            <a:r>
              <a:rPr lang="hr-HR" altLang="sr-Latn-RS" sz="1800" dirty="0">
                <a:latin typeface="Tahoma" panose="020B0604030504040204" pitchFamily="34" charset="0"/>
              </a:rPr>
              <a:t> </a:t>
            </a:r>
            <a:r>
              <a:rPr lang="hr-HR" altLang="sr-Latn-RS" sz="1800" dirty="0" err="1">
                <a:latin typeface="Tahoma" panose="020B0604030504040204" pitchFamily="34" charset="0"/>
              </a:rPr>
              <a:t>binding</a:t>
            </a:r>
            <a:r>
              <a:rPr lang="hr-HR" altLang="sr-Latn-RS" sz="1800" dirty="0">
                <a:latin typeface="Tahoma" panose="020B0604030504040204" pitchFamily="34" charset="0"/>
              </a:rPr>
              <a:t> </a:t>
            </a:r>
            <a:r>
              <a:rPr lang="hr-HR" altLang="sr-Latn-RS" sz="1800" dirty="0" err="1">
                <a:latin typeface="Tahoma" panose="020B0604030504040204" pitchFamily="34" charset="0"/>
              </a:rPr>
              <a:t>sites</a:t>
            </a:r>
            <a:r>
              <a:rPr lang="hr-HR" altLang="sr-Latn-RS" sz="1800" dirty="0">
                <a:latin typeface="Tahoma" panose="020B0604030504040204" pitchFamily="34" charset="0"/>
              </a:rPr>
              <a:t>. </a:t>
            </a:r>
            <a:r>
              <a:rPr lang="hr-HR" altLang="sr-Latn-RS" sz="1800" dirty="0" err="1">
                <a:latin typeface="Tahoma" panose="020B0604030504040204" pitchFamily="34" charset="0"/>
              </a:rPr>
              <a:t>Conformational</a:t>
            </a:r>
            <a:r>
              <a:rPr lang="hr-HR" altLang="sr-Latn-RS" sz="1800" dirty="0">
                <a:latin typeface="Tahoma" panose="020B0604030504040204" pitchFamily="34" charset="0"/>
              </a:rPr>
              <a:t> </a:t>
            </a:r>
            <a:r>
              <a:rPr lang="hr-HR" altLang="sr-Latn-RS" sz="1800" dirty="0" err="1">
                <a:latin typeface="Tahoma" panose="020B0604030504040204" pitchFamily="34" charset="0"/>
              </a:rPr>
              <a:t>changes</a:t>
            </a:r>
            <a:r>
              <a:rPr lang="hr-HR" altLang="sr-Latn-RS" sz="1800" dirty="0">
                <a:latin typeface="Tahoma" panose="020B0604030504040204" pitchFamily="34" charset="0"/>
              </a:rPr>
              <a:t> </a:t>
            </a:r>
            <a:r>
              <a:rPr lang="hr-HR" altLang="sr-Latn-RS" sz="1800" dirty="0" err="1">
                <a:latin typeface="Tahoma" panose="020B0604030504040204" pitchFamily="34" charset="0"/>
              </a:rPr>
              <a:t>between</a:t>
            </a:r>
            <a:r>
              <a:rPr lang="hr-HR" altLang="sr-Latn-RS" sz="1800" dirty="0">
                <a:latin typeface="Tahoma" panose="020B0604030504040204" pitchFamily="34" charset="0"/>
              </a:rPr>
              <a:t> T </a:t>
            </a:r>
            <a:r>
              <a:rPr lang="hr-HR" altLang="sr-Latn-RS" sz="1800" dirty="0" err="1">
                <a:latin typeface="Tahoma" panose="020B0604030504040204" pitchFamily="34" charset="0"/>
              </a:rPr>
              <a:t>and</a:t>
            </a:r>
            <a:r>
              <a:rPr lang="hr-HR" altLang="sr-Latn-RS" sz="1800" dirty="0">
                <a:latin typeface="Tahoma" panose="020B0604030504040204" pitchFamily="34" charset="0"/>
              </a:rPr>
              <a:t> R </a:t>
            </a:r>
            <a:r>
              <a:rPr lang="hr-HR" altLang="sr-Latn-RS" sz="1800" dirty="0" err="1">
                <a:latin typeface="Tahoma" panose="020B0604030504040204" pitchFamily="34" charset="0"/>
              </a:rPr>
              <a:t>state</a:t>
            </a:r>
            <a:r>
              <a:rPr lang="hr-HR" altLang="sr-Latn-RS" sz="1800" dirty="0">
                <a:latin typeface="Tahoma" panose="020B0604030504040204" pitchFamily="34" charset="0"/>
              </a:rPr>
              <a:t> </a:t>
            </a:r>
            <a:r>
              <a:rPr lang="hr-HR" altLang="sr-Latn-RS" sz="1800" dirty="0" err="1">
                <a:latin typeface="Tahoma" panose="020B0604030504040204" pitchFamily="34" charset="0"/>
              </a:rPr>
              <a:t>result</a:t>
            </a:r>
            <a:r>
              <a:rPr lang="hr-HR" altLang="sr-Latn-RS" sz="1800" dirty="0">
                <a:latin typeface="Tahoma" panose="020B0604030504040204" pitchFamily="34" charset="0"/>
              </a:rPr>
              <a:t> </a:t>
            </a:r>
            <a:r>
              <a:rPr lang="hr-HR" altLang="sr-Latn-RS" sz="1800" dirty="0" err="1">
                <a:latin typeface="Tahoma" panose="020B0604030504040204" pitchFamily="34" charset="0"/>
              </a:rPr>
              <a:t>in</a:t>
            </a:r>
            <a:r>
              <a:rPr lang="hr-HR" altLang="sr-Latn-RS" sz="1800" dirty="0">
                <a:latin typeface="Tahoma" panose="020B0604030504040204" pitchFamily="34" charset="0"/>
              </a:rPr>
              <a:t> </a:t>
            </a:r>
            <a:r>
              <a:rPr lang="hr-HR" altLang="sr-Latn-RS" sz="1800" b="1" dirty="0" err="1">
                <a:latin typeface="Tahoma" panose="020B0604030504040204" pitchFamily="34" charset="0"/>
              </a:rPr>
              <a:t>cooperative</a:t>
            </a:r>
            <a:r>
              <a:rPr lang="hr-HR" altLang="sr-Latn-RS" sz="1800" b="1" dirty="0">
                <a:latin typeface="Tahoma" panose="020B0604030504040204" pitchFamily="34" charset="0"/>
              </a:rPr>
              <a:t> </a:t>
            </a:r>
            <a:r>
              <a:rPr lang="hr-HR" altLang="sr-Latn-RS" sz="1800" b="1" dirty="0" err="1">
                <a:latin typeface="Tahoma" panose="020B0604030504040204" pitchFamily="34" charset="0"/>
              </a:rPr>
              <a:t>binding</a:t>
            </a:r>
            <a:r>
              <a:rPr lang="hr-HR" altLang="sr-Latn-RS" sz="1800" dirty="0">
                <a:latin typeface="Tahoma" panose="020B0604030504040204" pitchFamily="34" charset="0"/>
              </a:rPr>
              <a:t>. </a:t>
            </a:r>
          </a:p>
          <a:p>
            <a:pPr eaLnBrk="1" hangingPunct="1">
              <a:spcBef>
                <a:spcPct val="0"/>
              </a:spcBef>
              <a:buFontTx/>
              <a:buAutoNum type="arabicPeriod"/>
            </a:pPr>
            <a:r>
              <a:rPr lang="hr-HR" altLang="sr-Latn-RS" sz="1800" dirty="0">
                <a:latin typeface="Tahoma" panose="020B0604030504040204" pitchFamily="34" charset="0"/>
              </a:rPr>
              <a:t>Hemoglobin </a:t>
            </a:r>
            <a:r>
              <a:rPr lang="hr-HR" altLang="sr-Latn-RS" sz="1800" dirty="0" err="1">
                <a:latin typeface="Tahoma" panose="020B0604030504040204" pitchFamily="34" charset="0"/>
              </a:rPr>
              <a:t>binds</a:t>
            </a:r>
            <a:r>
              <a:rPr lang="hr-HR" altLang="sr-Latn-RS" sz="1800" dirty="0">
                <a:latin typeface="Tahoma" panose="020B0604030504040204" pitchFamily="34" charset="0"/>
              </a:rPr>
              <a:t> </a:t>
            </a:r>
            <a:r>
              <a:rPr lang="hr-HR" altLang="sr-Latn-RS" sz="1800" b="1" dirty="0">
                <a:latin typeface="Tahoma" panose="020B0604030504040204" pitchFamily="34" charset="0"/>
              </a:rPr>
              <a:t>H</a:t>
            </a:r>
            <a:r>
              <a:rPr lang="hr-HR" altLang="sr-Latn-RS" sz="1800" b="1" baseline="30000" dirty="0">
                <a:latin typeface="Tahoma" panose="020B0604030504040204" pitchFamily="34" charset="0"/>
              </a:rPr>
              <a:t>+</a:t>
            </a:r>
            <a:r>
              <a:rPr lang="hr-HR" altLang="sr-Latn-RS" sz="1800" dirty="0">
                <a:latin typeface="Tahoma" panose="020B0604030504040204" pitchFamily="34" charset="0"/>
              </a:rPr>
              <a:t> </a:t>
            </a:r>
            <a:r>
              <a:rPr lang="hr-HR" altLang="sr-Latn-RS" sz="1800" dirty="0" err="1">
                <a:latin typeface="Tahoma" panose="020B0604030504040204" pitchFamily="34" charset="0"/>
              </a:rPr>
              <a:t>and</a:t>
            </a:r>
            <a:r>
              <a:rPr lang="hr-HR" altLang="sr-Latn-RS" sz="1800" dirty="0">
                <a:latin typeface="Tahoma" panose="020B0604030504040204" pitchFamily="34" charset="0"/>
              </a:rPr>
              <a:t> </a:t>
            </a:r>
            <a:r>
              <a:rPr lang="hr-HR" altLang="sr-Latn-RS" sz="1800" b="1" dirty="0">
                <a:latin typeface="Tahoma" panose="020B0604030504040204" pitchFamily="34" charset="0"/>
              </a:rPr>
              <a:t>CO</a:t>
            </a:r>
            <a:r>
              <a:rPr lang="hr-HR" altLang="sr-Latn-RS" sz="1800" b="1" baseline="-25000" dirty="0">
                <a:latin typeface="Tahoma" panose="020B0604030504040204" pitchFamily="34" charset="0"/>
              </a:rPr>
              <a:t>2</a:t>
            </a:r>
            <a:r>
              <a:rPr lang="hr-HR" altLang="sr-Latn-RS" sz="1800" dirty="0">
                <a:latin typeface="Tahoma" panose="020B0604030504040204" pitchFamily="34" charset="0"/>
              </a:rPr>
              <a:t> (Bohr </a:t>
            </a:r>
            <a:r>
              <a:rPr lang="hr-HR" altLang="sr-Latn-RS" sz="1800" dirty="0" err="1">
                <a:latin typeface="Tahoma" panose="020B0604030504040204" pitchFamily="34" charset="0"/>
              </a:rPr>
              <a:t>effect</a:t>
            </a:r>
            <a:r>
              <a:rPr lang="hr-HR" altLang="sr-Latn-RS" sz="1800" dirty="0">
                <a:latin typeface="Tahoma" panose="020B0604030504040204" pitchFamily="34" charset="0"/>
              </a:rPr>
              <a:t>). </a:t>
            </a:r>
            <a:r>
              <a:rPr lang="hr-HR" altLang="sr-Latn-RS" sz="1800" dirty="0" err="1">
                <a:latin typeface="Tahoma" panose="020B0604030504040204" pitchFamily="34" charset="0"/>
              </a:rPr>
              <a:t>Oxygen</a:t>
            </a:r>
            <a:r>
              <a:rPr lang="hr-HR" altLang="sr-Latn-RS" sz="1800" dirty="0">
                <a:latin typeface="Tahoma" panose="020B0604030504040204" pitchFamily="34" charset="0"/>
              </a:rPr>
              <a:t> </a:t>
            </a:r>
            <a:r>
              <a:rPr lang="hr-HR" altLang="sr-Latn-RS" sz="1800" dirty="0" err="1">
                <a:latin typeface="Tahoma" panose="020B0604030504040204" pitchFamily="34" charset="0"/>
              </a:rPr>
              <a:t>binding</a:t>
            </a:r>
            <a:r>
              <a:rPr lang="hr-HR" altLang="sr-Latn-RS" sz="1800" dirty="0">
                <a:latin typeface="Tahoma" panose="020B0604030504040204" pitchFamily="34" charset="0"/>
              </a:rPr>
              <a:t> to hemoglobin </a:t>
            </a:r>
            <a:r>
              <a:rPr lang="hr-HR" altLang="sr-Latn-RS" sz="1800" dirty="0" err="1">
                <a:latin typeface="Tahoma" panose="020B0604030504040204" pitchFamily="34" charset="0"/>
              </a:rPr>
              <a:t>is</a:t>
            </a:r>
            <a:r>
              <a:rPr lang="hr-HR" altLang="sr-Latn-RS" sz="1800" dirty="0">
                <a:latin typeface="Tahoma" panose="020B0604030504040204" pitchFamily="34" charset="0"/>
              </a:rPr>
              <a:t> </a:t>
            </a:r>
            <a:r>
              <a:rPr lang="hr-HR" altLang="sr-Latn-RS" sz="1800" dirty="0" err="1">
                <a:latin typeface="Tahoma" panose="020B0604030504040204" pitchFamily="34" charset="0"/>
              </a:rPr>
              <a:t>also</a:t>
            </a:r>
            <a:r>
              <a:rPr lang="hr-HR" altLang="sr-Latn-RS" sz="1800" dirty="0">
                <a:latin typeface="Tahoma" panose="020B0604030504040204" pitchFamily="34" charset="0"/>
              </a:rPr>
              <a:t> </a:t>
            </a:r>
            <a:r>
              <a:rPr lang="hr-HR" altLang="sr-Latn-RS" sz="1800" dirty="0" err="1">
                <a:latin typeface="Tahoma" panose="020B0604030504040204" pitchFamily="34" charset="0"/>
              </a:rPr>
              <a:t>modulated</a:t>
            </a:r>
            <a:r>
              <a:rPr lang="hr-HR" altLang="sr-Latn-RS" sz="1800" dirty="0">
                <a:latin typeface="Tahoma" panose="020B0604030504040204" pitchFamily="34" charset="0"/>
              </a:rPr>
              <a:t> </a:t>
            </a:r>
            <a:r>
              <a:rPr lang="hr-HR" altLang="sr-Latn-RS" sz="1800" dirty="0" err="1">
                <a:latin typeface="Tahoma" panose="020B0604030504040204" pitchFamily="34" charset="0"/>
              </a:rPr>
              <a:t>by</a:t>
            </a:r>
            <a:r>
              <a:rPr lang="hr-HR" altLang="sr-Latn-RS" sz="1800" dirty="0">
                <a:latin typeface="Tahoma" panose="020B0604030504040204" pitchFamily="34" charset="0"/>
              </a:rPr>
              <a:t> </a:t>
            </a:r>
            <a:r>
              <a:rPr lang="hr-HR" altLang="sr-Latn-RS" sz="1800" b="1" dirty="0">
                <a:latin typeface="Tahoma" panose="020B0604030504040204" pitchFamily="34" charset="0"/>
              </a:rPr>
              <a:t>2,3-bisphosphoglycerate</a:t>
            </a:r>
            <a:r>
              <a:rPr lang="hr-HR" altLang="sr-Latn-RS" sz="1800" dirty="0">
                <a:latin typeface="Tahoma" panose="020B0604030504040204" pitchFamily="34" charset="0"/>
              </a:rPr>
              <a:t>.</a:t>
            </a:r>
          </a:p>
        </p:txBody>
      </p:sp>
      <p:pic>
        <p:nvPicPr>
          <p:cNvPr id="2867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80" y="3789040"/>
            <a:ext cx="3562940" cy="244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a:spLocks noChangeArrowheads="1"/>
          </p:cNvSpPr>
          <p:nvPr/>
        </p:nvSpPr>
        <p:spPr bwMode="auto">
          <a:xfrm>
            <a:off x="3666520" y="3577691"/>
            <a:ext cx="28352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hangingPunct="1">
              <a:spcBef>
                <a:spcPct val="0"/>
              </a:spcBef>
              <a:buFontTx/>
              <a:buNone/>
              <a:defRPr/>
            </a:pPr>
            <a:r>
              <a:rPr lang="hr-HR" altLang="sr-Latn-RS" sz="1400" u="sng" dirty="0" smtClean="0">
                <a:latin typeface="+mn-lt"/>
                <a:cs typeface="Tahoma" pitchFamily="34" charset="0"/>
              </a:rPr>
              <a:t>Literature:</a:t>
            </a:r>
          </a:p>
          <a:p>
            <a:pPr algn="l" eaLnBrk="1" hangingPunct="1">
              <a:spcBef>
                <a:spcPct val="0"/>
              </a:spcBef>
              <a:buFontTx/>
              <a:buNone/>
              <a:defRPr/>
            </a:pPr>
            <a:r>
              <a:rPr lang="hr-HR" altLang="sr-Latn-RS" sz="1400" dirty="0" smtClean="0">
                <a:latin typeface="+mn-lt"/>
              </a:rPr>
              <a:t>1. </a:t>
            </a:r>
            <a:r>
              <a:rPr lang="en-US" altLang="sr-Latn-RS" sz="1400" dirty="0" smtClean="0">
                <a:latin typeface="+mn-lt"/>
              </a:rPr>
              <a:t>D.L.</a:t>
            </a:r>
            <a:r>
              <a:rPr lang="hr-HR" altLang="sr-Latn-RS" sz="1400" dirty="0" smtClean="0">
                <a:latin typeface="+mn-lt"/>
              </a:rPr>
              <a:t> </a:t>
            </a:r>
            <a:r>
              <a:rPr lang="en-US" altLang="sr-Latn-RS" sz="1400" dirty="0" smtClean="0">
                <a:latin typeface="+mn-lt"/>
              </a:rPr>
              <a:t>Nelson </a:t>
            </a:r>
            <a:r>
              <a:rPr lang="hr-HR" altLang="sr-Latn-RS" sz="1400" dirty="0" smtClean="0">
                <a:latin typeface="+mn-lt"/>
              </a:rPr>
              <a:t>i</a:t>
            </a:r>
            <a:r>
              <a:rPr lang="en-US" altLang="sr-Latn-RS" sz="1400" dirty="0" smtClean="0">
                <a:latin typeface="+mn-lt"/>
              </a:rPr>
              <a:t> M.M. Cox</a:t>
            </a:r>
            <a:r>
              <a:rPr lang="hr-HR" altLang="sr-Latn-RS" sz="1400" dirty="0" smtClean="0">
                <a:latin typeface="+mn-lt"/>
              </a:rPr>
              <a:t>:</a:t>
            </a:r>
            <a:r>
              <a:rPr lang="en-US" altLang="sr-Latn-RS" sz="1400" dirty="0" smtClean="0">
                <a:latin typeface="+mn-lt"/>
              </a:rPr>
              <a:t> </a:t>
            </a:r>
            <a:r>
              <a:rPr lang="en-US" altLang="sr-Latn-RS" sz="1400" dirty="0" err="1" smtClean="0">
                <a:latin typeface="+mn-lt"/>
              </a:rPr>
              <a:t>Lehninger</a:t>
            </a:r>
            <a:r>
              <a:rPr lang="en-US" altLang="sr-Latn-RS" sz="1400" dirty="0" smtClean="0">
                <a:latin typeface="+mn-lt"/>
              </a:rPr>
              <a:t> Principles of Biochemistry</a:t>
            </a:r>
            <a:r>
              <a:rPr lang="hr-HR" altLang="sr-Latn-RS" sz="1400" dirty="0" smtClean="0">
                <a:latin typeface="+mn-lt"/>
              </a:rPr>
              <a:t>,</a:t>
            </a:r>
            <a:r>
              <a:rPr lang="en-US" altLang="sr-Latn-RS" sz="1400" dirty="0" smtClean="0">
                <a:latin typeface="+mn-lt"/>
              </a:rPr>
              <a:t> 5</a:t>
            </a:r>
            <a:r>
              <a:rPr lang="en-US" altLang="sr-Latn-RS" sz="1400" baseline="30000" dirty="0" smtClean="0">
                <a:latin typeface="+mn-lt"/>
              </a:rPr>
              <a:t>th</a:t>
            </a:r>
            <a:r>
              <a:rPr lang="en-US" altLang="sr-Latn-RS" sz="1400" dirty="0" smtClean="0">
                <a:latin typeface="+mn-lt"/>
              </a:rPr>
              <a:t> </a:t>
            </a:r>
            <a:r>
              <a:rPr lang="hr-HR" altLang="sr-Latn-RS" sz="1400" dirty="0" err="1" smtClean="0">
                <a:latin typeface="+mn-lt"/>
              </a:rPr>
              <a:t>edition</a:t>
            </a:r>
            <a:r>
              <a:rPr lang="hr-HR" altLang="sr-Latn-RS" sz="1400" dirty="0" smtClean="0">
                <a:latin typeface="+mn-lt"/>
              </a:rPr>
              <a:t>, </a:t>
            </a:r>
            <a:r>
              <a:rPr lang="en-US" altLang="sr-Latn-RS" sz="1400" dirty="0" smtClean="0">
                <a:latin typeface="+mn-lt"/>
              </a:rPr>
              <a:t>Worth Publishers, </a:t>
            </a:r>
            <a:r>
              <a:rPr lang="hr-HR" altLang="sr-Latn-RS" sz="1400" dirty="0" smtClean="0">
                <a:latin typeface="+mn-lt"/>
              </a:rPr>
              <a:t>USA,</a:t>
            </a:r>
            <a:r>
              <a:rPr lang="en-US" altLang="sr-Latn-RS" sz="1400" dirty="0" smtClean="0">
                <a:latin typeface="+mn-lt"/>
              </a:rPr>
              <a:t> 2008.</a:t>
            </a:r>
            <a:endParaRPr lang="hr-HR" altLang="sr-Latn-RS" sz="1400" dirty="0" smtClean="0">
              <a:latin typeface="+mn-lt"/>
            </a:endParaRPr>
          </a:p>
          <a:p>
            <a:pPr algn="l" eaLnBrk="1" hangingPunct="1">
              <a:spcBef>
                <a:spcPct val="0"/>
              </a:spcBef>
              <a:buFontTx/>
              <a:buNone/>
              <a:defRPr/>
            </a:pPr>
            <a:r>
              <a:rPr lang="hr-HR" altLang="sr-Latn-RS" sz="1400" dirty="0" smtClean="0">
                <a:latin typeface="+mn-lt"/>
              </a:rPr>
              <a:t>2. </a:t>
            </a:r>
            <a:r>
              <a:rPr lang="hr-HR" sz="1400" dirty="0" smtClean="0">
                <a:latin typeface="+mn-lt"/>
                <a:ea typeface="Tahoma" panose="020B0604030504040204" pitchFamily="34" charset="0"/>
                <a:cs typeface="Tahoma" panose="020B0604030504040204" pitchFamily="34" charset="0"/>
              </a:rPr>
              <a:t>J.M. Berg, J.L. Tymoczko i L. Stryer: Biochemistry, 7</a:t>
            </a:r>
            <a:r>
              <a:rPr lang="hr-HR" sz="1400" baseline="30000" dirty="0" smtClean="0">
                <a:latin typeface="+mn-lt"/>
                <a:ea typeface="Tahoma" panose="020B0604030504040204" pitchFamily="34" charset="0"/>
                <a:cs typeface="Tahoma" panose="020B0604030504040204" pitchFamily="34" charset="0"/>
              </a:rPr>
              <a:t>th </a:t>
            </a:r>
            <a:r>
              <a:rPr lang="hr-HR" sz="1400" dirty="0" smtClean="0">
                <a:latin typeface="+mn-lt"/>
                <a:ea typeface="Tahoma" panose="020B0604030504040204" pitchFamily="34" charset="0"/>
                <a:cs typeface="Tahoma" panose="020B0604030504040204" pitchFamily="34" charset="0"/>
              </a:rPr>
              <a:t>edition, W.H. Freeman and Company, USA, 2012</a:t>
            </a:r>
            <a:endParaRPr lang="hr-HR" altLang="sr-Latn-RS" sz="1400" dirty="0" smtClean="0">
              <a:latin typeface="+mn-lt"/>
              <a:cs typeface="Tahoma" pitchFamily="34" charset="0"/>
            </a:endParaRPr>
          </a:p>
        </p:txBody>
      </p:sp>
      <p:sp>
        <p:nvSpPr>
          <p:cNvPr id="5" name="TextBox 4"/>
          <p:cNvSpPr txBox="1"/>
          <p:nvPr/>
        </p:nvSpPr>
        <p:spPr>
          <a:xfrm>
            <a:off x="3666520" y="5756794"/>
            <a:ext cx="2946040" cy="738664"/>
          </a:xfrm>
          <a:prstGeom prst="rect">
            <a:avLst/>
          </a:prstGeom>
          <a:noFill/>
        </p:spPr>
        <p:txBody>
          <a:bodyPr wrap="square" rtlCol="0">
            <a:spAutoFit/>
          </a:bodyPr>
          <a:lstStyle/>
          <a:p>
            <a:pPr algn="l"/>
            <a:r>
              <a:rPr lang="en-US" sz="1400" dirty="0" smtClean="0">
                <a:hlinkClick r:id="rId5"/>
              </a:rPr>
              <a:t>Link to website Medical Biochemistry Page - Myoglobin and hemoglobin</a:t>
            </a:r>
            <a:endParaRPr lang="en-US" sz="1400" dirty="0"/>
          </a:p>
        </p:txBody>
      </p:sp>
      <p:pic>
        <p:nvPicPr>
          <p:cNvPr id="2" name="slajd summar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12360" y="4221088"/>
            <a:ext cx="800258" cy="800258"/>
          </a:xfrm>
          <a:prstGeom prst="rect">
            <a:avLst/>
          </a:prstGeom>
          <a:ln w="1905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3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484784"/>
            <a:ext cx="8064896" cy="2585323"/>
          </a:xfrm>
          <a:prstGeom prst="rect">
            <a:avLst/>
          </a:prstGeom>
          <a:noFill/>
          <a:ln>
            <a:solidFill>
              <a:srgbClr val="FF0000"/>
            </a:solidFill>
          </a:ln>
        </p:spPr>
        <p:txBody>
          <a:bodyPr wrap="square" rtlCol="0">
            <a:spAutoFit/>
          </a:bodyPr>
          <a:lstStyle/>
          <a:p>
            <a:pPr algn="l"/>
            <a:r>
              <a:rPr lang="en-US" b="1" dirty="0" smtClean="0">
                <a:latin typeface="Tahoma" panose="020B0604030504040204" pitchFamily="34" charset="0"/>
                <a:ea typeface="Tahoma" panose="020B0604030504040204" pitchFamily="34" charset="0"/>
                <a:cs typeface="Tahoma" panose="020B0604030504040204" pitchFamily="34" charset="0"/>
              </a:rPr>
              <a:t>REVIEW QUESTIONS</a:t>
            </a:r>
          </a:p>
          <a:p>
            <a:pPr algn="l"/>
            <a:endParaRPr lang="en-US"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AutoNum type="arabicPeriod"/>
            </a:pPr>
            <a:r>
              <a:rPr lang="en-US" dirty="0" smtClean="0">
                <a:latin typeface="Tahoma" panose="020B0604030504040204" pitchFamily="34" charset="0"/>
                <a:ea typeface="Tahoma" panose="020B0604030504040204" pitchFamily="34" charset="0"/>
                <a:cs typeface="Tahoma" panose="020B0604030504040204" pitchFamily="34" charset="0"/>
              </a:rPr>
              <a:t>The muscle protein myoglobin and the erythrocyte protein hemoglobin are both oxygen transport proteins. Describe the structural features that allow these molecules to perform their separate functions.</a:t>
            </a:r>
          </a:p>
          <a:p>
            <a:pPr marL="342900" indent="-342900" algn="l">
              <a:buAutoNum type="arabicPeriod"/>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AutoNum type="arabicPeriod"/>
            </a:pPr>
            <a:r>
              <a:rPr lang="en-US" dirty="0" smtClean="0">
                <a:latin typeface="Tahoma" panose="020B0604030504040204" pitchFamily="34" charset="0"/>
                <a:ea typeface="Tahoma" panose="020B0604030504040204" pitchFamily="34" charset="0"/>
                <a:cs typeface="Tahoma" panose="020B0604030504040204" pitchFamily="34" charset="0"/>
              </a:rPr>
              <a:t>Fetal hemoglobin (</a:t>
            </a:r>
            <a:r>
              <a:rPr lang="en-US" dirty="0" err="1" smtClean="0">
                <a:latin typeface="Tahoma" panose="020B0604030504040204" pitchFamily="34" charset="0"/>
                <a:ea typeface="Tahoma" panose="020B0604030504040204" pitchFamily="34" charset="0"/>
                <a:cs typeface="Tahoma" panose="020B0604030504040204" pitchFamily="34" charset="0"/>
              </a:rPr>
              <a:t>HbF</a:t>
            </a:r>
            <a:r>
              <a:rPr lang="en-US" dirty="0" smtClean="0">
                <a:latin typeface="Tahoma" panose="020B0604030504040204" pitchFamily="34" charset="0"/>
                <a:ea typeface="Tahoma" panose="020B0604030504040204" pitchFamily="34" charset="0"/>
                <a:cs typeface="Tahoma" panose="020B0604030504040204" pitchFamily="34" charset="0"/>
              </a:rPr>
              <a:t>) binds to BPG to a lesser extent than does adult hemoglobin (</a:t>
            </a:r>
            <a:r>
              <a:rPr lang="en-US" dirty="0" err="1" smtClean="0">
                <a:latin typeface="Tahoma" panose="020B0604030504040204" pitchFamily="34" charset="0"/>
                <a:ea typeface="Tahoma" panose="020B0604030504040204" pitchFamily="34" charset="0"/>
                <a:cs typeface="Tahoma" panose="020B0604030504040204" pitchFamily="34" charset="0"/>
              </a:rPr>
              <a:t>HbA</a:t>
            </a:r>
            <a:r>
              <a:rPr lang="en-US" dirty="0" smtClean="0">
                <a:latin typeface="Tahoma" panose="020B0604030504040204" pitchFamily="34" charset="0"/>
                <a:ea typeface="Tahoma" panose="020B0604030504040204" pitchFamily="34" charset="0"/>
                <a:cs typeface="Tahoma" panose="020B0604030504040204" pitchFamily="34" charset="0"/>
              </a:rPr>
              <a:t>). Why do you think </a:t>
            </a:r>
            <a:r>
              <a:rPr lang="en-US" dirty="0" err="1" smtClean="0">
                <a:latin typeface="Tahoma" panose="020B0604030504040204" pitchFamily="34" charset="0"/>
                <a:ea typeface="Tahoma" panose="020B0604030504040204" pitchFamily="34" charset="0"/>
                <a:cs typeface="Tahoma" panose="020B0604030504040204" pitchFamily="34" charset="0"/>
              </a:rPr>
              <a:t>HbF</a:t>
            </a:r>
            <a:r>
              <a:rPr lang="en-US" dirty="0" smtClean="0">
                <a:latin typeface="Tahoma" panose="020B0604030504040204" pitchFamily="34" charset="0"/>
                <a:ea typeface="Tahoma" panose="020B0604030504040204" pitchFamily="34" charset="0"/>
                <a:cs typeface="Tahoma" panose="020B0604030504040204" pitchFamily="34" charset="0"/>
              </a:rPr>
              <a:t> has a greater affinity for oxygen than does maternal hemoglobin?</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6359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836712"/>
            <a:ext cx="8712968" cy="5632311"/>
          </a:xfrm>
          <a:prstGeom prst="rect">
            <a:avLst/>
          </a:prstGeom>
          <a:noFill/>
          <a:ln>
            <a:solidFill>
              <a:srgbClr val="FF0000"/>
            </a:solidFill>
          </a:ln>
        </p:spPr>
        <p:txBody>
          <a:bodyPr wrap="square" rtlCol="0">
            <a:spAutoFit/>
          </a:bodyPr>
          <a:lstStyle/>
          <a:p>
            <a:pPr algn="just"/>
            <a:r>
              <a:rPr lang="en-US" b="1" dirty="0" smtClean="0">
                <a:latin typeface="Tahoma" panose="020B0604030504040204" pitchFamily="34" charset="0"/>
                <a:ea typeface="Tahoma" panose="020B0604030504040204" pitchFamily="34" charset="0"/>
                <a:cs typeface="Tahoma" panose="020B0604030504040204" pitchFamily="34" charset="0"/>
              </a:rPr>
              <a:t>ANSWERS TO REVIEW QUESTIONS</a:t>
            </a:r>
          </a:p>
          <a:p>
            <a:pPr marL="342900" indent="-342900" algn="just">
              <a:buAutoNum type="arabicPeriod"/>
            </a:pPr>
            <a:r>
              <a:rPr lang="en-US" dirty="0" smtClean="0">
                <a:latin typeface="Tahoma" panose="020B0604030504040204" pitchFamily="34" charset="0"/>
                <a:ea typeface="Tahoma" panose="020B0604030504040204" pitchFamily="34" charset="0"/>
                <a:cs typeface="Tahoma" panose="020B0604030504040204" pitchFamily="34" charset="0"/>
              </a:rPr>
              <a:t>The </a:t>
            </a:r>
            <a:r>
              <a:rPr lang="en-US" dirty="0">
                <a:latin typeface="Tahoma" panose="020B0604030504040204" pitchFamily="34" charset="0"/>
                <a:ea typeface="Tahoma" panose="020B0604030504040204" pitchFamily="34" charset="0"/>
                <a:cs typeface="Tahoma" panose="020B0604030504040204" pitchFamily="34" charset="0"/>
              </a:rPr>
              <a:t>structural differences between two proteins underlie their different </a:t>
            </a:r>
            <a:r>
              <a:rPr lang="en-US" dirty="0" smtClean="0">
                <a:latin typeface="Tahoma" panose="020B0604030504040204" pitchFamily="34" charset="0"/>
                <a:ea typeface="Tahoma" panose="020B0604030504040204" pitchFamily="34" charset="0"/>
                <a:cs typeface="Tahoma" panose="020B0604030504040204" pitchFamily="34" charset="0"/>
              </a:rPr>
              <a:t>functions. </a:t>
            </a:r>
            <a:r>
              <a:rPr lang="en-US" dirty="0">
                <a:latin typeface="Tahoma" panose="020B0604030504040204" pitchFamily="34" charset="0"/>
                <a:ea typeface="Tahoma" panose="020B0604030504040204" pitchFamily="34" charset="0"/>
                <a:cs typeface="Tahoma" panose="020B0604030504040204" pitchFamily="34" charset="0"/>
              </a:rPr>
              <a:t>M</a:t>
            </a:r>
            <a:r>
              <a:rPr lang="en-US" dirty="0" smtClean="0">
                <a:latin typeface="Tahoma" panose="020B0604030504040204" pitchFamily="34" charset="0"/>
                <a:ea typeface="Tahoma" panose="020B0604030504040204" pitchFamily="34" charset="0"/>
                <a:cs typeface="Tahoma" panose="020B0604030504040204" pitchFamily="34" charset="0"/>
              </a:rPr>
              <a:t>yoglobin </a:t>
            </a:r>
            <a:r>
              <a:rPr lang="en-US" dirty="0">
                <a:latin typeface="Tahoma" panose="020B0604030504040204" pitchFamily="34" charset="0"/>
                <a:ea typeface="Tahoma" panose="020B0604030504040204" pitchFamily="34" charset="0"/>
                <a:cs typeface="Tahoma" panose="020B0604030504040204" pitchFamily="34" charset="0"/>
              </a:rPr>
              <a:t>contains one polypeptide chain and one </a:t>
            </a:r>
            <a:r>
              <a:rPr lang="en-US" dirty="0" err="1">
                <a:latin typeface="Tahoma" panose="020B0604030504040204" pitchFamily="34" charset="0"/>
                <a:ea typeface="Tahoma" panose="020B0604030504040204" pitchFamily="34" charset="0"/>
                <a:cs typeface="Tahoma" panose="020B0604030504040204" pitchFamily="34" charset="0"/>
              </a:rPr>
              <a:t>heme</a:t>
            </a:r>
            <a:r>
              <a:rPr lang="en-US" dirty="0">
                <a:latin typeface="Tahoma" panose="020B0604030504040204" pitchFamily="34" charset="0"/>
                <a:ea typeface="Tahoma" panose="020B0604030504040204" pitchFamily="34" charset="0"/>
                <a:cs typeface="Tahoma" panose="020B0604030504040204" pitchFamily="34" charset="0"/>
              </a:rPr>
              <a:t> as a </a:t>
            </a:r>
            <a:r>
              <a:rPr lang="en-US" dirty="0" err="1">
                <a:latin typeface="Tahoma" panose="020B0604030504040204" pitchFamily="34" charset="0"/>
                <a:ea typeface="Tahoma" panose="020B0604030504040204" pitchFamily="34" charset="0"/>
                <a:cs typeface="Tahoma" panose="020B0604030504040204" pitchFamily="34" charset="0"/>
              </a:rPr>
              <a:t>prosthethic</a:t>
            </a:r>
            <a:r>
              <a:rPr lang="en-US" dirty="0">
                <a:latin typeface="Tahoma" panose="020B0604030504040204" pitchFamily="34" charset="0"/>
                <a:ea typeface="Tahoma" panose="020B0604030504040204" pitchFamily="34" charset="0"/>
                <a:cs typeface="Tahoma" panose="020B0604030504040204" pitchFamily="34" charset="0"/>
              </a:rPr>
              <a:t> group, while hemoglobin consists of 4 polypeptide chains and 4 </a:t>
            </a:r>
            <a:r>
              <a:rPr lang="en-US" dirty="0" err="1">
                <a:latin typeface="Tahoma" panose="020B0604030504040204" pitchFamily="34" charset="0"/>
                <a:ea typeface="Tahoma" panose="020B0604030504040204" pitchFamily="34" charset="0"/>
                <a:cs typeface="Tahoma" panose="020B0604030504040204" pitchFamily="34" charset="0"/>
              </a:rPr>
              <a:t>hemes</a:t>
            </a:r>
            <a:r>
              <a:rPr lang="en-US" dirty="0">
                <a:latin typeface="Tahoma" panose="020B0604030504040204" pitchFamily="34" charset="0"/>
                <a:ea typeface="Tahoma" panose="020B0604030504040204" pitchFamily="34" charset="0"/>
                <a:cs typeface="Tahoma" panose="020B0604030504040204" pitchFamily="34" charset="0"/>
              </a:rPr>
              <a:t>. Myoglobin has high affinity for oxygen binding which makes it </a:t>
            </a:r>
            <a:r>
              <a:rPr lang="en-US" dirty="0" smtClean="0">
                <a:latin typeface="Tahoma" panose="020B0604030504040204" pitchFamily="34" charset="0"/>
                <a:ea typeface="Tahoma" panose="020B0604030504040204" pitchFamily="34" charset="0"/>
                <a:cs typeface="Tahoma" panose="020B0604030504040204" pitchFamily="34" charset="0"/>
              </a:rPr>
              <a:t>a perfect </a:t>
            </a:r>
            <a:r>
              <a:rPr lang="en-US" dirty="0" err="1">
                <a:latin typeface="Tahoma" panose="020B0604030504040204" pitchFamily="34" charset="0"/>
                <a:ea typeface="Tahoma" panose="020B0604030504040204" pitchFamily="34" charset="0"/>
                <a:cs typeface="Tahoma" panose="020B0604030504040204" pitchFamily="34" charset="0"/>
              </a:rPr>
              <a:t>oxygene</a:t>
            </a:r>
            <a:r>
              <a:rPr lang="en-US" dirty="0">
                <a:latin typeface="Tahoma" panose="020B0604030504040204" pitchFamily="34" charset="0"/>
                <a:ea typeface="Tahoma" panose="020B0604030504040204" pitchFamily="34" charset="0"/>
                <a:cs typeface="Tahoma" panose="020B0604030504040204" pitchFamily="34" charset="0"/>
              </a:rPr>
              <a:t> storage protein. Hemoglobin acts as an allosteric protein, as there is cooperative binding of its </a:t>
            </a:r>
            <a:r>
              <a:rPr lang="en-US" dirty="0" smtClean="0">
                <a:latin typeface="Tahoma" panose="020B0604030504040204" pitchFamily="34" charset="0"/>
                <a:ea typeface="Tahoma" panose="020B0604030504040204" pitchFamily="34" charset="0"/>
                <a:cs typeface="Tahoma" panose="020B0604030504040204" pitchFamily="34" charset="0"/>
              </a:rPr>
              <a:t>ligand, oxygen, </a:t>
            </a:r>
            <a:r>
              <a:rPr lang="en-US" dirty="0">
                <a:latin typeface="Tahoma" panose="020B0604030504040204" pitchFamily="34" charset="0"/>
                <a:ea typeface="Tahoma" panose="020B0604030504040204" pitchFamily="34" charset="0"/>
                <a:cs typeface="Tahoma" panose="020B0604030504040204" pitchFamily="34" charset="0"/>
              </a:rPr>
              <a:t>to </a:t>
            </a:r>
            <a:r>
              <a:rPr lang="en-US" dirty="0" smtClean="0">
                <a:latin typeface="Tahoma" panose="020B0604030504040204" pitchFamily="34" charset="0"/>
                <a:ea typeface="Tahoma" panose="020B0604030504040204" pitchFamily="34" charset="0"/>
                <a:cs typeface="Tahoma" panose="020B0604030504040204" pitchFamily="34" charset="0"/>
              </a:rPr>
              <a:t>iron (Fe</a:t>
            </a:r>
            <a:r>
              <a:rPr lang="en-US" baseline="30000" dirty="0" smtClean="0">
                <a:latin typeface="Tahoma" panose="020B0604030504040204" pitchFamily="34" charset="0"/>
                <a:ea typeface="Tahoma" panose="020B0604030504040204" pitchFamily="34" charset="0"/>
                <a:cs typeface="Tahoma" panose="020B0604030504040204" pitchFamily="34" charset="0"/>
              </a:rPr>
              <a:t>2+</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in </a:t>
            </a:r>
            <a:r>
              <a:rPr lang="en-US" dirty="0" err="1">
                <a:latin typeface="Tahoma" panose="020B0604030504040204" pitchFamily="34" charset="0"/>
                <a:ea typeface="Tahoma" panose="020B0604030504040204" pitchFamily="34" charset="0"/>
                <a:cs typeface="Tahoma" panose="020B0604030504040204" pitchFamily="34" charset="0"/>
              </a:rPr>
              <a:t>heme</a:t>
            </a:r>
            <a:r>
              <a:rPr lang="en-US" dirty="0">
                <a:latin typeface="Tahoma" panose="020B0604030504040204" pitchFamily="34" charset="0"/>
                <a:ea typeface="Tahoma" panose="020B0604030504040204" pitchFamily="34" charset="0"/>
                <a:cs typeface="Tahoma" panose="020B0604030504040204" pitchFamily="34" charset="0"/>
              </a:rPr>
              <a:t>. Hemoglobin is more sensitive to small changes in partial pressure of oxygen, and is perfect transporter of oxygen in blood</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i="1" dirty="0" smtClean="0">
                <a:latin typeface="Tahoma" panose="020B0604030504040204" pitchFamily="34" charset="0"/>
                <a:ea typeface="Tahoma" panose="020B0604030504040204" pitchFamily="34" charset="0"/>
                <a:cs typeface="Tahoma" panose="020B0604030504040204" pitchFamily="34" charset="0"/>
              </a:rPr>
              <a:t>(Remind </a:t>
            </a:r>
            <a:r>
              <a:rPr lang="en-US" i="1" dirty="0" smtClean="0">
                <a:latin typeface="Tahoma" panose="020B0604030504040204" pitchFamily="34" charset="0"/>
                <a:ea typeface="Tahoma" panose="020B0604030504040204" pitchFamily="34" charset="0"/>
                <a:cs typeface="Tahoma" panose="020B0604030504040204" pitchFamily="34" charset="0"/>
              </a:rPr>
              <a:t>that the </a:t>
            </a:r>
            <a:r>
              <a:rPr lang="en-US" i="1" dirty="0">
                <a:latin typeface="Tahoma" panose="020B0604030504040204" pitchFamily="34" charset="0"/>
                <a:ea typeface="Tahoma" panose="020B0604030504040204" pitchFamily="34" charset="0"/>
                <a:cs typeface="Tahoma" panose="020B0604030504040204" pitchFamily="34" charset="0"/>
              </a:rPr>
              <a:t>binding </a:t>
            </a:r>
            <a:r>
              <a:rPr lang="en-US" i="1" dirty="0" smtClean="0">
                <a:latin typeface="Tahoma" panose="020B0604030504040204" pitchFamily="34" charset="0"/>
                <a:ea typeface="Tahoma" panose="020B0604030504040204" pitchFamily="34" charset="0"/>
                <a:cs typeface="Tahoma" panose="020B0604030504040204" pitchFamily="34" charset="0"/>
              </a:rPr>
              <a:t>of </a:t>
            </a:r>
            <a:r>
              <a:rPr lang="en-US" i="1" dirty="0">
                <a:latin typeface="Tahoma" panose="020B0604030504040204" pitchFamily="34" charset="0"/>
                <a:ea typeface="Tahoma" panose="020B0604030504040204" pitchFamily="34" charset="0"/>
                <a:cs typeface="Tahoma" panose="020B0604030504040204" pitchFamily="34" charset="0"/>
              </a:rPr>
              <a:t>oxygen is called oxygenation. </a:t>
            </a:r>
            <a:r>
              <a:rPr lang="en-US" i="1" dirty="0" smtClean="0">
                <a:latin typeface="Tahoma" panose="020B0604030504040204" pitchFamily="34" charset="0"/>
                <a:ea typeface="Tahoma" panose="020B0604030504040204" pitchFamily="34" charset="0"/>
                <a:cs typeface="Tahoma" panose="020B0604030504040204" pitchFamily="34" charset="0"/>
              </a:rPr>
              <a:t>This </a:t>
            </a:r>
            <a:r>
              <a:rPr lang="en-US" i="1" dirty="0">
                <a:latin typeface="Tahoma" panose="020B0604030504040204" pitchFamily="34" charset="0"/>
                <a:ea typeface="Tahoma" panose="020B0604030504040204" pitchFamily="34" charset="0"/>
                <a:cs typeface="Tahoma" panose="020B0604030504040204" pitchFamily="34" charset="0"/>
              </a:rPr>
              <a:t>should not be confused with oxidation, in which iron loses </a:t>
            </a:r>
            <a:r>
              <a:rPr lang="en-US" i="1" dirty="0" smtClean="0">
                <a:latin typeface="Tahoma" panose="020B0604030504040204" pitchFamily="34" charset="0"/>
                <a:ea typeface="Tahoma" panose="020B0604030504040204" pitchFamily="34" charset="0"/>
                <a:cs typeface="Tahoma" panose="020B0604030504040204" pitchFamily="34" charset="0"/>
              </a:rPr>
              <a:t>electron </a:t>
            </a:r>
            <a:r>
              <a:rPr lang="en-US" i="1" dirty="0">
                <a:latin typeface="Tahoma" panose="020B0604030504040204" pitchFamily="34" charset="0"/>
                <a:ea typeface="Tahoma" panose="020B0604030504040204" pitchFamily="34" charset="0"/>
                <a:cs typeface="Tahoma" panose="020B0604030504040204" pitchFamily="34" charset="0"/>
              </a:rPr>
              <a:t>and acquires </a:t>
            </a:r>
            <a:r>
              <a:rPr lang="en-US" i="1" dirty="0" smtClean="0">
                <a:latin typeface="Tahoma" panose="020B0604030504040204" pitchFamily="34" charset="0"/>
                <a:ea typeface="Tahoma" panose="020B0604030504040204" pitchFamily="34" charset="0"/>
                <a:cs typeface="Tahoma" panose="020B0604030504040204" pitchFamily="34" charset="0"/>
              </a:rPr>
              <a:t>Fe</a:t>
            </a:r>
            <a:r>
              <a:rPr lang="en-US" i="1" baseline="30000" dirty="0" smtClean="0">
                <a:latin typeface="Tahoma" panose="020B0604030504040204" pitchFamily="34" charset="0"/>
                <a:ea typeface="Tahoma" panose="020B0604030504040204" pitchFamily="34" charset="0"/>
                <a:cs typeface="Tahoma" panose="020B0604030504040204" pitchFamily="34" charset="0"/>
              </a:rPr>
              <a:t>3+</a:t>
            </a:r>
            <a:r>
              <a:rPr lang="en-US" i="1" dirty="0" smtClean="0">
                <a:latin typeface="Tahoma" panose="020B0604030504040204" pitchFamily="34" charset="0"/>
                <a:ea typeface="Tahoma" panose="020B0604030504040204" pitchFamily="34" charset="0"/>
                <a:cs typeface="Tahoma" panose="020B0604030504040204" pitchFamily="34" charset="0"/>
              </a:rPr>
              <a:t>oxidation </a:t>
            </a:r>
            <a:r>
              <a:rPr lang="en-US" i="1" dirty="0">
                <a:latin typeface="Tahoma" panose="020B0604030504040204" pitchFamily="34" charset="0"/>
                <a:ea typeface="Tahoma" panose="020B0604030504040204" pitchFamily="34" charset="0"/>
                <a:cs typeface="Tahoma" panose="020B0604030504040204" pitchFamily="34" charset="0"/>
              </a:rPr>
              <a:t>state. If oxidation of </a:t>
            </a:r>
            <a:r>
              <a:rPr lang="en-US" i="1" dirty="0" err="1">
                <a:latin typeface="Tahoma" panose="020B0604030504040204" pitchFamily="34" charset="0"/>
                <a:ea typeface="Tahoma" panose="020B0604030504040204" pitchFamily="34" charset="0"/>
                <a:cs typeface="Tahoma" panose="020B0604030504040204" pitchFamily="34" charset="0"/>
              </a:rPr>
              <a:t>heme</a:t>
            </a:r>
            <a:r>
              <a:rPr lang="en-US" i="1" dirty="0">
                <a:latin typeface="Tahoma" panose="020B0604030504040204" pitchFamily="34" charset="0"/>
                <a:ea typeface="Tahoma" panose="020B0604030504040204" pitchFamily="34" charset="0"/>
                <a:cs typeface="Tahoma" panose="020B0604030504040204" pitchFamily="34" charset="0"/>
              </a:rPr>
              <a:t> iron occurs, which is related to certain disorders, there is no binding of oxygen at </a:t>
            </a:r>
            <a:r>
              <a:rPr lang="en-US" i="1" dirty="0" smtClean="0">
                <a:latin typeface="Tahoma" panose="020B0604030504040204" pitchFamily="34" charset="0"/>
                <a:ea typeface="Tahoma" panose="020B0604030504040204" pitchFamily="34" charset="0"/>
                <a:cs typeface="Tahoma" panose="020B0604030504040204" pitchFamily="34" charset="0"/>
              </a:rPr>
              <a:t>all</a:t>
            </a:r>
            <a:r>
              <a:rPr lang="en-US" i="1" dirty="0" smtClean="0">
                <a:latin typeface="Tahoma" panose="020B0604030504040204" pitchFamily="34" charset="0"/>
                <a:ea typeface="Tahoma" panose="020B0604030504040204" pitchFamily="34" charset="0"/>
                <a:cs typeface="Tahoma" panose="020B0604030504040204" pitchFamily="34" charset="0"/>
              </a:rPr>
              <a:t>!) </a:t>
            </a:r>
          </a:p>
          <a:p>
            <a:pPr marL="342900" indent="-342900" algn="just">
              <a:buAutoNum type="arabicPeriod"/>
            </a:pPr>
            <a:endParaRPr lang="en-US" i="1" dirty="0" smtClean="0">
              <a:latin typeface="Tahoma" panose="020B0604030504040204" pitchFamily="34" charset="0"/>
              <a:ea typeface="Tahoma" panose="020B0604030504040204" pitchFamily="34" charset="0"/>
              <a:cs typeface="Tahoma" panose="020B0604030504040204" pitchFamily="34" charset="0"/>
            </a:endParaRPr>
          </a:p>
          <a:p>
            <a:pPr marL="342900" indent="-342900" algn="just">
              <a:buAutoNum type="arabicPeriod"/>
            </a:pPr>
            <a:r>
              <a:rPr lang="en-US" dirty="0" smtClean="0">
                <a:latin typeface="Tahoma" panose="020B0604030504040204" pitchFamily="34" charset="0"/>
                <a:ea typeface="Tahoma" panose="020B0604030504040204" pitchFamily="34" charset="0"/>
                <a:cs typeface="Tahoma" panose="020B0604030504040204" pitchFamily="34" charset="0"/>
              </a:rPr>
              <a:t>Fetal </a:t>
            </a:r>
            <a:r>
              <a:rPr lang="en-US" dirty="0">
                <a:latin typeface="Tahoma" panose="020B0604030504040204" pitchFamily="34" charset="0"/>
                <a:ea typeface="Tahoma" panose="020B0604030504040204" pitchFamily="34" charset="0"/>
                <a:cs typeface="Tahoma" panose="020B0604030504040204" pitchFamily="34" charset="0"/>
              </a:rPr>
              <a:t>hemoglobin </a:t>
            </a:r>
            <a:r>
              <a:rPr lang="en-US" dirty="0" smtClean="0">
                <a:latin typeface="Tahoma" panose="020B0604030504040204" pitchFamily="34" charset="0"/>
                <a:ea typeface="Tahoma" panose="020B0604030504040204" pitchFamily="34" charset="0"/>
                <a:cs typeface="Tahoma" panose="020B0604030504040204" pitchFamily="34" charset="0"/>
              </a:rPr>
              <a:t>(</a:t>
            </a:r>
            <a:r>
              <a:rPr lang="en-US" dirty="0" err="1" smtClean="0">
                <a:latin typeface="Tahoma" panose="020B0604030504040204" pitchFamily="34" charset="0"/>
                <a:ea typeface="Tahoma" panose="020B0604030504040204" pitchFamily="34" charset="0"/>
                <a:cs typeface="Tahoma" panose="020B0604030504040204" pitchFamily="34" charset="0"/>
              </a:rPr>
              <a:t>HbF</a:t>
            </a:r>
            <a:r>
              <a:rPr lang="en-US" dirty="0" smtClean="0">
                <a:latin typeface="Tahoma" panose="020B0604030504040204" pitchFamily="34" charset="0"/>
                <a:ea typeface="Tahoma" panose="020B0604030504040204" pitchFamily="34" charset="0"/>
                <a:cs typeface="Tahoma" panose="020B0604030504040204" pitchFamily="34" charset="0"/>
              </a:rPr>
              <a:t>) has </a:t>
            </a:r>
            <a:r>
              <a:rPr lang="en-US" dirty="0">
                <a:latin typeface="Tahoma" panose="020B0604030504040204" pitchFamily="34" charset="0"/>
                <a:ea typeface="Tahoma" panose="020B0604030504040204" pitchFamily="34" charset="0"/>
                <a:cs typeface="Tahoma" panose="020B0604030504040204" pitchFamily="34" charset="0"/>
              </a:rPr>
              <a:t>different structure than adult </a:t>
            </a:r>
            <a:r>
              <a:rPr lang="en-US" dirty="0" smtClean="0">
                <a:latin typeface="Tahoma" panose="020B0604030504040204" pitchFamily="34" charset="0"/>
                <a:ea typeface="Tahoma" panose="020B0604030504040204" pitchFamily="34" charset="0"/>
                <a:cs typeface="Tahoma" panose="020B0604030504040204" pitchFamily="34" charset="0"/>
              </a:rPr>
              <a:t>hemoglobin (</a:t>
            </a:r>
            <a:r>
              <a:rPr lang="en-US" dirty="0" err="1" smtClean="0">
                <a:latin typeface="Tahoma" panose="020B0604030504040204" pitchFamily="34" charset="0"/>
                <a:ea typeface="Tahoma" panose="020B0604030504040204" pitchFamily="34" charset="0"/>
                <a:cs typeface="Tahoma" panose="020B0604030504040204" pitchFamily="34" charset="0"/>
              </a:rPr>
              <a:t>HbA</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it contains 2 </a:t>
            </a:r>
            <a:r>
              <a:rPr lang="el-GR" dirty="0" smtClean="0">
                <a:latin typeface="Calibri" panose="020F0502020204030204" pitchFamily="34" charset="0"/>
                <a:ea typeface="Tahoma" panose="020B0604030504040204" pitchFamily="34" charset="0"/>
                <a:cs typeface="Calibri" panose="020F0502020204030204" pitchFamily="34" charset="0"/>
              </a:rPr>
              <a:t>α</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and 2 </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chains, and due to this structural difference binding of 2,3 BPG is not possible for fetal hemoglobin. Thus, there is no effect of </a:t>
            </a:r>
            <a:r>
              <a:rPr lang="en-US" dirty="0" smtClean="0">
                <a:latin typeface="Tahoma" panose="020B0604030504040204" pitchFamily="34" charset="0"/>
                <a:ea typeface="Tahoma" panose="020B0604030504040204" pitchFamily="34" charset="0"/>
                <a:cs typeface="Tahoma" panose="020B0604030504040204" pitchFamily="34" charset="0"/>
              </a:rPr>
              <a:t>2,3 BPG </a:t>
            </a:r>
            <a:r>
              <a:rPr lang="en-US" dirty="0">
                <a:latin typeface="Tahoma" panose="020B0604030504040204" pitchFamily="34" charset="0"/>
                <a:ea typeface="Tahoma" panose="020B0604030504040204" pitchFamily="34" charset="0"/>
                <a:cs typeface="Tahoma" panose="020B0604030504040204" pitchFamily="34" charset="0"/>
              </a:rPr>
              <a:t>which </a:t>
            </a:r>
            <a:r>
              <a:rPr lang="en-US" dirty="0" smtClean="0">
                <a:latin typeface="Tahoma" panose="020B0604030504040204" pitchFamily="34" charset="0"/>
                <a:ea typeface="Tahoma" panose="020B0604030504040204" pitchFamily="34" charset="0"/>
                <a:cs typeface="Tahoma" panose="020B0604030504040204" pitchFamily="34" charset="0"/>
              </a:rPr>
              <a:t>decreases </a:t>
            </a:r>
            <a:r>
              <a:rPr lang="en-US" dirty="0">
                <a:latin typeface="Tahoma" panose="020B0604030504040204" pitchFamily="34" charset="0"/>
                <a:ea typeface="Tahoma" panose="020B0604030504040204" pitchFamily="34" charset="0"/>
                <a:cs typeface="Tahoma" panose="020B0604030504040204" pitchFamily="34" charset="0"/>
              </a:rPr>
              <a:t>affinity of hemoglobin to oxygen binding. Physiologically, this structural feature of fetal hemoglobin and its higher affinity for oxygen than adult hemoglobin enables efficient fetal utilization of oxygen from maternal circulation</a:t>
            </a:r>
            <a:r>
              <a:rPr lang="en-US" dirty="0" smtClean="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0002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940" y="3035726"/>
            <a:ext cx="2134626" cy="2542324"/>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5124" name="Text Box 7"/>
          <p:cNvSpPr txBox="1">
            <a:spLocks noChangeArrowheads="1"/>
          </p:cNvSpPr>
          <p:nvPr/>
        </p:nvSpPr>
        <p:spPr bwMode="auto">
          <a:xfrm>
            <a:off x="-107950" y="5787261"/>
            <a:ext cx="9359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hr-HR" altLang="sr-Latn-RS" sz="2000" b="1" u="sng" dirty="0" err="1">
                <a:solidFill>
                  <a:srgbClr val="FF0000"/>
                </a:solidFill>
                <a:latin typeface="Tahoma" panose="020B0604030504040204" pitchFamily="34" charset="0"/>
              </a:rPr>
              <a:t>Heme</a:t>
            </a:r>
            <a:r>
              <a:rPr lang="hr-HR" altLang="sr-Latn-RS" sz="2000" b="1" u="sng" dirty="0">
                <a:solidFill>
                  <a:srgbClr val="FF0000"/>
                </a:solidFill>
                <a:latin typeface="Tahoma" panose="020B0604030504040204" pitchFamily="34" charset="0"/>
              </a:rPr>
              <a:t> </a:t>
            </a:r>
            <a:r>
              <a:rPr lang="hr-HR" altLang="sr-Latn-RS" sz="2000" b="1" u="sng" dirty="0" err="1">
                <a:solidFill>
                  <a:srgbClr val="FF0000"/>
                </a:solidFill>
                <a:latin typeface="Tahoma" panose="020B0604030504040204" pitchFamily="34" charset="0"/>
              </a:rPr>
              <a:t>group</a:t>
            </a:r>
            <a:r>
              <a:rPr lang="hr-HR" altLang="sr-Latn-RS" sz="2000" b="1" u="sng" dirty="0">
                <a:solidFill>
                  <a:srgbClr val="FF0000"/>
                </a:solidFill>
                <a:latin typeface="Tahoma" panose="020B0604030504040204" pitchFamily="34" charset="0"/>
              </a:rPr>
              <a:t> </a:t>
            </a:r>
            <a:r>
              <a:rPr lang="hr-HR" altLang="sr-Latn-RS" sz="2000" b="1" u="sng" dirty="0" err="1">
                <a:solidFill>
                  <a:srgbClr val="FF0000"/>
                </a:solidFill>
                <a:latin typeface="Tahoma" panose="020B0604030504040204" pitchFamily="34" charset="0"/>
              </a:rPr>
              <a:t>is</a:t>
            </a:r>
            <a:r>
              <a:rPr lang="hr-HR" altLang="sr-Latn-RS" sz="2000" b="1" u="sng" dirty="0">
                <a:solidFill>
                  <a:srgbClr val="FF0000"/>
                </a:solidFill>
                <a:latin typeface="Tahoma" panose="020B0604030504040204" pitchFamily="34" charset="0"/>
              </a:rPr>
              <a:t> </a:t>
            </a:r>
            <a:r>
              <a:rPr lang="hr-HR" altLang="sr-Latn-RS" sz="2000" b="1" u="sng" dirty="0" err="1">
                <a:solidFill>
                  <a:srgbClr val="FF0000"/>
                </a:solidFill>
                <a:latin typeface="Tahoma" panose="020B0604030504040204" pitchFamily="34" charset="0"/>
              </a:rPr>
              <a:t>present</a:t>
            </a:r>
            <a:r>
              <a:rPr lang="hr-HR" altLang="sr-Latn-RS" sz="2000" b="1" u="sng" dirty="0">
                <a:solidFill>
                  <a:srgbClr val="FF0000"/>
                </a:solidFill>
                <a:latin typeface="Tahoma" panose="020B0604030504040204" pitchFamily="34" charset="0"/>
              </a:rPr>
              <a:t> </a:t>
            </a:r>
            <a:r>
              <a:rPr lang="hr-HR" altLang="sr-Latn-RS" sz="2000" b="1" u="sng" dirty="0" err="1">
                <a:solidFill>
                  <a:srgbClr val="FF0000"/>
                </a:solidFill>
                <a:latin typeface="Tahoma" panose="020B0604030504040204" pitchFamily="34" charset="0"/>
              </a:rPr>
              <a:t>in</a:t>
            </a:r>
            <a:r>
              <a:rPr lang="hr-HR" altLang="sr-Latn-RS" sz="2000" b="1" u="sng" dirty="0">
                <a:solidFill>
                  <a:srgbClr val="FF0000"/>
                </a:solidFill>
                <a:latin typeface="Tahoma" panose="020B0604030504040204" pitchFamily="34" charset="0"/>
              </a:rPr>
              <a:t> </a:t>
            </a:r>
            <a:r>
              <a:rPr lang="hr-HR" altLang="sr-Latn-RS" sz="2000" b="1" u="sng" dirty="0" err="1">
                <a:solidFill>
                  <a:srgbClr val="FF0000"/>
                </a:solidFill>
                <a:latin typeface="Tahoma" panose="020B0604030504040204" pitchFamily="34" charset="0"/>
              </a:rPr>
              <a:t>different</a:t>
            </a:r>
            <a:r>
              <a:rPr lang="hr-HR" altLang="sr-Latn-RS" sz="2000" b="1" u="sng" dirty="0">
                <a:solidFill>
                  <a:srgbClr val="FF0000"/>
                </a:solidFill>
                <a:latin typeface="Tahoma" panose="020B0604030504040204" pitchFamily="34" charset="0"/>
              </a:rPr>
              <a:t> </a:t>
            </a:r>
            <a:r>
              <a:rPr lang="hr-HR" altLang="sr-Latn-RS" sz="2000" b="1" u="sng" dirty="0" err="1">
                <a:solidFill>
                  <a:srgbClr val="FF0000"/>
                </a:solidFill>
                <a:latin typeface="Tahoma" panose="020B0604030504040204" pitchFamily="34" charset="0"/>
              </a:rPr>
              <a:t>heme</a:t>
            </a:r>
            <a:r>
              <a:rPr lang="hr-HR" altLang="sr-Latn-RS" sz="2000" b="1" u="sng" dirty="0">
                <a:solidFill>
                  <a:srgbClr val="FF0000"/>
                </a:solidFill>
                <a:latin typeface="Tahoma" panose="020B0604030504040204" pitchFamily="34" charset="0"/>
              </a:rPr>
              <a:t> </a:t>
            </a:r>
            <a:r>
              <a:rPr lang="hr-HR" altLang="sr-Latn-RS" sz="2000" b="1" u="sng" dirty="0" err="1">
                <a:solidFill>
                  <a:srgbClr val="FF0000"/>
                </a:solidFill>
                <a:latin typeface="Tahoma" panose="020B0604030504040204" pitchFamily="34" charset="0"/>
              </a:rPr>
              <a:t>proteins</a:t>
            </a:r>
            <a:r>
              <a:rPr lang="hr-HR" altLang="sr-Latn-RS" sz="2000" b="1" u="sng" dirty="0">
                <a:solidFill>
                  <a:srgbClr val="FF0000"/>
                </a:solidFill>
                <a:latin typeface="Tahoma" panose="020B0604030504040204" pitchFamily="34" charset="0"/>
              </a:rPr>
              <a:t>.</a:t>
            </a:r>
            <a:r>
              <a:rPr lang="hr-HR" altLang="sr-Latn-RS" sz="2000" dirty="0">
                <a:solidFill>
                  <a:srgbClr val="FF0000"/>
                </a:solidFill>
                <a:latin typeface="Tahoma" panose="020B0604030504040204" pitchFamily="34" charset="0"/>
              </a:rPr>
              <a:t>                                               </a:t>
            </a:r>
            <a:r>
              <a:rPr lang="hr-HR" altLang="sr-Latn-RS" sz="1800" dirty="0">
                <a:latin typeface="Tahoma" panose="020B0604030504040204" pitchFamily="34" charset="0"/>
              </a:rPr>
              <a:t>(a) </a:t>
            </a:r>
            <a:r>
              <a:rPr lang="hr-HR" altLang="sr-Latn-RS" sz="1800" dirty="0" err="1">
                <a:latin typeface="Tahoma" panose="020B0604030504040204" pitchFamily="34" charset="0"/>
              </a:rPr>
              <a:t>protoporhyrin</a:t>
            </a:r>
            <a:r>
              <a:rPr lang="hr-HR" altLang="sr-Latn-RS" sz="1800" dirty="0">
                <a:latin typeface="Tahoma" panose="020B0604030504040204" pitchFamily="34" charset="0"/>
              </a:rPr>
              <a:t> IX, </a:t>
            </a:r>
            <a:r>
              <a:rPr lang="hr-HR" altLang="sr-Latn-RS" sz="1800" b="1" dirty="0" err="1">
                <a:solidFill>
                  <a:srgbClr val="FF0000"/>
                </a:solidFill>
                <a:latin typeface="Tahoma" panose="020B0604030504040204" pitchFamily="34" charset="0"/>
              </a:rPr>
              <a:t>organic</a:t>
            </a:r>
            <a:r>
              <a:rPr lang="hr-HR" altLang="sr-Latn-RS" sz="1800" b="1" dirty="0">
                <a:solidFill>
                  <a:srgbClr val="FF0000"/>
                </a:solidFill>
                <a:latin typeface="Tahoma" panose="020B0604030504040204" pitchFamily="34" charset="0"/>
              </a:rPr>
              <a:t> ring </a:t>
            </a:r>
            <a:r>
              <a:rPr lang="hr-HR" altLang="sr-Latn-RS" sz="1800" b="1" dirty="0" err="1">
                <a:solidFill>
                  <a:srgbClr val="FF0000"/>
                </a:solidFill>
                <a:latin typeface="Tahoma" panose="020B0604030504040204" pitchFamily="34" charset="0"/>
              </a:rPr>
              <a:t>structure</a:t>
            </a:r>
            <a:r>
              <a:rPr lang="hr-HR" altLang="sr-Latn-RS" sz="1800" dirty="0">
                <a:latin typeface="Tahoma" panose="020B0604030504040204" pitchFamily="34" charset="0"/>
              </a:rPr>
              <a:t> </a:t>
            </a:r>
            <a:r>
              <a:rPr lang="hr-HR" altLang="sr-Latn-RS" sz="1800" dirty="0" err="1">
                <a:latin typeface="Tahoma" panose="020B0604030504040204" pitchFamily="34" charset="0"/>
              </a:rPr>
              <a:t>containing</a:t>
            </a:r>
            <a:r>
              <a:rPr lang="hr-HR" altLang="sr-Latn-RS" sz="1800" dirty="0">
                <a:latin typeface="Tahoma" panose="020B0604030504040204" pitchFamily="34" charset="0"/>
              </a:rPr>
              <a:t> </a:t>
            </a:r>
            <a:r>
              <a:rPr lang="hr-HR" altLang="sr-Latn-RS" sz="1800" dirty="0" err="1">
                <a:latin typeface="Tahoma" panose="020B0604030504040204" pitchFamily="34" charset="0"/>
              </a:rPr>
              <a:t>four</a:t>
            </a:r>
            <a:r>
              <a:rPr lang="hr-HR" altLang="sr-Latn-RS" sz="1800" dirty="0">
                <a:latin typeface="Tahoma" panose="020B0604030504040204" pitchFamily="34" charset="0"/>
              </a:rPr>
              <a:t> </a:t>
            </a:r>
            <a:r>
              <a:rPr lang="hr-HR" altLang="sr-Latn-RS" sz="1800" dirty="0" err="1">
                <a:latin typeface="Tahoma" panose="020B0604030504040204" pitchFamily="34" charset="0"/>
              </a:rPr>
              <a:t>pyrrole</a:t>
            </a:r>
            <a:r>
              <a:rPr lang="hr-HR" altLang="sr-Latn-RS" sz="1800" dirty="0">
                <a:latin typeface="Tahoma" panose="020B0604030504040204" pitchFamily="34" charset="0"/>
              </a:rPr>
              <a:t> </a:t>
            </a:r>
            <a:r>
              <a:rPr lang="hr-HR" altLang="sr-Latn-RS" sz="1800" dirty="0" err="1">
                <a:latin typeface="Tahoma" panose="020B0604030504040204" pitchFamily="34" charset="0"/>
              </a:rPr>
              <a:t>rings</a:t>
            </a:r>
            <a:r>
              <a:rPr lang="hr-HR" altLang="sr-Latn-RS" sz="1800" dirty="0">
                <a:latin typeface="Tahoma" panose="020B0604030504040204" pitchFamily="34" charset="0"/>
              </a:rPr>
              <a:t>;</a:t>
            </a:r>
          </a:p>
          <a:p>
            <a:pPr algn="ctr" eaLnBrk="1" hangingPunct="1">
              <a:spcBef>
                <a:spcPts val="0"/>
              </a:spcBef>
              <a:buFontTx/>
              <a:buNone/>
            </a:pPr>
            <a:r>
              <a:rPr lang="hr-HR" altLang="sr-Latn-RS" sz="1800" dirty="0">
                <a:latin typeface="Tahoma" panose="020B0604030504040204" pitchFamily="34" charset="0"/>
              </a:rPr>
              <a:t>(b) </a:t>
            </a:r>
            <a:r>
              <a:rPr lang="hr-HR" altLang="sr-Latn-RS" sz="1800" b="1" dirty="0" err="1">
                <a:solidFill>
                  <a:srgbClr val="FF0000"/>
                </a:solidFill>
                <a:latin typeface="Tahoma" panose="020B0604030504040204" pitchFamily="34" charset="0"/>
              </a:rPr>
              <a:t>Iron</a:t>
            </a:r>
            <a:r>
              <a:rPr lang="hr-HR" altLang="sr-Latn-RS" sz="1800" b="1" dirty="0">
                <a:solidFill>
                  <a:srgbClr val="FF0000"/>
                </a:solidFill>
                <a:latin typeface="Tahoma" panose="020B0604030504040204" pitchFamily="34" charset="0"/>
              </a:rPr>
              <a:t> atom</a:t>
            </a:r>
            <a:r>
              <a:rPr lang="hr-HR" altLang="sr-Latn-RS" sz="1800" dirty="0">
                <a:latin typeface="Tahoma" panose="020B0604030504040204" pitchFamily="34" charset="0"/>
              </a:rPr>
              <a:t> </a:t>
            </a:r>
            <a:r>
              <a:rPr lang="hr-HR" altLang="sr-Latn-RS" sz="1800" dirty="0" err="1">
                <a:solidFill>
                  <a:srgbClr val="FF0000"/>
                </a:solidFill>
                <a:latin typeface="Tahoma" panose="020B0604030504040204" pitchFamily="34" charset="0"/>
              </a:rPr>
              <a:t>bound</a:t>
            </a:r>
            <a:r>
              <a:rPr lang="hr-HR" altLang="sr-Latn-RS" sz="1800" dirty="0">
                <a:solidFill>
                  <a:srgbClr val="FF0000"/>
                </a:solidFill>
                <a:latin typeface="Tahoma" panose="020B0604030504040204" pitchFamily="34" charset="0"/>
              </a:rPr>
              <a:t> to </a:t>
            </a:r>
            <a:r>
              <a:rPr lang="hr-HR" altLang="sr-Latn-RS" sz="1800" dirty="0" err="1">
                <a:solidFill>
                  <a:srgbClr val="FF0000"/>
                </a:solidFill>
                <a:latin typeface="Tahoma" panose="020B0604030504040204" pitchFamily="34" charset="0"/>
              </a:rPr>
              <a:t>the</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heme</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in</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ferrous</a:t>
            </a:r>
            <a:r>
              <a:rPr lang="hr-HR" altLang="sr-Latn-RS" sz="1800" dirty="0">
                <a:solidFill>
                  <a:srgbClr val="FF0000"/>
                </a:solidFill>
                <a:latin typeface="Tahoma" panose="020B0604030504040204" pitchFamily="34" charset="0"/>
              </a:rPr>
              <a:t> (Fe</a:t>
            </a:r>
            <a:r>
              <a:rPr lang="hr-HR" altLang="sr-Latn-RS" sz="1800" baseline="30000" dirty="0">
                <a:solidFill>
                  <a:srgbClr val="FF0000"/>
                </a:solidFill>
                <a:latin typeface="Tahoma" panose="020B0604030504040204" pitchFamily="34" charset="0"/>
              </a:rPr>
              <a:t>2+</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state</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which</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binds</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oxygen</a:t>
            </a:r>
            <a:r>
              <a:rPr lang="hr-HR" altLang="sr-Latn-RS" sz="1800" dirty="0">
                <a:solidFill>
                  <a:srgbClr val="FF0000"/>
                </a:solidFill>
                <a:latin typeface="Tahoma" panose="020B0604030504040204" pitchFamily="34" charset="0"/>
              </a:rPr>
              <a:t> </a:t>
            </a:r>
            <a:r>
              <a:rPr lang="hr-HR" altLang="sr-Latn-RS" sz="1800" dirty="0" err="1">
                <a:solidFill>
                  <a:srgbClr val="FF0000"/>
                </a:solidFill>
                <a:latin typeface="Tahoma" panose="020B0604030504040204" pitchFamily="34" charset="0"/>
              </a:rPr>
              <a:t>reversibly</a:t>
            </a:r>
            <a:r>
              <a:rPr lang="hr-HR" altLang="sr-Latn-RS" sz="1800" dirty="0">
                <a:solidFill>
                  <a:srgbClr val="FF0000"/>
                </a:solidFill>
                <a:latin typeface="Tahoma" panose="020B0604030504040204" pitchFamily="34" charset="0"/>
              </a:rPr>
              <a:t>.</a:t>
            </a:r>
          </a:p>
        </p:txBody>
      </p:sp>
      <p:sp>
        <p:nvSpPr>
          <p:cNvPr id="4101" name="Text Box 8"/>
          <p:cNvSpPr txBox="1">
            <a:spLocks noChangeArrowheads="1"/>
          </p:cNvSpPr>
          <p:nvPr/>
        </p:nvSpPr>
        <p:spPr bwMode="auto">
          <a:xfrm>
            <a:off x="144016" y="107951"/>
            <a:ext cx="8892480" cy="1200329"/>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ts val="0"/>
              </a:spcBef>
              <a:buFont typeface="Wingdings" panose="05000000000000000000" pitchFamily="2" charset="2"/>
              <a:buChar char="§"/>
            </a:pPr>
            <a:r>
              <a:rPr lang="hr-HR" altLang="sr-Latn-RS" sz="1800" b="1" dirty="0">
                <a:latin typeface="Tahoma" panose="020B0604030504040204" pitchFamily="34" charset="0"/>
              </a:rPr>
              <a:t>HEME </a:t>
            </a:r>
            <a:r>
              <a:rPr lang="en-US" altLang="sr-Latn-RS" sz="1800" b="1" dirty="0" smtClean="0">
                <a:latin typeface="Tahoma" panose="020B0604030504040204" pitchFamily="34" charset="0"/>
              </a:rPr>
              <a:t>IS </a:t>
            </a:r>
            <a:r>
              <a:rPr lang="hr-HR" altLang="sr-Latn-RS" sz="1800" b="1" dirty="0" smtClean="0">
                <a:latin typeface="Tahoma" panose="020B0604030504040204" pitchFamily="34" charset="0"/>
              </a:rPr>
              <a:t>THE </a:t>
            </a:r>
            <a:r>
              <a:rPr lang="hr-HR" altLang="sr-Latn-RS" sz="1800" b="1" dirty="0">
                <a:latin typeface="Tahoma" panose="020B0604030504040204" pitchFamily="34" charset="0"/>
              </a:rPr>
              <a:t>PROSTHETIC GROUP ASSOCIATED </a:t>
            </a:r>
            <a:r>
              <a:rPr lang="hr-HR" altLang="sr-Latn-RS" sz="1800" b="1" dirty="0" smtClean="0">
                <a:latin typeface="Tahoma" panose="020B0604030504040204" pitchFamily="34" charset="0"/>
              </a:rPr>
              <a:t>WITH</a:t>
            </a:r>
            <a:r>
              <a:rPr lang="en-US" altLang="sr-Latn-RS" sz="1800" b="1" dirty="0" smtClean="0">
                <a:latin typeface="Tahoma" panose="020B0604030504040204" pitchFamily="34" charset="0"/>
              </a:rPr>
              <a:t> </a:t>
            </a:r>
            <a:r>
              <a:rPr lang="hr-HR" altLang="sr-Latn-RS" sz="1800" b="1" dirty="0" smtClean="0">
                <a:latin typeface="Tahoma" panose="020B0604030504040204" pitchFamily="34" charset="0"/>
              </a:rPr>
              <a:t>MYOGLOBIN </a:t>
            </a:r>
            <a:r>
              <a:rPr lang="hr-HR" altLang="sr-Latn-RS" sz="1800" b="1" dirty="0">
                <a:latin typeface="Tahoma" panose="020B0604030504040204" pitchFamily="34" charset="0"/>
              </a:rPr>
              <a:t>AND </a:t>
            </a:r>
            <a:r>
              <a:rPr lang="hr-HR" altLang="sr-Latn-RS" sz="1800" b="1" dirty="0" smtClean="0">
                <a:latin typeface="Tahoma" panose="020B0604030504040204" pitchFamily="34" charset="0"/>
              </a:rPr>
              <a:t>HEMOGLOBIN</a:t>
            </a:r>
            <a:r>
              <a:rPr lang="en-US" altLang="sr-Latn-RS" sz="1800" b="1" dirty="0" smtClean="0">
                <a:latin typeface="Tahoma" panose="020B0604030504040204" pitchFamily="34" charset="0"/>
              </a:rPr>
              <a:t>. </a:t>
            </a:r>
          </a:p>
          <a:p>
            <a:pPr marL="285750" indent="-285750" eaLnBrk="1" hangingPunct="1">
              <a:spcBef>
                <a:spcPts val="0"/>
              </a:spcBef>
              <a:buFont typeface="Wingdings" panose="05000000000000000000" pitchFamily="2" charset="2"/>
              <a:buChar char="§"/>
            </a:pPr>
            <a:r>
              <a:rPr lang="en-US" altLang="sr-Latn-RS" sz="1800" b="1" dirty="0" smtClean="0">
                <a:latin typeface="Tahoma" panose="020B0604030504040204" pitchFamily="34" charset="0"/>
              </a:rPr>
              <a:t>HEME CONTAINS IRON ATOM WHICH ENABLES REVERSIBLE BINDING OF OXYGEN.</a:t>
            </a:r>
            <a:endParaRPr lang="hr-HR" altLang="sr-Latn-RS" sz="1800" b="1" dirty="0">
              <a:latin typeface="Tahoma" panose="020B0604030504040204" pitchFamily="34" charset="0"/>
            </a:endParaRPr>
          </a:p>
        </p:txBody>
      </p:sp>
      <p:sp>
        <p:nvSpPr>
          <p:cNvPr id="5126" name="Text Box 9"/>
          <p:cNvSpPr txBox="1">
            <a:spLocks noChangeArrowheads="1"/>
          </p:cNvSpPr>
          <p:nvPr/>
        </p:nvSpPr>
        <p:spPr bwMode="auto">
          <a:xfrm>
            <a:off x="210922" y="1747609"/>
            <a:ext cx="32035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sr-Latn-RS" sz="1400" b="1" dirty="0" smtClean="0">
                <a:solidFill>
                  <a:srgbClr val="FF0000"/>
                </a:solidFill>
                <a:latin typeface="Tahoma" panose="020B0604030504040204" pitchFamily="34" charset="0"/>
              </a:rPr>
              <a:t>P</a:t>
            </a:r>
            <a:r>
              <a:rPr lang="hr-HR" altLang="sr-Latn-RS" sz="1400" b="1" dirty="0" err="1" smtClean="0">
                <a:solidFill>
                  <a:srgbClr val="FF0000"/>
                </a:solidFill>
                <a:latin typeface="Tahoma" panose="020B0604030504040204" pitchFamily="34" charset="0"/>
              </a:rPr>
              <a:t>rost</a:t>
            </a:r>
            <a:r>
              <a:rPr lang="en-US" altLang="sr-Latn-RS" sz="1400" b="1" dirty="0" smtClean="0">
                <a:solidFill>
                  <a:srgbClr val="FF0000"/>
                </a:solidFill>
                <a:latin typeface="Tahoma" panose="020B0604030504040204" pitchFamily="34" charset="0"/>
              </a:rPr>
              <a:t>h</a:t>
            </a:r>
            <a:r>
              <a:rPr lang="hr-HR" altLang="sr-Latn-RS" sz="1400" b="1" dirty="0" err="1" smtClean="0">
                <a:solidFill>
                  <a:srgbClr val="FF0000"/>
                </a:solidFill>
                <a:latin typeface="Tahoma" panose="020B0604030504040204" pitchFamily="34" charset="0"/>
              </a:rPr>
              <a:t>etic</a:t>
            </a:r>
            <a:r>
              <a:rPr lang="hr-HR" altLang="sr-Latn-RS" sz="1400" b="1" dirty="0" smtClean="0">
                <a:solidFill>
                  <a:srgbClr val="FF0000"/>
                </a:solidFill>
                <a:latin typeface="Tahoma" panose="020B0604030504040204" pitchFamily="34" charset="0"/>
              </a:rPr>
              <a:t> </a:t>
            </a:r>
            <a:r>
              <a:rPr lang="hr-HR" altLang="sr-Latn-RS" sz="1400" b="1" dirty="0" err="1" smtClean="0">
                <a:solidFill>
                  <a:srgbClr val="FF0000"/>
                </a:solidFill>
                <a:latin typeface="Tahoma" panose="020B0604030504040204" pitchFamily="34" charset="0"/>
              </a:rPr>
              <a:t>group</a:t>
            </a:r>
            <a:r>
              <a:rPr lang="en-US" altLang="sr-Latn-RS" sz="1400" b="1" dirty="0" smtClean="0">
                <a:solidFill>
                  <a:srgbClr val="FF0000"/>
                </a:solidFill>
                <a:latin typeface="Tahoma" panose="020B0604030504040204" pitchFamily="34" charset="0"/>
              </a:rPr>
              <a:t> is non-protein unit tightly attached to a complex protein structure, and required for specific function of that protein.</a:t>
            </a:r>
            <a:endParaRPr lang="hr-HR" altLang="sr-Latn-RS" sz="1400" b="1" dirty="0">
              <a:solidFill>
                <a:srgbClr val="FF0000"/>
              </a:solidFill>
              <a:latin typeface="Tahoma" panose="020B0604030504040204" pitchFamily="34" charset="0"/>
            </a:endParaRPr>
          </a:p>
        </p:txBody>
      </p:sp>
      <p:sp>
        <p:nvSpPr>
          <p:cNvPr id="8" name="Rectangle 7"/>
          <p:cNvSpPr>
            <a:spLocks noChangeArrowheads="1"/>
          </p:cNvSpPr>
          <p:nvPr/>
        </p:nvSpPr>
        <p:spPr bwMode="auto">
          <a:xfrm>
            <a:off x="6911975" y="1844675"/>
            <a:ext cx="21240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hr-HR" altLang="sr-Latn-RS" sz="1400" dirty="0">
              <a:latin typeface="Tahoma" panose="020B0604030504040204" pitchFamily="34" charset="0"/>
              <a:cs typeface="Tahoma" panose="020B0604030504040204" pitchFamily="34" charset="0"/>
            </a:endParaRPr>
          </a:p>
          <a:p>
            <a:pPr algn="ctr" eaLnBrk="1" hangingPunct="1">
              <a:spcBef>
                <a:spcPct val="0"/>
              </a:spcBef>
              <a:buFontTx/>
              <a:buNone/>
            </a:pPr>
            <a:r>
              <a:rPr lang="vi-VN" altLang="sr-Latn-RS" sz="1400" dirty="0">
                <a:latin typeface="Tahoma" panose="020B0604030504040204" pitchFamily="34" charset="0"/>
                <a:cs typeface="Tahoma" panose="020B0604030504040204" pitchFamily="34" charset="0"/>
              </a:rPr>
              <a:t>4 </a:t>
            </a:r>
            <a:r>
              <a:rPr lang="hr-HR" altLang="sr-Latn-RS" sz="1400" dirty="0" err="1">
                <a:latin typeface="Tahoma" panose="020B0604030504040204" pitchFamily="34" charset="0"/>
                <a:cs typeface="Tahoma" panose="020B0604030504040204" pitchFamily="34" charset="0"/>
              </a:rPr>
              <a:t>pyrrole</a:t>
            </a:r>
            <a:r>
              <a:rPr lang="hr-HR" altLang="sr-Latn-RS" sz="1400" dirty="0">
                <a:latin typeface="Tahoma" panose="020B0604030504040204" pitchFamily="34" charset="0"/>
                <a:cs typeface="Tahoma" panose="020B0604030504040204" pitchFamily="34" charset="0"/>
              </a:rPr>
              <a:t> </a:t>
            </a:r>
            <a:r>
              <a:rPr lang="hr-HR" altLang="sr-Latn-RS" sz="1400" dirty="0" err="1">
                <a:latin typeface="Tahoma" panose="020B0604030504040204" pitchFamily="34" charset="0"/>
                <a:cs typeface="Tahoma" panose="020B0604030504040204" pitchFamily="34" charset="0"/>
              </a:rPr>
              <a:t>rings</a:t>
            </a:r>
            <a:r>
              <a:rPr lang="hr-HR" altLang="sr-Latn-RS" sz="1400" dirty="0">
                <a:latin typeface="Tahoma" panose="020B0604030504040204" pitchFamily="34" charset="0"/>
                <a:cs typeface="Tahoma" panose="020B0604030504040204" pitchFamily="34" charset="0"/>
              </a:rPr>
              <a:t> are </a:t>
            </a:r>
            <a:r>
              <a:rPr lang="hr-HR" altLang="sr-Latn-RS" sz="1400" dirty="0" err="1">
                <a:latin typeface="Tahoma" panose="020B0604030504040204" pitchFamily="34" charset="0"/>
                <a:cs typeface="Tahoma" panose="020B0604030504040204" pitchFamily="34" charset="0"/>
              </a:rPr>
              <a:t>connected</a:t>
            </a:r>
            <a:r>
              <a:rPr lang="hr-HR" altLang="sr-Latn-RS" sz="1400" dirty="0">
                <a:latin typeface="Tahoma" panose="020B0604030504040204" pitchFamily="34" charset="0"/>
                <a:cs typeface="Tahoma" panose="020B0604030504040204" pitchFamily="34" charset="0"/>
              </a:rPr>
              <a:t> </a:t>
            </a:r>
            <a:r>
              <a:rPr lang="hr-HR" altLang="sr-Latn-RS" sz="1400" dirty="0" err="1">
                <a:latin typeface="Tahoma" panose="020B0604030504040204" pitchFamily="34" charset="0"/>
                <a:cs typeface="Tahoma" panose="020B0604030504040204" pitchFamily="34" charset="0"/>
              </a:rPr>
              <a:t>by</a:t>
            </a:r>
            <a:r>
              <a:rPr lang="hr-HR" altLang="sr-Latn-RS" sz="1400" dirty="0">
                <a:latin typeface="Tahoma" panose="020B0604030504040204" pitchFamily="34" charset="0"/>
                <a:cs typeface="Tahoma" panose="020B0604030504040204" pitchFamily="34" charset="0"/>
              </a:rPr>
              <a:t> </a:t>
            </a:r>
            <a:r>
              <a:rPr lang="hr-HR" altLang="sr-Latn-RS" sz="1400" b="1" dirty="0" err="1">
                <a:solidFill>
                  <a:srgbClr val="FF0000"/>
                </a:solidFill>
                <a:latin typeface="Tahoma" panose="020B0604030504040204" pitchFamily="34" charset="0"/>
                <a:cs typeface="Tahoma" panose="020B0604030504040204" pitchFamily="34" charset="0"/>
              </a:rPr>
              <a:t>methene</a:t>
            </a:r>
            <a:r>
              <a:rPr lang="hr-HR" altLang="sr-Latn-RS" sz="1400" b="1" dirty="0">
                <a:solidFill>
                  <a:srgbClr val="FF0000"/>
                </a:solidFill>
                <a:latin typeface="Tahoma" panose="020B0604030504040204" pitchFamily="34" charset="0"/>
                <a:cs typeface="Tahoma" panose="020B0604030504040204" pitchFamily="34" charset="0"/>
              </a:rPr>
              <a:t> </a:t>
            </a:r>
            <a:r>
              <a:rPr lang="hr-HR" altLang="sr-Latn-RS" sz="1400" b="1" dirty="0" err="1" smtClean="0">
                <a:solidFill>
                  <a:srgbClr val="FF0000"/>
                </a:solidFill>
                <a:latin typeface="Tahoma" panose="020B0604030504040204" pitchFamily="34" charset="0"/>
                <a:cs typeface="Tahoma" panose="020B0604030504040204" pitchFamily="34" charset="0"/>
              </a:rPr>
              <a:t>bridges</a:t>
            </a:r>
            <a:r>
              <a:rPr lang="hr-HR" altLang="sr-Latn-RS" sz="1400" dirty="0" smtClean="0">
                <a:latin typeface="Tahoma" panose="020B0604030504040204" pitchFamily="34" charset="0"/>
                <a:cs typeface="Tahoma" panose="020B0604030504040204" pitchFamily="34" charset="0"/>
              </a:rPr>
              <a:t> </a:t>
            </a:r>
            <a:r>
              <a:rPr lang="hr-HR" altLang="sr-Latn-RS" sz="1400" dirty="0">
                <a:latin typeface="Tahoma" panose="020B0604030504040204" pitchFamily="34" charset="0"/>
                <a:cs typeface="Tahoma" panose="020B0604030504040204" pitchFamily="34" charset="0"/>
              </a:rPr>
              <a:t>(=CH-); </a:t>
            </a:r>
            <a:r>
              <a:rPr lang="hr-HR" altLang="sr-Latn-RS" sz="1400" dirty="0" err="1">
                <a:latin typeface="Tahoma" panose="020B0604030504040204" pitchFamily="34" charset="0"/>
                <a:cs typeface="Tahoma" panose="020B0604030504040204" pitchFamily="34" charset="0"/>
              </a:rPr>
              <a:t>additional</a:t>
            </a:r>
            <a:r>
              <a:rPr lang="hr-HR" altLang="sr-Latn-RS" sz="1400" dirty="0">
                <a:latin typeface="Tahoma" panose="020B0604030504040204" pitchFamily="34" charset="0"/>
                <a:cs typeface="Tahoma" panose="020B0604030504040204" pitchFamily="34" charset="0"/>
              </a:rPr>
              <a:t> </a:t>
            </a:r>
            <a:r>
              <a:rPr lang="hr-HR" altLang="sr-Latn-RS" sz="1400" dirty="0" err="1">
                <a:latin typeface="Tahoma" panose="020B0604030504040204" pitchFamily="34" charset="0"/>
                <a:cs typeface="Tahoma" panose="020B0604030504040204" pitchFamily="34" charset="0"/>
              </a:rPr>
              <a:t>groups</a:t>
            </a:r>
            <a:r>
              <a:rPr lang="hr-HR" altLang="sr-Latn-RS" sz="1400" dirty="0">
                <a:latin typeface="Tahoma" panose="020B0604030504040204" pitchFamily="34" charset="0"/>
                <a:cs typeface="Tahoma" panose="020B0604030504040204" pitchFamily="34" charset="0"/>
              </a:rPr>
              <a:t> </a:t>
            </a:r>
            <a:r>
              <a:rPr lang="hr-HR" altLang="sr-Latn-RS" sz="1400" dirty="0" err="1">
                <a:latin typeface="Tahoma" panose="020B0604030504040204" pitchFamily="34" charset="0"/>
                <a:cs typeface="Tahoma" panose="020B0604030504040204" pitchFamily="34" charset="0"/>
              </a:rPr>
              <a:t>characteristic</a:t>
            </a:r>
            <a:r>
              <a:rPr lang="hr-HR" altLang="sr-Latn-RS" sz="1400" dirty="0">
                <a:latin typeface="Tahoma" panose="020B0604030504040204" pitchFamily="34" charset="0"/>
                <a:cs typeface="Tahoma" panose="020B0604030504040204" pitchFamily="34" charset="0"/>
              </a:rPr>
              <a:t> for </a:t>
            </a:r>
            <a:r>
              <a:rPr lang="hr-HR" altLang="sr-Latn-RS" sz="1400" dirty="0" err="1">
                <a:latin typeface="Tahoma" panose="020B0604030504040204" pitchFamily="34" charset="0"/>
                <a:cs typeface="Tahoma" panose="020B0604030504040204" pitchFamily="34" charset="0"/>
              </a:rPr>
              <a:t>heme</a:t>
            </a:r>
            <a:r>
              <a:rPr lang="hr-HR" altLang="sr-Latn-RS" sz="1400" dirty="0">
                <a:latin typeface="Tahoma" panose="020B0604030504040204" pitchFamily="34" charset="0"/>
                <a:cs typeface="Tahoma" panose="020B0604030504040204" pitchFamily="34" charset="0"/>
              </a:rPr>
              <a:t> </a:t>
            </a:r>
            <a:r>
              <a:rPr lang="hr-HR" altLang="sr-Latn-RS" sz="1400" dirty="0" err="1">
                <a:latin typeface="Tahoma" panose="020B0604030504040204" pitchFamily="34" charset="0"/>
                <a:cs typeface="Tahoma" panose="020B0604030504040204" pitchFamily="34" charset="0"/>
              </a:rPr>
              <a:t>porphyrin</a:t>
            </a:r>
            <a:r>
              <a:rPr lang="hr-HR" altLang="sr-Latn-RS" sz="1400" dirty="0">
                <a:latin typeface="Tahoma" panose="020B0604030504040204" pitchFamily="34" charset="0"/>
                <a:cs typeface="Tahoma" panose="020B0604030504040204" pitchFamily="34" charset="0"/>
              </a:rPr>
              <a:t> </a:t>
            </a:r>
            <a:r>
              <a:rPr lang="hr-HR" altLang="sr-Latn-RS" sz="1400" dirty="0" err="1">
                <a:latin typeface="Tahoma" panose="020B0604030504040204" pitchFamily="34" charset="0"/>
                <a:cs typeface="Tahoma" panose="020B0604030504040204" pitchFamily="34" charset="0"/>
              </a:rPr>
              <a:t>structure</a:t>
            </a:r>
            <a:r>
              <a:rPr lang="hr-HR" altLang="sr-Latn-RS" sz="1400" dirty="0">
                <a:latin typeface="Tahoma" panose="020B0604030504040204" pitchFamily="34" charset="0"/>
                <a:cs typeface="Tahoma" panose="020B0604030504040204" pitchFamily="34" charset="0"/>
              </a:rPr>
              <a:t> are </a:t>
            </a:r>
            <a:r>
              <a:rPr lang="hr-HR" altLang="sr-Latn-RS" sz="1400" b="1" dirty="0">
                <a:solidFill>
                  <a:srgbClr val="0070C0"/>
                </a:solidFill>
                <a:latin typeface="Tahoma" panose="020B0604030504040204" pitchFamily="34" charset="0"/>
                <a:cs typeface="Tahoma" panose="020B0604030504040204" pitchFamily="34" charset="0"/>
              </a:rPr>
              <a:t>2</a:t>
            </a:r>
            <a:r>
              <a:rPr lang="hr-HR" altLang="sr-Latn-RS" sz="1400" dirty="0">
                <a:latin typeface="Tahoma" panose="020B0604030504040204" pitchFamily="34" charset="0"/>
                <a:cs typeface="Tahoma" panose="020B0604030504040204" pitchFamily="34" charset="0"/>
              </a:rPr>
              <a:t> </a:t>
            </a:r>
            <a:r>
              <a:rPr lang="hr-HR" altLang="sr-Latn-RS" sz="1400" b="1" dirty="0" err="1">
                <a:solidFill>
                  <a:srgbClr val="0070C0"/>
                </a:solidFill>
                <a:latin typeface="Tahoma" panose="020B0604030504040204" pitchFamily="34" charset="0"/>
                <a:cs typeface="Tahoma" panose="020B0604030504040204" pitchFamily="34" charset="0"/>
              </a:rPr>
              <a:t>vinyl</a:t>
            </a:r>
            <a:r>
              <a:rPr lang="hr-HR" altLang="sr-Latn-RS" sz="1400" b="1" dirty="0">
                <a:solidFill>
                  <a:srgbClr val="0070C0"/>
                </a:solidFill>
                <a:latin typeface="Tahoma" panose="020B0604030504040204" pitchFamily="34" charset="0"/>
                <a:cs typeface="Tahoma" panose="020B0604030504040204" pitchFamily="34" charset="0"/>
              </a:rPr>
              <a:t> </a:t>
            </a:r>
            <a:r>
              <a:rPr lang="hr-HR" altLang="sr-Latn-RS" sz="1400" b="1" dirty="0" err="1">
                <a:solidFill>
                  <a:srgbClr val="0070C0"/>
                </a:solidFill>
                <a:latin typeface="Tahoma" panose="020B0604030504040204" pitchFamily="34" charset="0"/>
                <a:cs typeface="Tahoma" panose="020B0604030504040204" pitchFamily="34" charset="0"/>
              </a:rPr>
              <a:t>groups</a:t>
            </a:r>
            <a:r>
              <a:rPr lang="hr-HR" altLang="sr-Latn-RS" sz="1400" dirty="0">
                <a:latin typeface="Tahoma" panose="020B0604030504040204" pitchFamily="34" charset="0"/>
                <a:cs typeface="Tahoma" panose="020B0604030504040204" pitchFamily="34" charset="0"/>
              </a:rPr>
              <a:t> </a:t>
            </a:r>
            <a:r>
              <a:rPr lang="en-US" altLang="sr-Latn-RS" sz="1400" dirty="0" smtClean="0">
                <a:latin typeface="Tahoma" panose="020B0604030504040204" pitchFamily="34" charset="0"/>
                <a:cs typeface="Tahoma" panose="020B0604030504040204" pitchFamily="34" charset="0"/>
              </a:rPr>
              <a:t>                   </a:t>
            </a:r>
            <a:r>
              <a:rPr lang="hr-HR" altLang="sr-Latn-RS" sz="1400" dirty="0" smtClean="0">
                <a:latin typeface="Tahoma" panose="020B0604030504040204" pitchFamily="34" charset="0"/>
                <a:cs typeface="Tahoma" panose="020B0604030504040204" pitchFamily="34" charset="0"/>
              </a:rPr>
              <a:t>(-</a:t>
            </a:r>
            <a:r>
              <a:rPr lang="hr-HR" altLang="sr-Latn-RS" sz="1400" dirty="0">
                <a:latin typeface="Tahoma" panose="020B0604030504040204" pitchFamily="34" charset="0"/>
                <a:cs typeface="Tahoma" panose="020B0604030504040204" pitchFamily="34" charset="0"/>
              </a:rPr>
              <a:t>CH=CH</a:t>
            </a:r>
            <a:r>
              <a:rPr lang="hr-HR" altLang="sr-Latn-RS" sz="1400" baseline="-25000" dirty="0">
                <a:latin typeface="Tahoma" panose="020B0604030504040204" pitchFamily="34" charset="0"/>
                <a:cs typeface="Tahoma" panose="020B0604030504040204" pitchFamily="34" charset="0"/>
              </a:rPr>
              <a:t>2</a:t>
            </a:r>
            <a:r>
              <a:rPr lang="hr-HR" altLang="sr-Latn-RS" sz="1400" dirty="0">
                <a:latin typeface="Tahoma" panose="020B0604030504040204" pitchFamily="34" charset="0"/>
                <a:cs typeface="Tahoma" panose="020B0604030504040204" pitchFamily="34" charset="0"/>
              </a:rPr>
              <a:t>), </a:t>
            </a:r>
            <a:r>
              <a:rPr lang="en-US" altLang="sr-Latn-RS" sz="1400" dirty="0" smtClean="0">
                <a:latin typeface="Tahoma" panose="020B0604030504040204" pitchFamily="34" charset="0"/>
                <a:cs typeface="Tahoma" panose="020B0604030504040204" pitchFamily="34" charset="0"/>
              </a:rPr>
              <a:t>                         </a:t>
            </a:r>
            <a:r>
              <a:rPr lang="hr-HR" altLang="sr-Latn-RS" sz="1400" b="1" dirty="0" smtClean="0">
                <a:solidFill>
                  <a:srgbClr val="00B050"/>
                </a:solidFill>
                <a:latin typeface="Tahoma" panose="020B0604030504040204" pitchFamily="34" charset="0"/>
                <a:cs typeface="Tahoma" panose="020B0604030504040204" pitchFamily="34" charset="0"/>
              </a:rPr>
              <a:t>2 </a:t>
            </a:r>
            <a:r>
              <a:rPr lang="hr-HR" altLang="sr-Latn-RS" sz="1400" b="1" dirty="0" err="1">
                <a:solidFill>
                  <a:srgbClr val="00B050"/>
                </a:solidFill>
                <a:latin typeface="Tahoma" panose="020B0604030504040204" pitchFamily="34" charset="0"/>
                <a:cs typeface="Tahoma" panose="020B0604030504040204" pitchFamily="34" charset="0"/>
              </a:rPr>
              <a:t>propionate</a:t>
            </a:r>
            <a:r>
              <a:rPr lang="hr-HR" altLang="sr-Latn-RS" sz="1400" b="1" dirty="0">
                <a:solidFill>
                  <a:srgbClr val="00B050"/>
                </a:solidFill>
                <a:latin typeface="Tahoma" panose="020B0604030504040204" pitchFamily="34" charset="0"/>
                <a:cs typeface="Tahoma" panose="020B0604030504040204" pitchFamily="34" charset="0"/>
              </a:rPr>
              <a:t> </a:t>
            </a:r>
            <a:r>
              <a:rPr lang="hr-HR" altLang="sr-Latn-RS" sz="1400" b="1" dirty="0" err="1">
                <a:solidFill>
                  <a:srgbClr val="00B050"/>
                </a:solidFill>
                <a:latin typeface="Tahoma" panose="020B0604030504040204" pitchFamily="34" charset="0"/>
                <a:cs typeface="Tahoma" panose="020B0604030504040204" pitchFamily="34" charset="0"/>
              </a:rPr>
              <a:t>groups</a:t>
            </a:r>
            <a:r>
              <a:rPr lang="hr-HR" altLang="sr-Latn-RS" sz="1400" b="1" dirty="0">
                <a:solidFill>
                  <a:srgbClr val="00B050"/>
                </a:solidFill>
                <a:latin typeface="Tahoma" panose="020B0604030504040204" pitchFamily="34" charset="0"/>
                <a:cs typeface="Tahoma" panose="020B0604030504040204" pitchFamily="34" charset="0"/>
              </a:rPr>
              <a:t> </a:t>
            </a:r>
            <a:r>
              <a:rPr lang="hr-HR" altLang="sr-Latn-RS" sz="1400" dirty="0" err="1">
                <a:latin typeface="Tahoma" panose="020B0604030504040204" pitchFamily="34" charset="0"/>
                <a:cs typeface="Tahoma" panose="020B0604030504040204" pitchFamily="34" charset="0"/>
              </a:rPr>
              <a:t>and</a:t>
            </a:r>
            <a:r>
              <a:rPr lang="hr-HR" altLang="sr-Latn-RS" sz="1400" dirty="0">
                <a:latin typeface="Tahoma" panose="020B0604030504040204" pitchFamily="34" charset="0"/>
                <a:cs typeface="Tahoma" panose="020B0604030504040204" pitchFamily="34" charset="0"/>
              </a:rPr>
              <a:t> </a:t>
            </a:r>
            <a:r>
              <a:rPr lang="hr-HR" altLang="sr-Latn-RS" sz="1400" b="1" dirty="0">
                <a:solidFill>
                  <a:srgbClr val="CC0066"/>
                </a:solidFill>
                <a:latin typeface="Tahoma" panose="020B0604030504040204" pitchFamily="34" charset="0"/>
                <a:cs typeface="Tahoma" panose="020B0604030504040204" pitchFamily="34" charset="0"/>
              </a:rPr>
              <a:t>4 </a:t>
            </a:r>
            <a:r>
              <a:rPr lang="hr-HR" altLang="sr-Latn-RS" sz="1400" b="1" dirty="0" err="1">
                <a:solidFill>
                  <a:srgbClr val="CC0066"/>
                </a:solidFill>
                <a:latin typeface="Tahoma" panose="020B0604030504040204" pitchFamily="34" charset="0"/>
                <a:cs typeface="Tahoma" panose="020B0604030504040204" pitchFamily="34" charset="0"/>
              </a:rPr>
              <a:t>methyl</a:t>
            </a:r>
            <a:r>
              <a:rPr lang="hr-HR" altLang="sr-Latn-RS" sz="1400" b="1" dirty="0">
                <a:solidFill>
                  <a:srgbClr val="CC0066"/>
                </a:solidFill>
                <a:latin typeface="Tahoma" panose="020B0604030504040204" pitchFamily="34" charset="0"/>
                <a:cs typeface="Tahoma" panose="020B0604030504040204" pitchFamily="34" charset="0"/>
              </a:rPr>
              <a:t> </a:t>
            </a:r>
            <a:r>
              <a:rPr lang="hr-HR" altLang="sr-Latn-RS" sz="1400" b="1" dirty="0" err="1">
                <a:solidFill>
                  <a:srgbClr val="CC0066"/>
                </a:solidFill>
                <a:latin typeface="Tahoma" panose="020B0604030504040204" pitchFamily="34" charset="0"/>
                <a:cs typeface="Tahoma" panose="020B0604030504040204" pitchFamily="34" charset="0"/>
              </a:rPr>
              <a:t>groups</a:t>
            </a:r>
            <a:r>
              <a:rPr lang="hr-HR" altLang="sr-Latn-RS" sz="1400" dirty="0">
                <a:latin typeface="Tahoma" panose="020B0604030504040204" pitchFamily="34" charset="0"/>
                <a:cs typeface="Tahoma" panose="020B0604030504040204" pitchFamily="34" charset="0"/>
              </a:rPr>
              <a:t>. </a:t>
            </a:r>
          </a:p>
        </p:txBody>
      </p:sp>
      <p:grpSp>
        <p:nvGrpSpPr>
          <p:cNvPr id="2" name="Group 1"/>
          <p:cNvGrpSpPr/>
          <p:nvPr/>
        </p:nvGrpSpPr>
        <p:grpSpPr>
          <a:xfrm>
            <a:off x="3348038" y="1377156"/>
            <a:ext cx="3500437" cy="4356100"/>
            <a:chOff x="3348038" y="1305148"/>
            <a:chExt cx="3500437" cy="4356100"/>
          </a:xfrm>
        </p:grpSpPr>
        <p:pic>
          <p:nvPicPr>
            <p:cNvPr id="40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305148"/>
              <a:ext cx="3500437" cy="43561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a:spLocks noChangeArrowheads="1"/>
            </p:cNvSpPr>
            <p:nvPr/>
          </p:nvSpPr>
          <p:spPr bwMode="auto">
            <a:xfrm>
              <a:off x="4716463" y="2546350"/>
              <a:ext cx="935037" cy="358775"/>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sp>
          <p:nvSpPr>
            <p:cNvPr id="11" name="Oval 10"/>
            <p:cNvSpPr>
              <a:spLocks noChangeArrowheads="1"/>
            </p:cNvSpPr>
            <p:nvPr/>
          </p:nvSpPr>
          <p:spPr bwMode="auto">
            <a:xfrm>
              <a:off x="4716463" y="4294361"/>
              <a:ext cx="935037" cy="358775"/>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sp>
          <p:nvSpPr>
            <p:cNvPr id="12" name="Oval 11"/>
            <p:cNvSpPr>
              <a:spLocks noChangeArrowheads="1"/>
            </p:cNvSpPr>
            <p:nvPr/>
          </p:nvSpPr>
          <p:spPr bwMode="auto">
            <a:xfrm rot="5400000">
              <a:off x="5652294" y="3356769"/>
              <a:ext cx="936625" cy="360363"/>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sp>
          <p:nvSpPr>
            <p:cNvPr id="13" name="Oval 12"/>
            <p:cNvSpPr>
              <a:spLocks noChangeArrowheads="1"/>
            </p:cNvSpPr>
            <p:nvPr/>
          </p:nvSpPr>
          <p:spPr bwMode="auto">
            <a:xfrm rot="16200000">
              <a:off x="3779044" y="3356769"/>
              <a:ext cx="936625" cy="360363"/>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sp>
          <p:nvSpPr>
            <p:cNvPr id="14" name="Oval 13"/>
            <p:cNvSpPr>
              <a:spLocks noChangeArrowheads="1"/>
            </p:cNvSpPr>
            <p:nvPr/>
          </p:nvSpPr>
          <p:spPr bwMode="auto">
            <a:xfrm rot="2164390">
              <a:off x="3494088" y="3927475"/>
              <a:ext cx="523875" cy="911225"/>
            </a:xfrm>
            <a:prstGeom prst="ellipse">
              <a:avLst/>
            </a:prstGeom>
            <a:noFill/>
            <a:ln w="158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sp>
          <p:nvSpPr>
            <p:cNvPr id="15" name="Oval 14"/>
            <p:cNvSpPr>
              <a:spLocks noChangeArrowheads="1"/>
            </p:cNvSpPr>
            <p:nvPr/>
          </p:nvSpPr>
          <p:spPr bwMode="auto">
            <a:xfrm rot="18678769">
              <a:off x="5761038" y="4478338"/>
              <a:ext cx="523875" cy="911225"/>
            </a:xfrm>
            <a:prstGeom prst="ellipse">
              <a:avLst/>
            </a:prstGeom>
            <a:noFill/>
            <a:ln w="158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sp>
          <p:nvSpPr>
            <p:cNvPr id="16" name="Rectangle 15"/>
            <p:cNvSpPr>
              <a:spLocks noChangeArrowheads="1"/>
            </p:cNvSpPr>
            <p:nvPr/>
          </p:nvSpPr>
          <p:spPr bwMode="auto">
            <a:xfrm>
              <a:off x="4067175" y="1341438"/>
              <a:ext cx="792163" cy="1150937"/>
            </a:xfrm>
            <a:prstGeom prst="rect">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sp>
          <p:nvSpPr>
            <p:cNvPr id="17" name="Rectangle 16"/>
            <p:cNvSpPr>
              <a:spLocks noChangeArrowheads="1"/>
            </p:cNvSpPr>
            <p:nvPr/>
          </p:nvSpPr>
          <p:spPr bwMode="auto">
            <a:xfrm>
              <a:off x="5470525" y="1341438"/>
              <a:ext cx="935038" cy="1150937"/>
            </a:xfrm>
            <a:prstGeom prst="rect">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sp>
          <p:nvSpPr>
            <p:cNvPr id="18" name="Oval 17"/>
            <p:cNvSpPr>
              <a:spLocks noChangeArrowheads="1"/>
            </p:cNvSpPr>
            <p:nvPr/>
          </p:nvSpPr>
          <p:spPr bwMode="auto">
            <a:xfrm>
              <a:off x="3563938" y="2708275"/>
              <a:ext cx="503237" cy="504825"/>
            </a:xfrm>
            <a:prstGeom prst="ellipse">
              <a:avLst/>
            </a:prstGeom>
            <a:noFill/>
            <a:ln w="15875" algn="ctr">
              <a:solidFill>
                <a:srgbClr val="CC0066"/>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sp>
          <p:nvSpPr>
            <p:cNvPr id="19" name="Oval 18"/>
            <p:cNvSpPr>
              <a:spLocks noChangeArrowheads="1"/>
            </p:cNvSpPr>
            <p:nvPr/>
          </p:nvSpPr>
          <p:spPr bwMode="auto">
            <a:xfrm>
              <a:off x="4356100" y="4508500"/>
              <a:ext cx="503238" cy="504825"/>
            </a:xfrm>
            <a:prstGeom prst="ellipse">
              <a:avLst/>
            </a:prstGeom>
            <a:noFill/>
            <a:ln w="15875" algn="ctr">
              <a:solidFill>
                <a:srgbClr val="CC0066"/>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sp>
          <p:nvSpPr>
            <p:cNvPr id="20" name="Oval 19"/>
            <p:cNvSpPr>
              <a:spLocks noChangeArrowheads="1"/>
            </p:cNvSpPr>
            <p:nvPr/>
          </p:nvSpPr>
          <p:spPr bwMode="auto">
            <a:xfrm>
              <a:off x="6300788" y="2708275"/>
              <a:ext cx="503237" cy="504825"/>
            </a:xfrm>
            <a:prstGeom prst="ellipse">
              <a:avLst/>
            </a:prstGeom>
            <a:noFill/>
            <a:ln w="15875" algn="ctr">
              <a:solidFill>
                <a:srgbClr val="CC0066"/>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sp>
          <p:nvSpPr>
            <p:cNvPr id="21" name="Oval 20"/>
            <p:cNvSpPr>
              <a:spLocks noChangeArrowheads="1"/>
            </p:cNvSpPr>
            <p:nvPr/>
          </p:nvSpPr>
          <p:spPr bwMode="auto">
            <a:xfrm>
              <a:off x="6227763" y="3933825"/>
              <a:ext cx="504825" cy="503238"/>
            </a:xfrm>
            <a:prstGeom prst="ellipse">
              <a:avLst/>
            </a:prstGeom>
            <a:noFill/>
            <a:ln w="15875" algn="ctr">
              <a:solidFill>
                <a:srgbClr val="CC0066"/>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335" y="2132856"/>
            <a:ext cx="67976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871227" y="1628800"/>
            <a:ext cx="71287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r-HR" altLang="sr-Latn-RS" sz="1800" b="1" u="sng" dirty="0" err="1">
                <a:solidFill>
                  <a:srgbClr val="FF0000"/>
                </a:solidFill>
                <a:latin typeface="Century Gothic" panose="020B0502020202020204" pitchFamily="34" charset="0"/>
              </a:rPr>
              <a:t>Different</a:t>
            </a:r>
            <a:r>
              <a:rPr lang="hr-HR" altLang="sr-Latn-RS" sz="1800" b="1" u="sng" dirty="0">
                <a:solidFill>
                  <a:srgbClr val="FF0000"/>
                </a:solidFill>
                <a:latin typeface="Century Gothic" panose="020B0502020202020204" pitchFamily="34" charset="0"/>
              </a:rPr>
              <a:t> </a:t>
            </a:r>
            <a:r>
              <a:rPr lang="hr-HR" altLang="sr-Latn-RS" sz="1800" b="1" u="sng" dirty="0" err="1">
                <a:solidFill>
                  <a:srgbClr val="FF0000"/>
                </a:solidFill>
                <a:latin typeface="Century Gothic" panose="020B0502020202020204" pitchFamily="34" charset="0"/>
              </a:rPr>
              <a:t>hemoproteins</a:t>
            </a:r>
            <a:r>
              <a:rPr lang="hr-HR" altLang="sr-Latn-RS" sz="1800" b="1" u="sng" dirty="0">
                <a:solidFill>
                  <a:srgbClr val="FF0000"/>
                </a:solidFill>
                <a:latin typeface="Century Gothic" panose="020B0502020202020204" pitchFamily="34" charset="0"/>
              </a:rPr>
              <a:t> </a:t>
            </a:r>
            <a:r>
              <a:rPr lang="en-US" altLang="sr-Latn-RS" sz="1800" b="1" u="sng" dirty="0" smtClean="0">
                <a:solidFill>
                  <a:srgbClr val="FF0000"/>
                </a:solidFill>
                <a:latin typeface="Century Gothic" panose="020B0502020202020204" pitchFamily="34" charset="0"/>
              </a:rPr>
              <a:t>contain</a:t>
            </a:r>
            <a:r>
              <a:rPr lang="hr-HR" altLang="sr-Latn-RS" sz="1800" b="1" u="sng" dirty="0" smtClean="0">
                <a:solidFill>
                  <a:srgbClr val="FF0000"/>
                </a:solidFill>
                <a:latin typeface="Century Gothic" panose="020B0502020202020204" pitchFamily="34" charset="0"/>
              </a:rPr>
              <a:t> </a:t>
            </a:r>
            <a:r>
              <a:rPr lang="hr-HR" altLang="sr-Latn-RS" sz="1800" b="1" u="sng" dirty="0" err="1">
                <a:solidFill>
                  <a:srgbClr val="FF0000"/>
                </a:solidFill>
                <a:latin typeface="Century Gothic" panose="020B0502020202020204" pitchFamily="34" charset="0"/>
              </a:rPr>
              <a:t>heme</a:t>
            </a:r>
            <a:r>
              <a:rPr lang="hr-HR" altLang="sr-Latn-RS" sz="1800" b="1" u="sng" dirty="0">
                <a:solidFill>
                  <a:srgbClr val="FF0000"/>
                </a:solidFill>
                <a:latin typeface="Century Gothic" panose="020B0502020202020204" pitchFamily="34" charset="0"/>
              </a:rPr>
              <a:t> as </a:t>
            </a:r>
            <a:r>
              <a:rPr lang="en-US" altLang="sr-Latn-RS" sz="1800" b="1" u="sng" dirty="0" smtClean="0">
                <a:solidFill>
                  <a:srgbClr val="FF0000"/>
                </a:solidFill>
                <a:latin typeface="Century Gothic" panose="020B0502020202020204" pitchFamily="34" charset="0"/>
              </a:rPr>
              <a:t>a </a:t>
            </a:r>
            <a:r>
              <a:rPr lang="hr-HR" altLang="sr-Latn-RS" sz="1800" b="1" u="sng" dirty="0" err="1" smtClean="0">
                <a:solidFill>
                  <a:srgbClr val="FF0000"/>
                </a:solidFill>
                <a:latin typeface="Century Gothic" panose="020B0502020202020204" pitchFamily="34" charset="0"/>
              </a:rPr>
              <a:t>prosthetic</a:t>
            </a:r>
            <a:r>
              <a:rPr lang="hr-HR" altLang="sr-Latn-RS" sz="1800" b="1" u="sng" dirty="0" smtClean="0">
                <a:solidFill>
                  <a:srgbClr val="FF0000"/>
                </a:solidFill>
                <a:latin typeface="Century Gothic" panose="020B0502020202020204" pitchFamily="34" charset="0"/>
              </a:rPr>
              <a:t> </a:t>
            </a:r>
            <a:r>
              <a:rPr lang="hr-HR" altLang="sr-Latn-RS" sz="1800" b="1" u="sng" dirty="0" err="1">
                <a:solidFill>
                  <a:srgbClr val="FF0000"/>
                </a:solidFill>
                <a:latin typeface="Century Gothic" panose="020B0502020202020204" pitchFamily="34" charset="0"/>
              </a:rPr>
              <a:t>group</a:t>
            </a:r>
            <a:r>
              <a:rPr lang="hr-HR" altLang="sr-Latn-RS" sz="1800" b="1" u="sng" dirty="0">
                <a:solidFill>
                  <a:srgbClr val="FF0000"/>
                </a:solidFill>
                <a:latin typeface="Century Gothic" panose="020B0502020202020204" pitchFamily="34"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9"/>
          <p:cNvGrpSpPr>
            <a:grpSpLocks/>
          </p:cNvGrpSpPr>
          <p:nvPr/>
        </p:nvGrpSpPr>
        <p:grpSpPr bwMode="auto">
          <a:xfrm>
            <a:off x="1140143" y="1844824"/>
            <a:ext cx="4305300" cy="4608513"/>
            <a:chOff x="431" y="618"/>
            <a:chExt cx="2712" cy="2903"/>
          </a:xfrm>
        </p:grpSpPr>
        <p:pic>
          <p:nvPicPr>
            <p:cNvPr id="61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 y="618"/>
              <a:ext cx="2712" cy="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6"/>
            <p:cNvSpPr txBox="1">
              <a:spLocks noChangeArrowheads="1"/>
            </p:cNvSpPr>
            <p:nvPr/>
          </p:nvSpPr>
          <p:spPr bwMode="auto">
            <a:xfrm>
              <a:off x="1292" y="3067"/>
              <a:ext cx="11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sr-Latn-CS" altLang="sr-Latn-RS" sz="1800"/>
            </a:p>
          </p:txBody>
        </p:sp>
        <p:sp>
          <p:nvSpPr>
            <p:cNvPr id="6153" name="Rectangle 7"/>
            <p:cNvSpPr>
              <a:spLocks noChangeArrowheads="1"/>
            </p:cNvSpPr>
            <p:nvPr/>
          </p:nvSpPr>
          <p:spPr bwMode="auto">
            <a:xfrm>
              <a:off x="1429" y="3067"/>
              <a:ext cx="725" cy="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CS" altLang="sr-Latn-RS" sz="1800"/>
            </a:p>
          </p:txBody>
        </p:sp>
      </p:grpSp>
      <p:sp>
        <p:nvSpPr>
          <p:cNvPr id="6147" name="Text Box 8"/>
          <p:cNvSpPr txBox="1">
            <a:spLocks noChangeArrowheads="1"/>
          </p:cNvSpPr>
          <p:nvPr/>
        </p:nvSpPr>
        <p:spPr bwMode="auto">
          <a:xfrm>
            <a:off x="5508625" y="836613"/>
            <a:ext cx="2735263"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2000" u="sng" dirty="0" err="1">
                <a:solidFill>
                  <a:srgbClr val="FF0000"/>
                </a:solidFill>
                <a:latin typeface="Tahoma" panose="020B0604030504040204" pitchFamily="34" charset="0"/>
              </a:rPr>
              <a:t>Iron</a:t>
            </a:r>
            <a:r>
              <a:rPr lang="hr-HR" altLang="sr-Latn-RS" sz="2000" u="sng" dirty="0">
                <a:solidFill>
                  <a:srgbClr val="FF0000"/>
                </a:solidFill>
                <a:latin typeface="Tahoma" panose="020B0604030504040204" pitchFamily="34" charset="0"/>
              </a:rPr>
              <a:t> atom </a:t>
            </a:r>
            <a:r>
              <a:rPr lang="hr-HR" altLang="sr-Latn-RS" sz="2000" u="sng" dirty="0" err="1">
                <a:solidFill>
                  <a:srgbClr val="FF0000"/>
                </a:solidFill>
                <a:latin typeface="Tahoma" panose="020B0604030504040204" pitchFamily="34" charset="0"/>
              </a:rPr>
              <a:t>in</a:t>
            </a:r>
            <a:r>
              <a:rPr lang="hr-HR" altLang="sr-Latn-RS" sz="2000" u="sng" dirty="0">
                <a:solidFill>
                  <a:srgbClr val="FF0000"/>
                </a:solidFill>
                <a:latin typeface="Tahoma" panose="020B0604030504040204" pitchFamily="34" charset="0"/>
              </a:rPr>
              <a:t> </a:t>
            </a:r>
            <a:r>
              <a:rPr lang="hr-HR" altLang="sr-Latn-RS" sz="2000" u="sng" dirty="0" err="1">
                <a:solidFill>
                  <a:srgbClr val="FF0000"/>
                </a:solidFill>
                <a:latin typeface="Tahoma" panose="020B0604030504040204" pitchFamily="34" charset="0"/>
              </a:rPr>
              <a:t>heme</a:t>
            </a:r>
            <a:r>
              <a:rPr lang="hr-HR" altLang="sr-Latn-RS" sz="2000" u="sng" dirty="0">
                <a:solidFill>
                  <a:srgbClr val="FF0000"/>
                </a:solidFill>
                <a:latin typeface="Tahoma" panose="020B0604030504040204" pitchFamily="34" charset="0"/>
              </a:rPr>
              <a:t> </a:t>
            </a:r>
            <a:r>
              <a:rPr lang="hr-HR" altLang="sr-Latn-RS" sz="2000" u="sng" dirty="0" err="1">
                <a:solidFill>
                  <a:srgbClr val="FF0000"/>
                </a:solidFill>
                <a:latin typeface="Tahoma" panose="020B0604030504040204" pitchFamily="34" charset="0"/>
              </a:rPr>
              <a:t>of</a:t>
            </a:r>
            <a:r>
              <a:rPr lang="hr-HR" altLang="sr-Latn-RS" sz="2000" u="sng" dirty="0">
                <a:solidFill>
                  <a:srgbClr val="FF0000"/>
                </a:solidFill>
                <a:latin typeface="Tahoma" panose="020B0604030504040204" pitchFamily="34" charset="0"/>
              </a:rPr>
              <a:t> </a:t>
            </a:r>
            <a:r>
              <a:rPr lang="hr-HR" altLang="sr-Latn-RS" sz="2000" u="sng" dirty="0" err="1">
                <a:solidFill>
                  <a:srgbClr val="FF0000"/>
                </a:solidFill>
                <a:latin typeface="Tahoma" panose="020B0604030504040204" pitchFamily="34" charset="0"/>
              </a:rPr>
              <a:t>myoglobin</a:t>
            </a:r>
            <a:r>
              <a:rPr lang="hr-HR" altLang="sr-Latn-RS" sz="2000" u="sng" dirty="0">
                <a:solidFill>
                  <a:srgbClr val="FF0000"/>
                </a:solidFill>
                <a:latin typeface="Tahoma" panose="020B0604030504040204" pitchFamily="34" charset="0"/>
              </a:rPr>
              <a:t> </a:t>
            </a:r>
            <a:r>
              <a:rPr lang="hr-HR" altLang="sr-Latn-RS" sz="2000" u="sng" dirty="0" err="1">
                <a:solidFill>
                  <a:srgbClr val="FF0000"/>
                </a:solidFill>
                <a:latin typeface="Tahoma" panose="020B0604030504040204" pitchFamily="34" charset="0"/>
              </a:rPr>
              <a:t>and</a:t>
            </a:r>
            <a:r>
              <a:rPr lang="hr-HR" altLang="sr-Latn-RS" sz="2000" u="sng" dirty="0">
                <a:solidFill>
                  <a:srgbClr val="FF0000"/>
                </a:solidFill>
                <a:latin typeface="Tahoma" panose="020B0604030504040204" pitchFamily="34" charset="0"/>
              </a:rPr>
              <a:t> hemoglobin </a:t>
            </a:r>
            <a:r>
              <a:rPr lang="hr-HR" altLang="sr-Latn-RS" sz="2000" u="sng" dirty="0" err="1">
                <a:solidFill>
                  <a:srgbClr val="FF0000"/>
                </a:solidFill>
                <a:latin typeface="Tahoma" panose="020B0604030504040204" pitchFamily="34" charset="0"/>
              </a:rPr>
              <a:t>has</a:t>
            </a:r>
            <a:r>
              <a:rPr lang="hr-HR" altLang="sr-Latn-RS" sz="2000" u="sng" dirty="0">
                <a:solidFill>
                  <a:srgbClr val="FF0000"/>
                </a:solidFill>
                <a:latin typeface="Tahoma" panose="020B0604030504040204" pitchFamily="34" charset="0"/>
              </a:rPr>
              <a:t> 6 </a:t>
            </a:r>
            <a:r>
              <a:rPr lang="hr-HR" altLang="sr-Latn-RS" sz="2000" u="sng" dirty="0" err="1">
                <a:solidFill>
                  <a:srgbClr val="FF0000"/>
                </a:solidFill>
                <a:latin typeface="Tahoma" panose="020B0604030504040204" pitchFamily="34" charset="0"/>
              </a:rPr>
              <a:t>coordination</a:t>
            </a:r>
            <a:r>
              <a:rPr lang="hr-HR" altLang="sr-Latn-RS" sz="2000" u="sng" dirty="0">
                <a:solidFill>
                  <a:srgbClr val="FF0000"/>
                </a:solidFill>
                <a:latin typeface="Tahoma" panose="020B0604030504040204" pitchFamily="34" charset="0"/>
              </a:rPr>
              <a:t> </a:t>
            </a:r>
            <a:r>
              <a:rPr lang="hr-HR" altLang="sr-Latn-RS" sz="2000" u="sng" dirty="0" err="1">
                <a:solidFill>
                  <a:srgbClr val="FF0000"/>
                </a:solidFill>
                <a:latin typeface="Tahoma" panose="020B0604030504040204" pitchFamily="34" charset="0"/>
              </a:rPr>
              <a:t>bonds</a:t>
            </a:r>
            <a:r>
              <a:rPr lang="hr-HR" altLang="sr-Latn-RS" sz="2000" u="sng" dirty="0">
                <a:solidFill>
                  <a:srgbClr val="FF0000"/>
                </a:solidFill>
                <a:latin typeface="Tahoma" panose="020B0604030504040204" pitchFamily="34" charset="0"/>
              </a:rPr>
              <a:t>:</a:t>
            </a:r>
          </a:p>
          <a:p>
            <a:pPr algn="ctr" eaLnBrk="1" hangingPunct="1">
              <a:spcBef>
                <a:spcPct val="50000"/>
              </a:spcBef>
              <a:buFontTx/>
              <a:buNone/>
            </a:pPr>
            <a:r>
              <a:rPr lang="hr-HR" altLang="sr-Latn-RS" sz="2000" dirty="0">
                <a:latin typeface="Tahoma" panose="020B0604030504040204" pitchFamily="34" charset="0"/>
              </a:rPr>
              <a:t> 4 to </a:t>
            </a:r>
            <a:r>
              <a:rPr lang="hr-HR" altLang="sr-Latn-RS" sz="2000" dirty="0" err="1">
                <a:latin typeface="Tahoma" panose="020B0604030504040204" pitchFamily="34" charset="0"/>
              </a:rPr>
              <a:t>nitrogen</a:t>
            </a:r>
            <a:r>
              <a:rPr lang="hr-HR" altLang="sr-Latn-RS" sz="2000" dirty="0">
                <a:latin typeface="Tahoma" panose="020B0604030504040204" pitchFamily="34" charset="0"/>
              </a:rPr>
              <a:t> </a:t>
            </a:r>
            <a:r>
              <a:rPr lang="hr-HR" altLang="sr-Latn-RS" sz="2000" dirty="0" err="1">
                <a:latin typeface="Tahoma" panose="020B0604030504040204" pitchFamily="34" charset="0"/>
              </a:rPr>
              <a:t>atoms</a:t>
            </a:r>
            <a:r>
              <a:rPr lang="hr-HR" altLang="sr-Latn-RS" sz="2000" dirty="0">
                <a:latin typeface="Tahoma" panose="020B0604030504040204" pitchFamily="34" charset="0"/>
              </a:rPr>
              <a:t> </a:t>
            </a:r>
            <a:r>
              <a:rPr lang="hr-HR" altLang="sr-Latn-RS" sz="2000" dirty="0" err="1">
                <a:latin typeface="Tahoma" panose="020B0604030504040204" pitchFamily="34" charset="0"/>
              </a:rPr>
              <a:t>and</a:t>
            </a:r>
            <a:r>
              <a:rPr lang="hr-HR" altLang="sr-Latn-RS" sz="2000" dirty="0">
                <a:latin typeface="Tahoma" panose="020B0604030504040204" pitchFamily="34" charset="0"/>
              </a:rPr>
              <a:t> 2 </a:t>
            </a:r>
            <a:r>
              <a:rPr lang="hr-HR" altLang="sr-Latn-RS" sz="2000" dirty="0" err="1">
                <a:latin typeface="Tahoma" panose="020B0604030504040204" pitchFamily="34" charset="0"/>
              </a:rPr>
              <a:t>perpendicular</a:t>
            </a:r>
            <a:r>
              <a:rPr lang="hr-HR" altLang="sr-Latn-RS" sz="2000" dirty="0">
                <a:latin typeface="Tahoma" panose="020B0604030504040204" pitchFamily="34" charset="0"/>
              </a:rPr>
              <a:t> to flat </a:t>
            </a:r>
            <a:r>
              <a:rPr lang="hr-HR" altLang="sr-Latn-RS" sz="2000" dirty="0" err="1">
                <a:latin typeface="Tahoma" panose="020B0604030504040204" pitchFamily="34" charset="0"/>
              </a:rPr>
              <a:t>porphyrin</a:t>
            </a:r>
            <a:r>
              <a:rPr lang="hr-HR" altLang="sr-Latn-RS" sz="2000" dirty="0">
                <a:latin typeface="Tahoma" panose="020B0604030504040204" pitchFamily="34" charset="0"/>
              </a:rPr>
              <a:t> ring system.</a:t>
            </a:r>
          </a:p>
          <a:p>
            <a:pPr algn="ctr" eaLnBrk="1" hangingPunct="1">
              <a:spcBef>
                <a:spcPct val="50000"/>
              </a:spcBef>
              <a:buFontTx/>
              <a:buNone/>
            </a:pPr>
            <a:endParaRPr lang="hr-HR" altLang="sr-Latn-RS" sz="2000" dirty="0">
              <a:latin typeface="Tahoma" panose="020B0604030504040204" pitchFamily="34" charset="0"/>
            </a:endParaRPr>
          </a:p>
        </p:txBody>
      </p:sp>
      <p:pic>
        <p:nvPicPr>
          <p:cNvPr id="614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116138" cy="252095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5651500" y="4365625"/>
            <a:ext cx="27368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r-HR" altLang="sr-Latn-RS" sz="1800" i="1" dirty="0" err="1">
                <a:latin typeface="Tahoma" panose="020B0604030504040204" pitchFamily="34" charset="0"/>
              </a:rPr>
              <a:t>Nitrogen</a:t>
            </a:r>
            <a:r>
              <a:rPr lang="hr-HR" altLang="sr-Latn-RS" sz="1800" i="1" dirty="0">
                <a:latin typeface="Tahoma" panose="020B0604030504040204" pitchFamily="34" charset="0"/>
              </a:rPr>
              <a:t> </a:t>
            </a:r>
            <a:r>
              <a:rPr lang="hr-HR" altLang="sr-Latn-RS" sz="1800" i="1" dirty="0" err="1">
                <a:latin typeface="Tahoma" panose="020B0604030504040204" pitchFamily="34" charset="0"/>
              </a:rPr>
              <a:t>atoms</a:t>
            </a:r>
            <a:r>
              <a:rPr lang="hr-HR" altLang="sr-Latn-RS" sz="1800" i="1" dirty="0">
                <a:latin typeface="Tahoma" panose="020B0604030504040204" pitchFamily="34" charset="0"/>
              </a:rPr>
              <a:t> </a:t>
            </a:r>
            <a:r>
              <a:rPr lang="hr-HR" altLang="sr-Latn-RS" sz="1800" i="1" dirty="0" err="1">
                <a:latin typeface="Tahoma" panose="020B0604030504040204" pitchFamily="34" charset="0"/>
              </a:rPr>
              <a:t>have</a:t>
            </a:r>
            <a:r>
              <a:rPr lang="hr-HR" altLang="sr-Latn-RS" sz="1800" i="1" dirty="0">
                <a:latin typeface="Tahoma" panose="020B0604030504040204" pitchFamily="34" charset="0"/>
              </a:rPr>
              <a:t> </a:t>
            </a:r>
            <a:r>
              <a:rPr lang="hr-HR" altLang="sr-Latn-RS" sz="1800" i="1" dirty="0" err="1">
                <a:latin typeface="Tahoma" panose="020B0604030504040204" pitchFamily="34" charset="0"/>
              </a:rPr>
              <a:t>electron-donating</a:t>
            </a:r>
            <a:r>
              <a:rPr lang="hr-HR" altLang="sr-Latn-RS" sz="1800" i="1" dirty="0">
                <a:latin typeface="Tahoma" panose="020B0604030504040204" pitchFamily="34" charset="0"/>
              </a:rPr>
              <a:t> </a:t>
            </a:r>
            <a:r>
              <a:rPr lang="hr-HR" altLang="sr-Latn-RS" sz="1800" i="1" dirty="0" err="1">
                <a:latin typeface="Tahoma" panose="020B0604030504040204" pitchFamily="34" charset="0"/>
              </a:rPr>
              <a:t>character</a:t>
            </a:r>
            <a:r>
              <a:rPr lang="hr-HR" altLang="sr-Latn-RS" sz="1800" i="1" dirty="0">
                <a:latin typeface="Tahoma" panose="020B0604030504040204" pitchFamily="34" charset="0"/>
              </a:rPr>
              <a:t> </a:t>
            </a:r>
            <a:r>
              <a:rPr lang="hr-HR" altLang="sr-Latn-RS" sz="1800" i="1" dirty="0" err="1">
                <a:latin typeface="Tahoma" panose="020B0604030504040204" pitchFamily="34" charset="0"/>
              </a:rPr>
              <a:t>and</a:t>
            </a:r>
            <a:r>
              <a:rPr lang="hr-HR" altLang="sr-Latn-RS" sz="1800" i="1" dirty="0">
                <a:latin typeface="Tahoma" panose="020B0604030504040204" pitchFamily="34" charset="0"/>
              </a:rPr>
              <a:t> </a:t>
            </a:r>
            <a:r>
              <a:rPr lang="hr-HR" altLang="sr-Latn-RS" sz="1800" i="1" dirty="0" err="1">
                <a:latin typeface="Tahoma" panose="020B0604030504040204" pitchFamily="34" charset="0"/>
              </a:rPr>
              <a:t>prevent</a:t>
            </a:r>
            <a:r>
              <a:rPr lang="hr-HR" altLang="sr-Latn-RS" sz="1800" i="1" dirty="0">
                <a:latin typeface="Tahoma" panose="020B0604030504040204" pitchFamily="34" charset="0"/>
              </a:rPr>
              <a:t> </a:t>
            </a:r>
            <a:r>
              <a:rPr lang="hr-HR" altLang="sr-Latn-RS" sz="1800" i="1" dirty="0" err="1">
                <a:latin typeface="Tahoma" panose="020B0604030504040204" pitchFamily="34" charset="0"/>
              </a:rPr>
              <a:t>conversion</a:t>
            </a:r>
            <a:r>
              <a:rPr lang="hr-HR" altLang="sr-Latn-RS" sz="1800" i="1" dirty="0">
                <a:latin typeface="Tahoma" panose="020B0604030504040204" pitchFamily="34" charset="0"/>
              </a:rPr>
              <a:t> </a:t>
            </a:r>
            <a:r>
              <a:rPr lang="hr-HR" altLang="sr-Latn-RS" sz="1800" i="1" dirty="0" err="1">
                <a:latin typeface="Tahoma" panose="020B0604030504040204" pitchFamily="34" charset="0"/>
              </a:rPr>
              <a:t>of</a:t>
            </a:r>
            <a:r>
              <a:rPr lang="hr-HR" altLang="sr-Latn-RS" sz="1800" i="1" dirty="0">
                <a:latin typeface="Tahoma" panose="020B0604030504040204" pitchFamily="34" charset="0"/>
              </a:rPr>
              <a:t> </a:t>
            </a:r>
            <a:r>
              <a:rPr lang="hr-HR" altLang="sr-Latn-RS" sz="1800" i="1" dirty="0" err="1">
                <a:latin typeface="Tahoma" panose="020B0604030504040204" pitchFamily="34" charset="0"/>
              </a:rPr>
              <a:t>heme</a:t>
            </a:r>
            <a:r>
              <a:rPr lang="hr-HR" altLang="sr-Latn-RS" sz="1800" i="1" dirty="0">
                <a:latin typeface="Tahoma" panose="020B0604030504040204" pitchFamily="34" charset="0"/>
              </a:rPr>
              <a:t> </a:t>
            </a:r>
            <a:r>
              <a:rPr lang="hr-HR" altLang="sr-Latn-RS" sz="1800" i="1" dirty="0" err="1">
                <a:latin typeface="Tahoma" panose="020B0604030504040204" pitchFamily="34" charset="0"/>
              </a:rPr>
              <a:t>iron</a:t>
            </a:r>
            <a:r>
              <a:rPr lang="hr-HR" altLang="sr-Latn-RS" sz="1800" i="1" dirty="0">
                <a:latin typeface="Tahoma" panose="020B0604030504040204" pitchFamily="34" charset="0"/>
              </a:rPr>
              <a:t> </a:t>
            </a:r>
            <a:r>
              <a:rPr lang="hr-HR" altLang="sr-Latn-RS" sz="1800" i="1" dirty="0" err="1">
                <a:latin typeface="Tahoma" panose="020B0604030504040204" pitchFamily="34" charset="0"/>
              </a:rPr>
              <a:t>from</a:t>
            </a:r>
            <a:r>
              <a:rPr lang="hr-HR" altLang="sr-Latn-RS" sz="1800" i="1" dirty="0">
                <a:latin typeface="Tahoma" panose="020B0604030504040204" pitchFamily="34" charset="0"/>
              </a:rPr>
              <a:t> Fe</a:t>
            </a:r>
            <a:r>
              <a:rPr lang="hr-HR" altLang="sr-Latn-RS" sz="1800" i="1" baseline="30000" dirty="0">
                <a:latin typeface="Tahoma" panose="020B0604030504040204" pitchFamily="34" charset="0"/>
              </a:rPr>
              <a:t>2+</a:t>
            </a:r>
            <a:r>
              <a:rPr lang="hr-HR" altLang="sr-Latn-RS" sz="1800" i="1" dirty="0"/>
              <a:t> </a:t>
            </a:r>
            <a:r>
              <a:rPr lang="hr-HR" altLang="sr-Latn-RS" sz="1800" i="1" dirty="0">
                <a:latin typeface="Tahoma" panose="020B0604030504040204" pitchFamily="34" charset="0"/>
              </a:rPr>
              <a:t>to Fe</a:t>
            </a:r>
            <a:r>
              <a:rPr lang="hr-HR" altLang="sr-Latn-RS" sz="1800" i="1" baseline="30000" dirty="0">
                <a:latin typeface="Tahoma" panose="020B0604030504040204" pitchFamily="34" charset="0"/>
              </a:rPr>
              <a:t>3+</a:t>
            </a:r>
            <a:r>
              <a:rPr lang="hr-HR" altLang="sr-Latn-RS" sz="1800" i="1" dirty="0">
                <a:latin typeface="Tahoma" panose="020B0604030504040204" pitchFamily="34" charset="0"/>
              </a:rPr>
              <a:t> </a:t>
            </a:r>
            <a:r>
              <a:rPr lang="hr-HR" altLang="sr-Latn-RS" sz="1800" i="1" dirty="0" err="1">
                <a:latin typeface="Tahoma" panose="020B0604030504040204" pitchFamily="34" charset="0"/>
              </a:rPr>
              <a:t>state</a:t>
            </a:r>
            <a:r>
              <a:rPr lang="hr-HR" altLang="sr-Latn-RS" sz="1800" i="1" dirty="0">
                <a:latin typeface="Tahoma" panose="020B0604030504040204" pitchFamily="34" charset="0"/>
              </a:rPr>
              <a:t>.</a:t>
            </a:r>
          </a:p>
          <a:p>
            <a:pPr algn="ctr" eaLnBrk="1" hangingPunct="1">
              <a:spcBef>
                <a:spcPct val="0"/>
              </a:spcBef>
              <a:buFontTx/>
              <a:buNone/>
            </a:pPr>
            <a:endParaRPr lang="hr-HR" altLang="sr-Latn-RS" sz="1800" dirty="0"/>
          </a:p>
        </p:txBody>
      </p:sp>
      <p:sp>
        <p:nvSpPr>
          <p:cNvPr id="9" name="TextBox 8"/>
          <p:cNvSpPr txBox="1"/>
          <p:nvPr/>
        </p:nvSpPr>
        <p:spPr>
          <a:xfrm>
            <a:off x="5867400" y="3644900"/>
            <a:ext cx="2449513" cy="584200"/>
          </a:xfrm>
          <a:prstGeom prst="rect">
            <a:avLst/>
          </a:prstGeom>
          <a:noFill/>
        </p:spPr>
        <p:txBody>
          <a:bodyPr>
            <a:spAutoFit/>
          </a:bodyPr>
          <a:lstStyle/>
          <a:p>
            <a:pPr>
              <a:defRPr/>
            </a:pPr>
            <a:r>
              <a:rPr lang="hr-HR" sz="1600" i="1" dirty="0" err="1">
                <a:solidFill>
                  <a:schemeClr val="accent6"/>
                </a:solidFill>
                <a:latin typeface="Tahoma" pitchFamily="34" charset="0"/>
              </a:rPr>
              <a:t>What</a:t>
            </a:r>
            <a:r>
              <a:rPr lang="hr-HR" sz="1600" i="1" dirty="0">
                <a:solidFill>
                  <a:schemeClr val="accent6"/>
                </a:solidFill>
                <a:latin typeface="Tahoma" pitchFamily="34" charset="0"/>
              </a:rPr>
              <a:t> </a:t>
            </a:r>
            <a:r>
              <a:rPr lang="hr-HR" sz="1600" i="1" dirty="0" err="1">
                <a:solidFill>
                  <a:schemeClr val="accent6"/>
                </a:solidFill>
                <a:latin typeface="Tahoma" pitchFamily="34" charset="0"/>
              </a:rPr>
              <a:t>prevents</a:t>
            </a:r>
            <a:r>
              <a:rPr lang="hr-HR" sz="1600" i="1" dirty="0">
                <a:solidFill>
                  <a:schemeClr val="accent6"/>
                </a:solidFill>
                <a:latin typeface="Tahoma" pitchFamily="34" charset="0"/>
              </a:rPr>
              <a:t> </a:t>
            </a:r>
            <a:r>
              <a:rPr lang="hr-HR" sz="1600" i="1" dirty="0" err="1">
                <a:solidFill>
                  <a:schemeClr val="accent6"/>
                </a:solidFill>
                <a:latin typeface="Tahoma" pitchFamily="34" charset="0"/>
              </a:rPr>
              <a:t>the</a:t>
            </a:r>
            <a:r>
              <a:rPr lang="hr-HR" sz="1600" i="1" dirty="0">
                <a:solidFill>
                  <a:schemeClr val="accent6"/>
                </a:solidFill>
                <a:latin typeface="Tahoma" pitchFamily="34" charset="0"/>
              </a:rPr>
              <a:t> </a:t>
            </a:r>
            <a:r>
              <a:rPr lang="hr-HR" sz="1600" i="1" dirty="0" err="1">
                <a:solidFill>
                  <a:schemeClr val="accent6"/>
                </a:solidFill>
                <a:latin typeface="Tahoma" pitchFamily="34" charset="0"/>
              </a:rPr>
              <a:t>oxidation</a:t>
            </a:r>
            <a:r>
              <a:rPr lang="hr-HR" sz="1600" i="1" dirty="0">
                <a:solidFill>
                  <a:schemeClr val="accent6"/>
                </a:solidFill>
                <a:latin typeface="Tahoma" pitchFamily="34" charset="0"/>
              </a:rPr>
              <a:t> </a:t>
            </a:r>
            <a:r>
              <a:rPr lang="hr-HR" sz="1600" i="1" dirty="0" err="1">
                <a:solidFill>
                  <a:schemeClr val="accent6"/>
                </a:solidFill>
                <a:latin typeface="Tahoma" pitchFamily="34" charset="0"/>
              </a:rPr>
              <a:t>of</a:t>
            </a:r>
            <a:r>
              <a:rPr lang="hr-HR" sz="1600" i="1" dirty="0">
                <a:solidFill>
                  <a:schemeClr val="accent6"/>
                </a:solidFill>
                <a:latin typeface="Tahoma" pitchFamily="34" charset="0"/>
              </a:rPr>
              <a:t> Fe</a:t>
            </a:r>
            <a:r>
              <a:rPr lang="hr-HR" sz="1600" i="1" baseline="30000" dirty="0">
                <a:solidFill>
                  <a:schemeClr val="accent6"/>
                </a:solidFill>
                <a:latin typeface="Tahoma" pitchFamily="34" charset="0"/>
              </a:rPr>
              <a:t>2+</a:t>
            </a:r>
            <a:r>
              <a:rPr lang="hr-HR" sz="1600" i="1" dirty="0">
                <a:solidFill>
                  <a:schemeClr val="accent6"/>
                </a:solidFill>
                <a:latin typeface="Tahoma" pitchFamily="34" charset="0"/>
              </a:rPr>
              <a:t>?</a:t>
            </a:r>
            <a:endParaRPr lang="hr-HR" sz="1600" dirty="0">
              <a:solidFill>
                <a:schemeClr val="accent6"/>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452438" y="220663"/>
            <a:ext cx="820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2000" dirty="0" err="1">
                <a:latin typeface="Tahoma" panose="020B0604030504040204" pitchFamily="34" charset="0"/>
              </a:rPr>
              <a:t>What</a:t>
            </a:r>
            <a:r>
              <a:rPr lang="hr-HR" altLang="sr-Latn-RS" sz="2000" dirty="0">
                <a:latin typeface="Tahoma" panose="020B0604030504040204" pitchFamily="34" charset="0"/>
              </a:rPr>
              <a:t> </a:t>
            </a:r>
            <a:r>
              <a:rPr lang="hr-HR" altLang="sr-Latn-RS" sz="2000" dirty="0" err="1">
                <a:latin typeface="Tahoma" panose="020B0604030504040204" pitchFamily="34" charset="0"/>
              </a:rPr>
              <a:t>is</a:t>
            </a:r>
            <a:r>
              <a:rPr lang="hr-HR" altLang="sr-Latn-RS" sz="2000" dirty="0">
                <a:latin typeface="Tahoma" panose="020B0604030504040204" pitchFamily="34" charset="0"/>
              </a:rPr>
              <a:t> </a:t>
            </a:r>
            <a:r>
              <a:rPr lang="hr-HR" altLang="sr-Latn-RS" sz="2000" dirty="0" err="1">
                <a:latin typeface="Tahoma" panose="020B0604030504040204" pitchFamily="34" charset="0"/>
              </a:rPr>
              <a:t>the</a:t>
            </a:r>
            <a:r>
              <a:rPr lang="hr-HR" altLang="sr-Latn-RS" sz="2000" dirty="0">
                <a:latin typeface="Tahoma" panose="020B0604030504040204" pitchFamily="34" charset="0"/>
              </a:rPr>
              <a:t> </a:t>
            </a:r>
            <a:r>
              <a:rPr lang="hr-HR" altLang="sr-Latn-RS" sz="2000" dirty="0" err="1">
                <a:latin typeface="Tahoma" panose="020B0604030504040204" pitchFamily="34" charset="0"/>
              </a:rPr>
              <a:t>oxygen</a:t>
            </a:r>
            <a:r>
              <a:rPr lang="hr-HR" altLang="sr-Latn-RS" sz="2000" dirty="0">
                <a:latin typeface="Tahoma" panose="020B0604030504040204" pitchFamily="34" charset="0"/>
              </a:rPr>
              <a:t> </a:t>
            </a:r>
            <a:r>
              <a:rPr lang="hr-HR" altLang="sr-Latn-RS" sz="2000" dirty="0" err="1">
                <a:latin typeface="Tahoma" panose="020B0604030504040204" pitchFamily="34" charset="0"/>
              </a:rPr>
              <a:t>affinity</a:t>
            </a:r>
            <a:r>
              <a:rPr lang="hr-HR" altLang="sr-Latn-RS" sz="2000" dirty="0">
                <a:latin typeface="Tahoma" panose="020B0604030504040204" pitchFamily="34" charset="0"/>
              </a:rPr>
              <a:t> </a:t>
            </a:r>
            <a:r>
              <a:rPr lang="hr-HR" altLang="sr-Latn-RS" sz="2000" dirty="0" err="1">
                <a:latin typeface="Tahoma" panose="020B0604030504040204" pitchFamily="34" charset="0"/>
              </a:rPr>
              <a:t>of</a:t>
            </a:r>
            <a:r>
              <a:rPr lang="hr-HR" altLang="sr-Latn-RS" sz="2000" dirty="0">
                <a:latin typeface="Tahoma" panose="020B0604030504040204" pitchFamily="34" charset="0"/>
              </a:rPr>
              <a:t> </a:t>
            </a:r>
            <a:r>
              <a:rPr lang="hr-HR" altLang="sr-Latn-RS" sz="2000" u="sng" dirty="0">
                <a:latin typeface="Tahoma" panose="020B0604030504040204" pitchFamily="34" charset="0"/>
              </a:rPr>
              <a:t>free</a:t>
            </a:r>
            <a:r>
              <a:rPr lang="hr-HR" altLang="sr-Latn-RS" sz="2000" dirty="0">
                <a:latin typeface="Tahoma" panose="020B0604030504040204" pitchFamily="34" charset="0"/>
              </a:rPr>
              <a:t> </a:t>
            </a:r>
            <a:r>
              <a:rPr lang="hr-HR" altLang="sr-Latn-RS" sz="2000" dirty="0" err="1">
                <a:latin typeface="Tahoma" panose="020B0604030504040204" pitchFamily="34" charset="0"/>
              </a:rPr>
              <a:t>heme</a:t>
            </a:r>
            <a:r>
              <a:rPr lang="hr-HR" altLang="sr-Latn-RS" sz="2000" dirty="0">
                <a:latin typeface="Tahoma" panose="020B0604030504040204" pitchFamily="34" charset="0"/>
              </a:rPr>
              <a:t> </a:t>
            </a:r>
            <a:r>
              <a:rPr lang="hr-HR" altLang="sr-Latn-RS" sz="2000" dirty="0" err="1">
                <a:latin typeface="Tahoma" panose="020B0604030504040204" pitchFamily="34" charset="0"/>
              </a:rPr>
              <a:t>molecules</a:t>
            </a:r>
            <a:r>
              <a:rPr lang="hr-HR" altLang="sr-Latn-RS" sz="2000" dirty="0">
                <a:latin typeface="Tahoma" panose="020B0604030504040204" pitchFamily="34" charset="0"/>
              </a:rPr>
              <a:t> </a:t>
            </a:r>
            <a:r>
              <a:rPr lang="hr-HR" altLang="sr-Latn-RS" sz="2000" dirty="0" err="1">
                <a:latin typeface="Tahoma" panose="020B0604030504040204" pitchFamily="34" charset="0"/>
              </a:rPr>
              <a:t>in</a:t>
            </a:r>
            <a:r>
              <a:rPr lang="hr-HR" altLang="sr-Latn-RS" sz="2000" dirty="0">
                <a:latin typeface="Tahoma" panose="020B0604030504040204" pitchFamily="34" charset="0"/>
              </a:rPr>
              <a:t> a water </a:t>
            </a:r>
            <a:r>
              <a:rPr lang="hr-HR" altLang="sr-Latn-RS" sz="2000" dirty="0" err="1">
                <a:latin typeface="Tahoma" panose="020B0604030504040204" pitchFamily="34" charset="0"/>
              </a:rPr>
              <a:t>solution</a:t>
            </a:r>
            <a:r>
              <a:rPr lang="hr-HR" altLang="sr-Latn-RS" sz="2000" dirty="0">
                <a:latin typeface="Tahoma" panose="020B0604030504040204" pitchFamily="34" charset="0"/>
              </a:rPr>
              <a:t>? </a:t>
            </a:r>
          </a:p>
        </p:txBody>
      </p:sp>
      <p:sp>
        <p:nvSpPr>
          <p:cNvPr id="12293" name="Text Box 7"/>
          <p:cNvSpPr txBox="1">
            <a:spLocks noChangeArrowheads="1"/>
          </p:cNvSpPr>
          <p:nvPr/>
        </p:nvSpPr>
        <p:spPr bwMode="auto">
          <a:xfrm>
            <a:off x="539750" y="4826000"/>
            <a:ext cx="83518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1800" b="1" dirty="0" err="1">
                <a:solidFill>
                  <a:srgbClr val="FF0000"/>
                </a:solidFill>
                <a:latin typeface="Tahoma" panose="020B0604030504040204" pitchFamily="34" charset="0"/>
              </a:rPr>
              <a:t>Polypeptide</a:t>
            </a:r>
            <a:r>
              <a:rPr lang="hr-HR" altLang="sr-Latn-RS" sz="1800" b="1" dirty="0">
                <a:solidFill>
                  <a:srgbClr val="FF0000"/>
                </a:solidFill>
                <a:latin typeface="Tahoma" panose="020B0604030504040204" pitchFamily="34" charset="0"/>
              </a:rPr>
              <a:t> </a:t>
            </a:r>
            <a:r>
              <a:rPr lang="hr-HR" altLang="sr-Latn-RS" sz="1800" b="1" dirty="0" err="1">
                <a:solidFill>
                  <a:srgbClr val="FF0000"/>
                </a:solidFill>
                <a:latin typeface="Tahoma" panose="020B0604030504040204" pitchFamily="34" charset="0"/>
              </a:rPr>
              <a:t>environment</a:t>
            </a:r>
            <a:r>
              <a:rPr lang="hr-HR" altLang="sr-Latn-RS" sz="1800" b="1" dirty="0">
                <a:solidFill>
                  <a:srgbClr val="FF0000"/>
                </a:solidFill>
                <a:latin typeface="Tahoma" panose="020B0604030504040204" pitchFamily="34" charset="0"/>
              </a:rPr>
              <a:t> </a:t>
            </a:r>
            <a:r>
              <a:rPr lang="hr-HR" altLang="sr-Latn-RS" sz="1800" b="1" dirty="0" err="1">
                <a:solidFill>
                  <a:srgbClr val="FF0000"/>
                </a:solidFill>
                <a:latin typeface="Tahoma" panose="020B0604030504040204" pitchFamily="34" charset="0"/>
              </a:rPr>
              <a:t>influences</a:t>
            </a:r>
            <a:r>
              <a:rPr lang="hr-HR" altLang="sr-Latn-RS" sz="1800" b="1" dirty="0">
                <a:solidFill>
                  <a:srgbClr val="FF0000"/>
                </a:solidFill>
                <a:latin typeface="Tahoma" panose="020B0604030504040204" pitchFamily="34" charset="0"/>
              </a:rPr>
              <a:t> </a:t>
            </a:r>
            <a:r>
              <a:rPr lang="hr-HR" altLang="sr-Latn-RS" sz="1800" b="1" dirty="0" err="1">
                <a:solidFill>
                  <a:srgbClr val="FF0000"/>
                </a:solidFill>
                <a:latin typeface="Tahoma" panose="020B0604030504040204" pitchFamily="34" charset="0"/>
              </a:rPr>
              <a:t>the</a:t>
            </a:r>
            <a:r>
              <a:rPr lang="hr-HR" altLang="sr-Latn-RS" sz="1800" b="1" dirty="0">
                <a:solidFill>
                  <a:srgbClr val="FF0000"/>
                </a:solidFill>
                <a:latin typeface="Tahoma" panose="020B0604030504040204" pitchFamily="34" charset="0"/>
              </a:rPr>
              <a:t> </a:t>
            </a:r>
            <a:r>
              <a:rPr lang="hr-HR" altLang="sr-Latn-RS" sz="1800" b="1" dirty="0" err="1">
                <a:solidFill>
                  <a:srgbClr val="FF0000"/>
                </a:solidFill>
                <a:latin typeface="Tahoma" panose="020B0604030504040204" pitchFamily="34" charset="0"/>
              </a:rPr>
              <a:t>function</a:t>
            </a:r>
            <a:r>
              <a:rPr lang="hr-HR" altLang="sr-Latn-RS" sz="1800" b="1" dirty="0">
                <a:solidFill>
                  <a:srgbClr val="FF0000"/>
                </a:solidFill>
                <a:latin typeface="Tahoma" panose="020B0604030504040204" pitchFamily="34" charset="0"/>
              </a:rPr>
              <a:t> </a:t>
            </a:r>
            <a:r>
              <a:rPr lang="hr-HR" altLang="sr-Latn-RS" sz="1800" b="1" dirty="0" err="1">
                <a:solidFill>
                  <a:srgbClr val="FF0000"/>
                </a:solidFill>
                <a:latin typeface="Tahoma" panose="020B0604030504040204" pitchFamily="34" charset="0"/>
              </a:rPr>
              <a:t>of</a:t>
            </a:r>
            <a:r>
              <a:rPr lang="hr-HR" altLang="sr-Latn-RS" sz="1800" b="1" dirty="0">
                <a:solidFill>
                  <a:srgbClr val="FF0000"/>
                </a:solidFill>
                <a:latin typeface="Tahoma" panose="020B0604030504040204" pitchFamily="34" charset="0"/>
              </a:rPr>
              <a:t> a </a:t>
            </a:r>
            <a:r>
              <a:rPr lang="hr-HR" altLang="sr-Latn-RS" sz="1800" b="1" dirty="0" err="1">
                <a:solidFill>
                  <a:srgbClr val="FF0000"/>
                </a:solidFill>
                <a:latin typeface="Tahoma" panose="020B0604030504040204" pitchFamily="34" charset="0"/>
              </a:rPr>
              <a:t>prosthetic</a:t>
            </a:r>
            <a:r>
              <a:rPr lang="hr-HR" altLang="sr-Latn-RS" sz="1800" b="1" dirty="0">
                <a:solidFill>
                  <a:srgbClr val="FF0000"/>
                </a:solidFill>
                <a:latin typeface="Tahoma" panose="020B0604030504040204" pitchFamily="34" charset="0"/>
              </a:rPr>
              <a:t> </a:t>
            </a:r>
            <a:r>
              <a:rPr lang="hr-HR" altLang="sr-Latn-RS" sz="1800" b="1" dirty="0" err="1">
                <a:solidFill>
                  <a:srgbClr val="FF0000"/>
                </a:solidFill>
                <a:latin typeface="Tahoma" panose="020B0604030504040204" pitchFamily="34" charset="0"/>
              </a:rPr>
              <a:t>group</a:t>
            </a:r>
            <a:r>
              <a:rPr lang="hr-HR" altLang="sr-Latn-RS" sz="1800" b="1" dirty="0">
                <a:solidFill>
                  <a:srgbClr val="FF0000"/>
                </a:solidFill>
                <a:latin typeface="Tahoma" panose="020B0604030504040204" pitchFamily="34" charset="0"/>
              </a:rPr>
              <a:t>!</a:t>
            </a:r>
          </a:p>
          <a:p>
            <a:pPr algn="ctr" eaLnBrk="1" hangingPunct="1">
              <a:spcBef>
                <a:spcPct val="50000"/>
              </a:spcBef>
              <a:buFontTx/>
              <a:buNone/>
            </a:pPr>
            <a:r>
              <a:rPr lang="hr-HR" altLang="sr-Latn-RS" sz="1800" b="1" i="1" dirty="0" err="1">
                <a:latin typeface="Tahoma" panose="020B0604030504040204" pitchFamily="34" charset="0"/>
              </a:rPr>
              <a:t>Steric</a:t>
            </a:r>
            <a:r>
              <a:rPr lang="hr-HR" altLang="sr-Latn-RS" sz="1800" b="1" i="1" dirty="0">
                <a:latin typeface="Tahoma" panose="020B0604030504040204" pitchFamily="34" charset="0"/>
              </a:rPr>
              <a:t> </a:t>
            </a:r>
            <a:r>
              <a:rPr lang="hr-HR" altLang="sr-Latn-RS" sz="1800" b="1" i="1" dirty="0" err="1">
                <a:latin typeface="Tahoma" panose="020B0604030504040204" pitchFamily="34" charset="0"/>
              </a:rPr>
              <a:t>effects</a:t>
            </a:r>
            <a:r>
              <a:rPr lang="hr-HR" altLang="sr-Latn-RS" sz="1800" b="1" i="1" dirty="0">
                <a:latin typeface="Tahoma" panose="020B0604030504040204" pitchFamily="34" charset="0"/>
              </a:rPr>
              <a:t> on </a:t>
            </a:r>
            <a:r>
              <a:rPr lang="hr-HR" altLang="sr-Latn-RS" sz="1800" b="1" i="1" dirty="0" err="1">
                <a:latin typeface="Tahoma" panose="020B0604030504040204" pitchFamily="34" charset="0"/>
              </a:rPr>
              <a:t>binding</a:t>
            </a:r>
            <a:r>
              <a:rPr lang="hr-HR" altLang="sr-Latn-RS" sz="1800" b="1" i="1" dirty="0">
                <a:latin typeface="Tahoma" panose="020B0604030504040204" pitchFamily="34" charset="0"/>
              </a:rPr>
              <a:t> </a:t>
            </a:r>
            <a:r>
              <a:rPr lang="hr-HR" altLang="sr-Latn-RS" sz="1800" b="1" i="1" dirty="0" err="1">
                <a:latin typeface="Tahoma" panose="020B0604030504040204" pitchFamily="34" charset="0"/>
              </a:rPr>
              <a:t>of</a:t>
            </a:r>
            <a:r>
              <a:rPr lang="hr-HR" altLang="sr-Latn-RS" sz="1800" b="1" i="1" dirty="0">
                <a:latin typeface="Tahoma" panose="020B0604030504040204" pitchFamily="34" charset="0"/>
              </a:rPr>
              <a:t> </a:t>
            </a:r>
            <a:r>
              <a:rPr lang="hr-HR" altLang="sr-Latn-RS" sz="1800" b="1" i="1" dirty="0" err="1">
                <a:latin typeface="Tahoma" panose="020B0604030504040204" pitchFamily="34" charset="0"/>
              </a:rPr>
              <a:t>ligand</a:t>
            </a:r>
            <a:r>
              <a:rPr lang="hr-HR" altLang="sr-Latn-RS" sz="1800" b="1" i="1" dirty="0">
                <a:latin typeface="Tahoma" panose="020B0604030504040204" pitchFamily="34" charset="0"/>
              </a:rPr>
              <a:t> to </a:t>
            </a:r>
            <a:r>
              <a:rPr lang="hr-HR" altLang="sr-Latn-RS" sz="1800" b="1" i="1" dirty="0" err="1">
                <a:latin typeface="Tahoma" panose="020B0604030504040204" pitchFamily="34" charset="0"/>
              </a:rPr>
              <a:t>the</a:t>
            </a:r>
            <a:r>
              <a:rPr lang="hr-HR" altLang="sr-Latn-RS" sz="1800" b="1" i="1" dirty="0">
                <a:latin typeface="Tahoma" panose="020B0604030504040204" pitchFamily="34" charset="0"/>
              </a:rPr>
              <a:t> </a:t>
            </a:r>
            <a:r>
              <a:rPr lang="hr-HR" altLang="sr-Latn-RS" sz="1800" b="1" i="1" dirty="0" err="1">
                <a:latin typeface="Tahoma" panose="020B0604030504040204" pitchFamily="34" charset="0"/>
              </a:rPr>
              <a:t>heme</a:t>
            </a:r>
            <a:r>
              <a:rPr lang="hr-HR" altLang="sr-Latn-RS" sz="1800" b="1" i="1" dirty="0">
                <a:latin typeface="Tahoma" panose="020B0604030504040204" pitchFamily="34" charset="0"/>
              </a:rPr>
              <a:t> </a:t>
            </a:r>
            <a:r>
              <a:rPr lang="hr-HR" altLang="sr-Latn-RS" sz="1800" b="1" i="1" dirty="0" err="1">
                <a:latin typeface="Tahoma" panose="020B0604030504040204" pitchFamily="34" charset="0"/>
              </a:rPr>
              <a:t>of</a:t>
            </a:r>
            <a:r>
              <a:rPr lang="hr-HR" altLang="sr-Latn-RS" sz="1800" b="1" i="1" dirty="0">
                <a:latin typeface="Tahoma" panose="020B0604030504040204" pitchFamily="34" charset="0"/>
              </a:rPr>
              <a:t> </a:t>
            </a:r>
            <a:r>
              <a:rPr lang="hr-HR" altLang="sr-Latn-RS" sz="1800" b="1" i="1" dirty="0" err="1">
                <a:latin typeface="Tahoma" panose="020B0604030504040204" pitchFamily="34" charset="0"/>
              </a:rPr>
              <a:t>myoglobin</a:t>
            </a:r>
            <a:r>
              <a:rPr lang="hr-HR" altLang="sr-Latn-RS" sz="1800" b="1" i="1" dirty="0">
                <a:latin typeface="Tahoma" panose="020B0604030504040204" pitchFamily="34" charset="0"/>
              </a:rPr>
              <a:t>.</a:t>
            </a:r>
            <a:r>
              <a:rPr lang="hr-HR" altLang="sr-Latn-RS" sz="1800" b="1" dirty="0">
                <a:latin typeface="Tahoma" panose="020B0604030504040204" pitchFamily="34" charset="0"/>
              </a:rPr>
              <a:t>                   </a:t>
            </a:r>
            <a:r>
              <a:rPr lang="hr-HR" altLang="sr-Latn-RS" sz="1800" dirty="0">
                <a:latin typeface="Tahoma" panose="020B0604030504040204" pitchFamily="34" charset="0"/>
              </a:rPr>
              <a:t>CO </a:t>
            </a:r>
            <a:r>
              <a:rPr lang="hr-HR" altLang="sr-Latn-RS" sz="1800" dirty="0" err="1">
                <a:latin typeface="Tahoma" panose="020B0604030504040204" pitchFamily="34" charset="0"/>
              </a:rPr>
              <a:t>binds</a:t>
            </a:r>
            <a:r>
              <a:rPr lang="hr-HR" altLang="sr-Latn-RS" sz="1800" dirty="0">
                <a:latin typeface="Tahoma" panose="020B0604030504040204" pitchFamily="34" charset="0"/>
              </a:rPr>
              <a:t> to free </a:t>
            </a:r>
            <a:r>
              <a:rPr lang="hr-HR" altLang="sr-Latn-RS" sz="1800" dirty="0" err="1">
                <a:latin typeface="Tahoma" panose="020B0604030504040204" pitchFamily="34" charset="0"/>
              </a:rPr>
              <a:t>heme</a:t>
            </a:r>
            <a:r>
              <a:rPr lang="hr-HR" altLang="sr-Latn-RS" sz="1800" dirty="0">
                <a:latin typeface="Tahoma" panose="020B0604030504040204" pitchFamily="34" charset="0"/>
              </a:rPr>
              <a:t> 20000 </a:t>
            </a:r>
            <a:r>
              <a:rPr lang="hr-HR" altLang="sr-Latn-RS" sz="1800" dirty="0" err="1">
                <a:latin typeface="Tahoma" panose="020B0604030504040204" pitchFamily="34" charset="0"/>
              </a:rPr>
              <a:t>times</a:t>
            </a:r>
            <a:r>
              <a:rPr lang="hr-HR" altLang="sr-Latn-RS" sz="1800" dirty="0">
                <a:latin typeface="Tahoma" panose="020B0604030504040204" pitchFamily="34" charset="0"/>
              </a:rPr>
              <a:t> </a:t>
            </a:r>
            <a:r>
              <a:rPr lang="hr-HR" altLang="sr-Latn-RS" sz="1800" dirty="0" err="1">
                <a:latin typeface="Tahoma" panose="020B0604030504040204" pitchFamily="34" charset="0"/>
              </a:rPr>
              <a:t>better</a:t>
            </a:r>
            <a:r>
              <a:rPr lang="hr-HR" altLang="sr-Latn-RS" sz="1800" dirty="0">
                <a:latin typeface="Tahoma" panose="020B0604030504040204" pitchFamily="34" charset="0"/>
              </a:rPr>
              <a:t> </a:t>
            </a:r>
            <a:r>
              <a:rPr lang="hr-HR" altLang="sr-Latn-RS" sz="1800" dirty="0" err="1">
                <a:latin typeface="Tahoma" panose="020B0604030504040204" pitchFamily="34" charset="0"/>
              </a:rPr>
              <a:t>than</a:t>
            </a:r>
            <a:r>
              <a:rPr lang="hr-HR" altLang="sr-Latn-RS" sz="1800" dirty="0">
                <a:latin typeface="Tahoma" panose="020B0604030504040204" pitchFamily="34" charset="0"/>
              </a:rPr>
              <a:t> </a:t>
            </a:r>
            <a:r>
              <a:rPr lang="hr-HR" altLang="sr-Latn-RS" sz="1800" dirty="0" err="1">
                <a:latin typeface="Tahoma" panose="020B0604030504040204" pitchFamily="34" charset="0"/>
              </a:rPr>
              <a:t>oxygen</a:t>
            </a:r>
            <a:r>
              <a:rPr lang="hr-HR" altLang="sr-Latn-RS" sz="1800" dirty="0">
                <a:latin typeface="Tahoma" panose="020B0604030504040204" pitchFamily="34" charset="0"/>
              </a:rPr>
              <a:t>,                                          but 200 </a:t>
            </a:r>
            <a:r>
              <a:rPr lang="hr-HR" altLang="sr-Latn-RS" sz="1800" dirty="0" err="1">
                <a:latin typeface="Tahoma" panose="020B0604030504040204" pitchFamily="34" charset="0"/>
              </a:rPr>
              <a:t>times</a:t>
            </a:r>
            <a:r>
              <a:rPr lang="hr-HR" altLang="sr-Latn-RS" sz="1800" dirty="0">
                <a:latin typeface="Tahoma" panose="020B0604030504040204" pitchFamily="34" charset="0"/>
              </a:rPr>
              <a:t> </a:t>
            </a:r>
            <a:r>
              <a:rPr lang="hr-HR" altLang="sr-Latn-RS" sz="1800" dirty="0" err="1">
                <a:latin typeface="Tahoma" panose="020B0604030504040204" pitchFamily="34" charset="0"/>
              </a:rPr>
              <a:t>better</a:t>
            </a:r>
            <a:r>
              <a:rPr lang="hr-HR" altLang="sr-Latn-RS" sz="1800" dirty="0">
                <a:latin typeface="Tahoma" panose="020B0604030504040204" pitchFamily="34" charset="0"/>
              </a:rPr>
              <a:t> </a:t>
            </a:r>
            <a:r>
              <a:rPr lang="hr-HR" altLang="sr-Latn-RS" sz="1800" dirty="0" err="1">
                <a:latin typeface="Tahoma" panose="020B0604030504040204" pitchFamily="34" charset="0"/>
              </a:rPr>
              <a:t>in</a:t>
            </a:r>
            <a:r>
              <a:rPr lang="hr-HR" altLang="sr-Latn-RS" sz="1800" dirty="0">
                <a:latin typeface="Tahoma" panose="020B0604030504040204" pitchFamily="34" charset="0"/>
              </a:rPr>
              <a:t> </a:t>
            </a:r>
            <a:r>
              <a:rPr lang="hr-HR" altLang="sr-Latn-RS" sz="1800" dirty="0" err="1">
                <a:latin typeface="Tahoma" panose="020B0604030504040204" pitchFamily="34" charset="0"/>
              </a:rPr>
              <a:t>myoglobin</a:t>
            </a:r>
            <a:r>
              <a:rPr lang="hr-HR" altLang="sr-Latn-RS" sz="1800" dirty="0">
                <a:latin typeface="Tahoma" panose="020B0604030504040204" pitchFamily="34" charset="0"/>
              </a:rPr>
              <a:t> </a:t>
            </a:r>
            <a:r>
              <a:rPr lang="hr-HR" altLang="sr-Latn-RS" sz="1800" dirty="0" err="1">
                <a:latin typeface="Tahoma" panose="020B0604030504040204" pitchFamily="34" charset="0"/>
              </a:rPr>
              <a:t>heme</a:t>
            </a:r>
            <a:r>
              <a:rPr lang="hr-HR" altLang="sr-Latn-RS" sz="1800" dirty="0">
                <a:latin typeface="Tahoma" panose="020B0604030504040204" pitchFamily="34" charset="0"/>
              </a:rPr>
              <a:t>                                                           (</a:t>
            </a:r>
            <a:r>
              <a:rPr lang="hr-HR" altLang="sr-Latn-RS" sz="1800" dirty="0" err="1">
                <a:latin typeface="Tahoma" panose="020B0604030504040204" pitchFamily="34" charset="0"/>
              </a:rPr>
              <a:t>steric</a:t>
            </a:r>
            <a:r>
              <a:rPr lang="hr-HR" altLang="sr-Latn-RS" sz="1800" dirty="0">
                <a:latin typeface="Tahoma" panose="020B0604030504040204" pitchFamily="34" charset="0"/>
              </a:rPr>
              <a:t> </a:t>
            </a:r>
            <a:r>
              <a:rPr lang="hr-HR" altLang="sr-Latn-RS" sz="1800" dirty="0" err="1">
                <a:latin typeface="Tahoma" panose="020B0604030504040204" pitchFamily="34" charset="0"/>
              </a:rPr>
              <a:t>hindrance</a:t>
            </a:r>
            <a:r>
              <a:rPr lang="hr-HR" altLang="sr-Latn-RS" sz="1800" dirty="0">
                <a:latin typeface="Tahoma" panose="020B0604030504040204" pitchFamily="34" charset="0"/>
              </a:rPr>
              <a:t> </a:t>
            </a:r>
            <a:r>
              <a:rPr lang="hr-HR" altLang="sr-Latn-RS" sz="1800" dirty="0" err="1">
                <a:latin typeface="Tahoma" panose="020B0604030504040204" pitchFamily="34" charset="0"/>
              </a:rPr>
              <a:t>and</a:t>
            </a:r>
            <a:r>
              <a:rPr lang="hr-HR" altLang="sr-Latn-RS" sz="1800" dirty="0">
                <a:latin typeface="Tahoma" panose="020B0604030504040204" pitchFamily="34" charset="0"/>
              </a:rPr>
              <a:t> </a:t>
            </a:r>
            <a:r>
              <a:rPr lang="hr-HR" altLang="sr-Latn-RS" sz="1800" dirty="0" err="1">
                <a:latin typeface="Tahoma" panose="020B0604030504040204" pitchFamily="34" charset="0"/>
              </a:rPr>
              <a:t>the</a:t>
            </a:r>
            <a:r>
              <a:rPr lang="hr-HR" altLang="sr-Latn-RS" sz="1800" dirty="0">
                <a:latin typeface="Tahoma" panose="020B0604030504040204" pitchFamily="34" charset="0"/>
              </a:rPr>
              <a:t> role </a:t>
            </a:r>
            <a:r>
              <a:rPr lang="hr-HR" altLang="sr-Latn-RS" sz="1800" dirty="0" err="1">
                <a:latin typeface="Tahoma" panose="020B0604030504040204" pitchFamily="34" charset="0"/>
              </a:rPr>
              <a:t>of</a:t>
            </a:r>
            <a:r>
              <a:rPr lang="hr-HR" altLang="sr-Latn-RS" sz="1800" dirty="0">
                <a:latin typeface="Tahoma" panose="020B0604030504040204" pitchFamily="34" charset="0"/>
              </a:rPr>
              <a:t> </a:t>
            </a:r>
            <a:r>
              <a:rPr lang="hr-HR" altLang="sr-Latn-RS" sz="1800" dirty="0" err="1">
                <a:latin typeface="Tahoma" panose="020B0604030504040204" pitchFamily="34" charset="0"/>
              </a:rPr>
              <a:t>distal</a:t>
            </a:r>
            <a:r>
              <a:rPr lang="hr-HR" altLang="sr-Latn-RS" sz="1800" dirty="0">
                <a:latin typeface="Tahoma" panose="020B0604030504040204" pitchFamily="34" charset="0"/>
              </a:rPr>
              <a:t> </a:t>
            </a:r>
            <a:r>
              <a:rPr lang="hr-HR" altLang="sr-Latn-RS" sz="1800" dirty="0" err="1">
                <a:latin typeface="Tahoma" panose="020B0604030504040204" pitchFamily="34" charset="0"/>
              </a:rPr>
              <a:t>histidine</a:t>
            </a:r>
            <a:r>
              <a:rPr lang="hr-HR" altLang="sr-Latn-RS" sz="1800" dirty="0">
                <a:latin typeface="Tahoma" panose="020B0604030504040204" pitchFamily="34" charset="0"/>
              </a:rPr>
              <a:t>, CO </a:t>
            </a:r>
            <a:r>
              <a:rPr lang="hr-HR" altLang="sr-Latn-RS" sz="1800" dirty="0" err="1">
                <a:latin typeface="Tahoma" panose="020B0604030504040204" pitchFamily="34" charset="0"/>
              </a:rPr>
              <a:t>cannot</a:t>
            </a:r>
            <a:r>
              <a:rPr lang="hr-HR" altLang="sr-Latn-RS" sz="1800" dirty="0">
                <a:latin typeface="Tahoma" panose="020B0604030504040204" pitchFamily="34" charset="0"/>
              </a:rPr>
              <a:t> </a:t>
            </a:r>
            <a:r>
              <a:rPr lang="hr-HR" altLang="sr-Latn-RS" sz="1800" dirty="0" err="1">
                <a:latin typeface="Tahoma" panose="020B0604030504040204" pitchFamily="34" charset="0"/>
              </a:rPr>
              <a:t>bind</a:t>
            </a:r>
            <a:r>
              <a:rPr lang="hr-HR" altLang="sr-Latn-RS" sz="1800" dirty="0">
                <a:latin typeface="Tahoma" panose="020B0604030504040204" pitchFamily="34" charset="0"/>
              </a:rPr>
              <a:t> </a:t>
            </a:r>
            <a:r>
              <a:rPr lang="hr-HR" altLang="sr-Latn-RS" sz="1800" dirty="0" err="1">
                <a:latin typeface="Tahoma" panose="020B0604030504040204" pitchFamily="34" charset="0"/>
              </a:rPr>
              <a:t>linearly</a:t>
            </a:r>
            <a:r>
              <a:rPr lang="hr-HR" altLang="sr-Latn-RS" sz="1800" dirty="0">
                <a:latin typeface="Tahoma" panose="020B0604030504040204" pitchFamily="34" charset="0"/>
              </a:rPr>
              <a:t>!).</a:t>
            </a:r>
          </a:p>
        </p:txBody>
      </p:sp>
      <p:grpSp>
        <p:nvGrpSpPr>
          <p:cNvPr id="8196" name="Group 2"/>
          <p:cNvGrpSpPr>
            <a:grpSpLocks/>
          </p:cNvGrpSpPr>
          <p:nvPr/>
        </p:nvGrpSpPr>
        <p:grpSpPr bwMode="auto">
          <a:xfrm>
            <a:off x="850900" y="836613"/>
            <a:ext cx="2547938" cy="3892550"/>
            <a:chOff x="851178" y="836712"/>
            <a:chExt cx="2547417" cy="3892817"/>
          </a:xfrm>
        </p:grpSpPr>
        <p:pic>
          <p:nvPicPr>
            <p:cNvPr id="82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78" y="836712"/>
              <a:ext cx="2547417" cy="18172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78" y="2809881"/>
              <a:ext cx="2547417" cy="19196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03" name="Rectangle 1"/>
            <p:cNvSpPr>
              <a:spLocks noChangeArrowheads="1"/>
            </p:cNvSpPr>
            <p:nvPr/>
          </p:nvSpPr>
          <p:spPr bwMode="auto">
            <a:xfrm>
              <a:off x="1907704" y="2348880"/>
              <a:ext cx="360040" cy="305104"/>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sp>
          <p:nvSpPr>
            <p:cNvPr id="8204" name="Rectangle 7"/>
            <p:cNvSpPr>
              <a:spLocks noChangeArrowheads="1"/>
            </p:cNvSpPr>
            <p:nvPr/>
          </p:nvSpPr>
          <p:spPr bwMode="auto">
            <a:xfrm>
              <a:off x="1907704" y="4389700"/>
              <a:ext cx="360040" cy="305104"/>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grpSp>
      <p:sp>
        <p:nvSpPr>
          <p:cNvPr id="8197" name="Rectangle 8"/>
          <p:cNvSpPr>
            <a:spLocks noChangeArrowheads="1"/>
          </p:cNvSpPr>
          <p:nvPr/>
        </p:nvSpPr>
        <p:spPr bwMode="auto">
          <a:xfrm>
            <a:off x="4859338" y="4433888"/>
            <a:ext cx="360362"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grpSp>
        <p:nvGrpSpPr>
          <p:cNvPr id="4" name="Group 3"/>
          <p:cNvGrpSpPr>
            <a:grpSpLocks/>
          </p:cNvGrpSpPr>
          <p:nvPr/>
        </p:nvGrpSpPr>
        <p:grpSpPr bwMode="auto">
          <a:xfrm>
            <a:off x="4233863" y="725488"/>
            <a:ext cx="3959225" cy="3968750"/>
            <a:chOff x="4233223" y="725679"/>
            <a:chExt cx="3960440" cy="3969125"/>
          </a:xfrm>
        </p:grpSpPr>
        <p:pic>
          <p:nvPicPr>
            <p:cNvPr id="819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3223" y="725679"/>
              <a:ext cx="3960440" cy="396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00" name="Rectangle 10"/>
            <p:cNvSpPr>
              <a:spLocks noChangeArrowheads="1"/>
            </p:cNvSpPr>
            <p:nvPr/>
          </p:nvSpPr>
          <p:spPr bwMode="auto">
            <a:xfrm>
              <a:off x="4283968" y="4365104"/>
              <a:ext cx="360040" cy="305104"/>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RS" altLang="sr-Latn-RS" sz="180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539552" y="5013325"/>
            <a:ext cx="4170561"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2000" b="1" dirty="0">
                <a:solidFill>
                  <a:srgbClr val="FF0000"/>
                </a:solidFill>
                <a:latin typeface="Tahoma" panose="020B0604030504040204" pitchFamily="34" charset="0"/>
              </a:rPr>
              <a:t>MYOGLOBIN</a:t>
            </a:r>
            <a:r>
              <a:rPr lang="hr-HR" altLang="sr-Latn-RS" sz="2000" dirty="0">
                <a:latin typeface="Tahoma" panose="020B0604030504040204" pitchFamily="34" charset="0"/>
              </a:rPr>
              <a:t> (</a:t>
            </a:r>
            <a:r>
              <a:rPr lang="hr-HR" altLang="sr-Latn-RS" sz="2000" dirty="0" err="1">
                <a:latin typeface="Tahoma" panose="020B0604030504040204" pitchFamily="34" charset="0"/>
              </a:rPr>
              <a:t>M</a:t>
            </a:r>
            <a:r>
              <a:rPr lang="hr-HR" altLang="sr-Latn-RS" sz="2000" baseline="-25000" dirty="0" err="1">
                <a:latin typeface="Tahoma" panose="020B0604030504040204" pitchFamily="34" charset="0"/>
              </a:rPr>
              <a:t>r</a:t>
            </a:r>
            <a:r>
              <a:rPr lang="hr-HR" altLang="sr-Latn-RS" sz="2000" dirty="0">
                <a:latin typeface="Tahoma" panose="020B0604030504040204" pitchFamily="34" charset="0"/>
              </a:rPr>
              <a:t> 16700; </a:t>
            </a:r>
            <a:r>
              <a:rPr lang="hr-HR" altLang="sr-Latn-RS" sz="2000" dirty="0" err="1">
                <a:latin typeface="Tahoma" panose="020B0604030504040204" pitchFamily="34" charset="0"/>
              </a:rPr>
              <a:t>Mb</a:t>
            </a:r>
            <a:r>
              <a:rPr lang="hr-HR" altLang="sr-Latn-RS" sz="2000" dirty="0">
                <a:latin typeface="Tahoma" panose="020B0604030504040204" pitchFamily="34" charset="0"/>
              </a:rPr>
              <a:t>) – </a:t>
            </a:r>
            <a:r>
              <a:rPr lang="hr-HR" altLang="sr-Latn-RS" sz="2000" dirty="0" err="1">
                <a:latin typeface="Tahoma" panose="020B0604030504040204" pitchFamily="34" charset="0"/>
              </a:rPr>
              <a:t>typical</a:t>
            </a:r>
            <a:r>
              <a:rPr lang="hr-HR" altLang="sr-Latn-RS" sz="2000" dirty="0">
                <a:latin typeface="Tahoma" panose="020B0604030504040204" pitchFamily="34" charset="0"/>
              </a:rPr>
              <a:t> globin;153 </a:t>
            </a:r>
            <a:r>
              <a:rPr lang="hr-HR" altLang="sr-Latn-RS" sz="2000" dirty="0" err="1">
                <a:latin typeface="Tahoma" panose="020B0604030504040204" pitchFamily="34" charset="0"/>
              </a:rPr>
              <a:t>amino</a:t>
            </a:r>
            <a:r>
              <a:rPr lang="hr-HR" altLang="sr-Latn-RS" sz="2000" dirty="0">
                <a:latin typeface="Tahoma" panose="020B0604030504040204" pitchFamily="34" charset="0"/>
              </a:rPr>
              <a:t> </a:t>
            </a:r>
            <a:r>
              <a:rPr lang="hr-HR" altLang="sr-Latn-RS" sz="2000" dirty="0" err="1">
                <a:latin typeface="Tahoma" panose="020B0604030504040204" pitchFamily="34" charset="0"/>
              </a:rPr>
              <a:t>acid</a:t>
            </a:r>
            <a:r>
              <a:rPr lang="hr-HR" altLang="sr-Latn-RS" sz="2000" dirty="0">
                <a:latin typeface="Tahoma" panose="020B0604030504040204" pitchFamily="34" charset="0"/>
              </a:rPr>
              <a:t> </a:t>
            </a:r>
            <a:r>
              <a:rPr lang="hr-HR" altLang="sr-Latn-RS" sz="2000" dirty="0" err="1">
                <a:latin typeface="Tahoma" panose="020B0604030504040204" pitchFamily="34" charset="0"/>
              </a:rPr>
              <a:t>residues</a:t>
            </a:r>
            <a:r>
              <a:rPr lang="hr-HR" altLang="sr-Latn-RS" sz="2000" dirty="0">
                <a:latin typeface="Tahoma" panose="020B0604030504040204" pitchFamily="34" charset="0"/>
              </a:rPr>
              <a:t>, </a:t>
            </a:r>
            <a:r>
              <a:rPr lang="hr-HR" altLang="sr-Latn-RS" sz="2000" b="1" dirty="0">
                <a:solidFill>
                  <a:srgbClr val="FF0000"/>
                </a:solidFill>
                <a:latin typeface="Tahoma" panose="020B0604030504040204" pitchFamily="34" charset="0"/>
              </a:rPr>
              <a:t>78% </a:t>
            </a:r>
            <a:r>
              <a:rPr lang="hr-HR" altLang="sr-Latn-RS" sz="2000" b="1" dirty="0" err="1">
                <a:solidFill>
                  <a:srgbClr val="FF0000"/>
                </a:solidFill>
                <a:latin typeface="Tahoma" panose="020B0604030504040204" pitchFamily="34" charset="0"/>
              </a:rPr>
              <a:t>of</a:t>
            </a: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them</a:t>
            </a: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in</a:t>
            </a: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eight</a:t>
            </a:r>
            <a:r>
              <a:rPr lang="hr-HR" altLang="sr-Latn-RS" sz="2000" b="1" dirty="0">
                <a:solidFill>
                  <a:srgbClr val="FF0000"/>
                </a:solidFill>
                <a:latin typeface="Tahoma" panose="020B0604030504040204" pitchFamily="34" charset="0"/>
              </a:rPr>
              <a:t> </a:t>
            </a:r>
            <a:r>
              <a:rPr lang="el-GR" altLang="sr-Latn-RS" sz="2000" b="1" dirty="0">
                <a:solidFill>
                  <a:srgbClr val="FF0000"/>
                </a:solidFill>
                <a:latin typeface="Tahoma" panose="020B0604030504040204" pitchFamily="34" charset="0"/>
                <a:cs typeface="Times New Roman" panose="02020603050405020304" pitchFamily="18" charset="0"/>
              </a:rPr>
              <a:t>α</a:t>
            </a:r>
            <a:r>
              <a:rPr lang="hr-HR" altLang="sr-Latn-RS" sz="2000" b="1" dirty="0">
                <a:solidFill>
                  <a:srgbClr val="FF0000"/>
                </a:solidFill>
                <a:latin typeface="Tahoma" panose="020B0604030504040204" pitchFamily="34" charset="0"/>
                <a:cs typeface="Times New Roman" panose="02020603050405020304" pitchFamily="18" charset="0"/>
              </a:rPr>
              <a:t>-</a:t>
            </a:r>
            <a:r>
              <a:rPr lang="hr-HR" altLang="sr-Latn-RS" sz="2000" b="1" dirty="0" err="1">
                <a:solidFill>
                  <a:srgbClr val="FF0000"/>
                </a:solidFill>
                <a:latin typeface="Tahoma" panose="020B0604030504040204" pitchFamily="34" charset="0"/>
                <a:cs typeface="Times New Roman" panose="02020603050405020304" pitchFamily="18" charset="0"/>
              </a:rPr>
              <a:t>helical</a:t>
            </a:r>
            <a:r>
              <a:rPr lang="hr-HR" altLang="sr-Latn-RS" sz="2000" b="1" dirty="0">
                <a:solidFill>
                  <a:srgbClr val="FF0000"/>
                </a:solidFill>
                <a:latin typeface="Tahoma" panose="020B0604030504040204" pitchFamily="34" charset="0"/>
                <a:cs typeface="Times New Roman" panose="02020603050405020304" pitchFamily="18" charset="0"/>
              </a:rPr>
              <a:t> </a:t>
            </a:r>
            <a:r>
              <a:rPr lang="hr-HR" altLang="sr-Latn-RS" sz="2000" b="1" dirty="0" err="1">
                <a:solidFill>
                  <a:srgbClr val="FF0000"/>
                </a:solidFill>
                <a:latin typeface="Tahoma" panose="020B0604030504040204" pitchFamily="34" charset="0"/>
                <a:cs typeface="Times New Roman" panose="02020603050405020304" pitchFamily="18" charset="0"/>
              </a:rPr>
              <a:t>segments</a:t>
            </a:r>
            <a:r>
              <a:rPr lang="hr-HR" altLang="sr-Latn-RS" sz="2000" b="1" dirty="0">
                <a:solidFill>
                  <a:srgbClr val="FF0000"/>
                </a:solidFill>
                <a:latin typeface="Tahoma" panose="020B0604030504040204" pitchFamily="34" charset="0"/>
                <a:cs typeface="Times New Roman" panose="02020603050405020304" pitchFamily="18" charset="0"/>
              </a:rPr>
              <a:t> (A-H) </a:t>
            </a:r>
            <a:r>
              <a:rPr lang="hr-HR" altLang="sr-Latn-RS" sz="2000" dirty="0" err="1">
                <a:latin typeface="Tahoma" panose="020B0604030504040204" pitchFamily="34" charset="0"/>
                <a:cs typeface="Times New Roman" panose="02020603050405020304" pitchFamily="18" charset="0"/>
              </a:rPr>
              <a:t>connected</a:t>
            </a:r>
            <a:r>
              <a:rPr lang="hr-HR" altLang="sr-Latn-RS" sz="2000" dirty="0">
                <a:latin typeface="Tahoma" panose="020B0604030504040204" pitchFamily="34" charset="0"/>
                <a:cs typeface="Times New Roman" panose="02020603050405020304" pitchFamily="18" charset="0"/>
              </a:rPr>
              <a:t> </a:t>
            </a:r>
            <a:r>
              <a:rPr lang="hr-HR" altLang="sr-Latn-RS" sz="2000" dirty="0" err="1">
                <a:latin typeface="Tahoma" panose="020B0604030504040204" pitchFamily="34" charset="0"/>
                <a:cs typeface="Times New Roman" panose="02020603050405020304" pitchFamily="18" charset="0"/>
              </a:rPr>
              <a:t>by</a:t>
            </a:r>
            <a:r>
              <a:rPr lang="hr-HR" altLang="sr-Latn-RS" sz="2000" dirty="0">
                <a:latin typeface="Tahoma" panose="020B0604030504040204" pitchFamily="34" charset="0"/>
                <a:cs typeface="Times New Roman" panose="02020603050405020304" pitchFamily="18" charset="0"/>
              </a:rPr>
              <a:t> </a:t>
            </a:r>
            <a:r>
              <a:rPr lang="hr-HR" altLang="sr-Latn-RS" sz="2000" dirty="0" err="1">
                <a:latin typeface="Tahoma" panose="020B0604030504040204" pitchFamily="34" charset="0"/>
                <a:cs typeface="Times New Roman" panose="02020603050405020304" pitchFamily="18" charset="0"/>
              </a:rPr>
              <a:t>bends</a:t>
            </a:r>
            <a:r>
              <a:rPr lang="hr-HR" altLang="sr-Latn-RS" sz="2000" dirty="0">
                <a:latin typeface="Tahoma" panose="020B0604030504040204" pitchFamily="34" charset="0"/>
                <a:cs typeface="Times New Roman" panose="02020603050405020304" pitchFamily="18" charset="0"/>
              </a:rPr>
              <a:t>.</a:t>
            </a:r>
            <a:endParaRPr lang="el-GR" altLang="sr-Latn-RS" sz="2000" dirty="0">
              <a:latin typeface="Tahoma" panose="020B0604030504040204" pitchFamily="34" charset="0"/>
              <a:cs typeface="Times New Roman" panose="02020603050405020304" pitchFamily="18" charset="0"/>
            </a:endParaRPr>
          </a:p>
        </p:txBody>
      </p:sp>
      <p:grpSp>
        <p:nvGrpSpPr>
          <p:cNvPr id="9219" name="Group 9"/>
          <p:cNvGrpSpPr>
            <a:grpSpLocks/>
          </p:cNvGrpSpPr>
          <p:nvPr/>
        </p:nvGrpSpPr>
        <p:grpSpPr bwMode="auto">
          <a:xfrm>
            <a:off x="606425" y="1265238"/>
            <a:ext cx="4319588" cy="3557587"/>
            <a:chOff x="1315" y="459"/>
            <a:chExt cx="3561" cy="2926"/>
          </a:xfrm>
        </p:grpSpPr>
        <p:pic>
          <p:nvPicPr>
            <p:cNvPr id="92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 y="459"/>
              <a:ext cx="3561" cy="292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9224" name="Text Box 7"/>
            <p:cNvSpPr txBox="1">
              <a:spLocks noChangeArrowheads="1"/>
            </p:cNvSpPr>
            <p:nvPr/>
          </p:nvSpPr>
          <p:spPr bwMode="auto">
            <a:xfrm>
              <a:off x="1429" y="2519"/>
              <a:ext cx="49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1800" b="1"/>
                <a:t>NH</a:t>
              </a:r>
              <a:r>
                <a:rPr lang="hr-HR" altLang="sr-Latn-RS" sz="1800" b="1" baseline="-25000"/>
                <a:t>2</a:t>
              </a:r>
            </a:p>
          </p:txBody>
        </p:sp>
        <p:sp>
          <p:nvSpPr>
            <p:cNvPr id="9225" name="Text Box 8"/>
            <p:cNvSpPr txBox="1">
              <a:spLocks noChangeArrowheads="1"/>
            </p:cNvSpPr>
            <p:nvPr/>
          </p:nvSpPr>
          <p:spPr bwMode="auto">
            <a:xfrm>
              <a:off x="2109" y="935"/>
              <a:ext cx="59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1800" b="1"/>
                <a:t>COOH</a:t>
              </a:r>
              <a:endParaRPr lang="hr-HR" altLang="sr-Latn-RS" sz="1800" b="1" baseline="-25000"/>
            </a:p>
          </p:txBody>
        </p:sp>
      </p:grpSp>
      <p:pic>
        <p:nvPicPr>
          <p:cNvPr id="92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838" y="2911475"/>
            <a:ext cx="3914775" cy="390207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9221" name="Text Box 3"/>
          <p:cNvSpPr txBox="1">
            <a:spLocks noChangeArrowheads="1"/>
          </p:cNvSpPr>
          <p:nvPr/>
        </p:nvSpPr>
        <p:spPr bwMode="auto">
          <a:xfrm>
            <a:off x="107950" y="115888"/>
            <a:ext cx="7632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2000" b="1" dirty="0" err="1">
                <a:solidFill>
                  <a:srgbClr val="FF0000"/>
                </a:solidFill>
                <a:latin typeface="Tahoma" panose="020B0604030504040204" pitchFamily="34" charset="0"/>
              </a:rPr>
              <a:t>Myoglobin</a:t>
            </a:r>
            <a:r>
              <a:rPr lang="hr-HR" altLang="sr-Latn-RS" sz="2000" b="1" dirty="0">
                <a:solidFill>
                  <a:srgbClr val="FF0000"/>
                </a:solidFill>
                <a:latin typeface="Tahoma" panose="020B0604030504040204" pitchFamily="34" charset="0"/>
              </a:rPr>
              <a:t> </a:t>
            </a:r>
            <a:r>
              <a:rPr lang="hr-HR" altLang="sr-Latn-RS" sz="2000" b="1" dirty="0" err="1">
                <a:solidFill>
                  <a:srgbClr val="FF0000"/>
                </a:solidFill>
                <a:latin typeface="Tahoma" panose="020B0604030504040204" pitchFamily="34" charset="0"/>
              </a:rPr>
              <a:t>structure</a:t>
            </a:r>
            <a:r>
              <a:rPr lang="hr-HR" altLang="sr-Latn-RS" sz="2000" b="1" dirty="0">
                <a:solidFill>
                  <a:srgbClr val="FF0000"/>
                </a:solidFill>
                <a:latin typeface="Tahoma" panose="020B0604030504040204" pitchFamily="34" charset="0"/>
              </a:rPr>
              <a:t> </a:t>
            </a:r>
            <a:r>
              <a:rPr lang="hr-HR" altLang="sr-Latn-RS" sz="2000" dirty="0" err="1">
                <a:solidFill>
                  <a:srgbClr val="000066"/>
                </a:solidFill>
                <a:latin typeface="Tahoma" panose="020B0604030504040204" pitchFamily="34" charset="0"/>
              </a:rPr>
              <a:t>was</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resolved</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by</a:t>
            </a:r>
            <a:r>
              <a:rPr lang="hr-HR" altLang="sr-Latn-RS" sz="2000" dirty="0">
                <a:solidFill>
                  <a:srgbClr val="000066"/>
                </a:solidFill>
                <a:latin typeface="Tahoma" panose="020B0604030504040204" pitchFamily="34" charset="0"/>
              </a:rPr>
              <a:t> John </a:t>
            </a:r>
            <a:r>
              <a:rPr lang="hr-HR" altLang="sr-Latn-RS" sz="2000" dirty="0" err="1">
                <a:solidFill>
                  <a:srgbClr val="000066"/>
                </a:solidFill>
                <a:latin typeface="Tahoma" panose="020B0604030504040204" pitchFamily="34" charset="0"/>
              </a:rPr>
              <a:t>Kendrew</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in</a:t>
            </a:r>
            <a:r>
              <a:rPr lang="hr-HR" altLang="sr-Latn-RS" sz="2000" dirty="0">
                <a:solidFill>
                  <a:srgbClr val="000066"/>
                </a:solidFill>
                <a:latin typeface="Tahoma" panose="020B0604030504040204" pitchFamily="34" charset="0"/>
              </a:rPr>
              <a:t> 1957, </a:t>
            </a:r>
            <a:r>
              <a:rPr lang="hr-HR" altLang="sr-Latn-RS" sz="2000" dirty="0" err="1">
                <a:solidFill>
                  <a:srgbClr val="000066"/>
                </a:solidFill>
                <a:latin typeface="Tahoma" panose="020B0604030504040204" pitchFamily="34" charset="0"/>
              </a:rPr>
              <a:t>using</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method</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of</a:t>
            </a:r>
            <a:r>
              <a:rPr lang="hr-HR" altLang="sr-Latn-RS" sz="2000" dirty="0">
                <a:solidFill>
                  <a:srgbClr val="000066"/>
                </a:solidFill>
                <a:latin typeface="Tahoma" panose="020B0604030504040204" pitchFamily="34" charset="0"/>
              </a:rPr>
              <a:t> X-ray </a:t>
            </a:r>
            <a:r>
              <a:rPr lang="hr-HR" altLang="sr-Latn-RS" sz="2000" dirty="0" err="1">
                <a:solidFill>
                  <a:srgbClr val="000066"/>
                </a:solidFill>
                <a:latin typeface="Tahoma" panose="020B0604030504040204" pitchFamily="34" charset="0"/>
              </a:rPr>
              <a:t>crystallography</a:t>
            </a:r>
            <a:r>
              <a:rPr lang="hr-HR" altLang="sr-Latn-RS" sz="2000" dirty="0">
                <a:solidFill>
                  <a:srgbClr val="000066"/>
                </a:solidFill>
                <a:latin typeface="Tahoma" panose="020B0604030504040204" pitchFamily="34" charset="0"/>
              </a:rPr>
              <a:t> - for </a:t>
            </a:r>
            <a:r>
              <a:rPr lang="hr-HR" altLang="sr-Latn-RS" sz="2000" dirty="0" err="1">
                <a:solidFill>
                  <a:srgbClr val="000066"/>
                </a:solidFill>
                <a:latin typeface="Tahoma" panose="020B0604030504040204" pitchFamily="34" charset="0"/>
              </a:rPr>
              <a:t>analysis</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Kendrew</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used</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the</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myoglobin</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derived</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from</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muscular</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tissue</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of</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sperm</a:t>
            </a:r>
            <a:r>
              <a:rPr lang="hr-HR" altLang="sr-Latn-RS" sz="2000" dirty="0">
                <a:solidFill>
                  <a:srgbClr val="000066"/>
                </a:solidFill>
                <a:latin typeface="Tahoma" panose="020B0604030504040204" pitchFamily="34" charset="0"/>
              </a:rPr>
              <a:t> </a:t>
            </a:r>
            <a:r>
              <a:rPr lang="hr-HR" altLang="sr-Latn-RS" sz="2000" dirty="0" err="1">
                <a:solidFill>
                  <a:srgbClr val="000066"/>
                </a:solidFill>
                <a:latin typeface="Tahoma" panose="020B0604030504040204" pitchFamily="34" charset="0"/>
              </a:rPr>
              <a:t>whale</a:t>
            </a:r>
            <a:r>
              <a:rPr lang="hr-HR" altLang="sr-Latn-RS" sz="1800" dirty="0">
                <a:solidFill>
                  <a:srgbClr val="000066"/>
                </a:solidFill>
              </a:rPr>
              <a:t>.</a:t>
            </a:r>
          </a:p>
        </p:txBody>
      </p:sp>
      <p:pic>
        <p:nvPicPr>
          <p:cNvPr id="9222" name="Picture 7" descr="spermwha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213" y="115888"/>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395288" y="3068638"/>
            <a:ext cx="381635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5000"/>
              </a:lnSpc>
              <a:spcBef>
                <a:spcPct val="50000"/>
              </a:spcBef>
              <a:buFontTx/>
              <a:buNone/>
            </a:pPr>
            <a:r>
              <a:rPr lang="hr-HR" altLang="sr-Latn-RS" sz="1800" dirty="0" err="1">
                <a:latin typeface="Tahoma" panose="020B0604030504040204" pitchFamily="34" charset="0"/>
                <a:cs typeface="Tahoma" panose="020B0604030504040204" pitchFamily="34" charset="0"/>
              </a:rPr>
              <a:t>Almost</a:t>
            </a:r>
            <a:r>
              <a:rPr lang="hr-HR" altLang="sr-Latn-RS" sz="1800" dirty="0">
                <a:latin typeface="Tahoma" panose="020B0604030504040204" pitchFamily="34" charset="0"/>
                <a:cs typeface="Tahoma" panose="020B0604030504040204" pitchFamily="34" charset="0"/>
              </a:rPr>
              <a:t> </a:t>
            </a:r>
            <a:r>
              <a:rPr lang="hr-HR" altLang="sr-Latn-RS" sz="1800" dirty="0" err="1">
                <a:latin typeface="Tahoma" panose="020B0604030504040204" pitchFamily="34" charset="0"/>
                <a:cs typeface="Tahoma" panose="020B0604030504040204" pitchFamily="34" charset="0"/>
              </a:rPr>
              <a:t>all</a:t>
            </a:r>
            <a:r>
              <a:rPr lang="hr-HR" altLang="sr-Latn-RS" sz="1800" dirty="0">
                <a:latin typeface="Tahoma" panose="020B0604030504040204" pitchFamily="34" charset="0"/>
                <a:cs typeface="Tahoma" panose="020B0604030504040204" pitchFamily="34" charset="0"/>
              </a:rPr>
              <a:t> </a:t>
            </a:r>
            <a:r>
              <a:rPr lang="hr-HR" altLang="sr-Latn-RS" sz="1800" dirty="0" err="1">
                <a:latin typeface="Tahoma" panose="020B0604030504040204" pitchFamily="34" charset="0"/>
                <a:cs typeface="Tahoma" panose="020B0604030504040204" pitchFamily="34" charset="0"/>
              </a:rPr>
              <a:t>amino</a:t>
            </a:r>
            <a:r>
              <a:rPr lang="hr-HR" altLang="sr-Latn-RS" sz="1800" dirty="0">
                <a:latin typeface="Tahoma" panose="020B0604030504040204" pitchFamily="34" charset="0"/>
                <a:cs typeface="Tahoma" panose="020B0604030504040204" pitchFamily="34" charset="0"/>
              </a:rPr>
              <a:t> </a:t>
            </a:r>
            <a:r>
              <a:rPr lang="hr-HR" altLang="sr-Latn-RS" sz="1800" dirty="0" err="1">
                <a:latin typeface="Tahoma" panose="020B0604030504040204" pitchFamily="34" charset="0"/>
                <a:cs typeface="Tahoma" panose="020B0604030504040204" pitchFamily="34" charset="0"/>
              </a:rPr>
              <a:t>acid</a:t>
            </a:r>
            <a:r>
              <a:rPr lang="hr-HR" altLang="sr-Latn-RS" sz="1800" dirty="0">
                <a:latin typeface="Tahoma" panose="020B0604030504040204" pitchFamily="34" charset="0"/>
                <a:cs typeface="Tahoma" panose="020B0604030504040204" pitchFamily="34" charset="0"/>
              </a:rPr>
              <a:t> </a:t>
            </a:r>
            <a:r>
              <a:rPr lang="hr-HR" altLang="sr-Latn-RS" sz="1800" dirty="0" err="1">
                <a:latin typeface="Tahoma" panose="020B0604030504040204" pitchFamily="34" charset="0"/>
                <a:cs typeface="Tahoma" panose="020B0604030504040204" pitchFamily="34" charset="0"/>
              </a:rPr>
              <a:t>residues</a:t>
            </a:r>
            <a:r>
              <a:rPr lang="hr-HR" altLang="sr-Latn-RS" sz="1800" dirty="0">
                <a:latin typeface="Tahoma" panose="020B0604030504040204" pitchFamily="34" charset="0"/>
                <a:cs typeface="Tahoma" panose="020B0604030504040204" pitchFamily="34" charset="0"/>
              </a:rPr>
              <a:t> </a:t>
            </a:r>
            <a:r>
              <a:rPr lang="hr-HR" altLang="sr-Latn-RS" sz="1800" dirty="0" err="1">
                <a:latin typeface="Tahoma" panose="020B0604030504040204" pitchFamily="34" charset="0"/>
                <a:cs typeface="Tahoma" panose="020B0604030504040204" pitchFamily="34" charset="0"/>
              </a:rPr>
              <a:t>in</a:t>
            </a:r>
            <a:r>
              <a:rPr lang="hr-HR" altLang="sr-Latn-RS" sz="1800" dirty="0">
                <a:latin typeface="Tahoma" panose="020B0604030504040204" pitchFamily="34" charset="0"/>
                <a:cs typeface="Tahoma" panose="020B0604030504040204" pitchFamily="34" charset="0"/>
              </a:rPr>
              <a:t> </a:t>
            </a:r>
            <a:r>
              <a:rPr lang="hr-HR" altLang="sr-Latn-RS" sz="1800" dirty="0" err="1">
                <a:latin typeface="Tahoma" panose="020B0604030504040204" pitchFamily="34" charset="0"/>
                <a:cs typeface="Tahoma" panose="020B0604030504040204" pitchFamily="34" charset="0"/>
              </a:rPr>
              <a:t>the</a:t>
            </a:r>
            <a:r>
              <a:rPr lang="hr-HR" altLang="sr-Latn-RS" sz="1800" dirty="0">
                <a:latin typeface="Tahoma" panose="020B0604030504040204" pitchFamily="34" charset="0"/>
                <a:cs typeface="Tahoma" panose="020B0604030504040204" pitchFamily="34" charset="0"/>
              </a:rPr>
              <a:t> </a:t>
            </a:r>
            <a:r>
              <a:rPr lang="hr-HR" altLang="sr-Latn-RS" sz="1800" dirty="0" err="1">
                <a:latin typeface="Tahoma" panose="020B0604030504040204" pitchFamily="34" charset="0"/>
                <a:cs typeface="Tahoma" panose="020B0604030504040204" pitchFamily="34" charset="0"/>
              </a:rPr>
              <a:t>interior</a:t>
            </a:r>
            <a:r>
              <a:rPr lang="hr-HR" altLang="sr-Latn-RS" sz="1800" dirty="0">
                <a:latin typeface="Tahoma" panose="020B0604030504040204" pitchFamily="34" charset="0"/>
                <a:cs typeface="Tahoma" panose="020B0604030504040204" pitchFamily="34" charset="0"/>
              </a:rPr>
              <a:t> </a:t>
            </a:r>
            <a:r>
              <a:rPr lang="hr-HR" altLang="sr-Latn-RS" sz="1800" dirty="0" err="1">
                <a:latin typeface="Tahoma" panose="020B0604030504040204" pitchFamily="34" charset="0"/>
                <a:cs typeface="Tahoma" panose="020B0604030504040204" pitchFamily="34" charset="0"/>
              </a:rPr>
              <a:t>of</a:t>
            </a:r>
            <a:r>
              <a:rPr lang="hr-HR" altLang="sr-Latn-RS" sz="1800" dirty="0">
                <a:latin typeface="Tahoma" panose="020B0604030504040204" pitchFamily="34" charset="0"/>
                <a:cs typeface="Tahoma" panose="020B0604030504040204" pitchFamily="34" charset="0"/>
              </a:rPr>
              <a:t> </a:t>
            </a:r>
            <a:r>
              <a:rPr lang="hr-HR" altLang="sr-Latn-RS" sz="1800" dirty="0" err="1">
                <a:latin typeface="Tahoma" panose="020B0604030504040204" pitchFamily="34" charset="0"/>
                <a:cs typeface="Tahoma" panose="020B0604030504040204" pitchFamily="34" charset="0"/>
              </a:rPr>
              <a:t>myglobin</a:t>
            </a:r>
            <a:r>
              <a:rPr lang="hr-HR" altLang="sr-Latn-RS" sz="1800" dirty="0">
                <a:latin typeface="Tahoma" panose="020B0604030504040204" pitchFamily="34" charset="0"/>
                <a:cs typeface="Tahoma" panose="020B0604030504040204" pitchFamily="34" charset="0"/>
              </a:rPr>
              <a:t> </a:t>
            </a:r>
            <a:r>
              <a:rPr lang="hr-HR" altLang="sr-Latn-RS" sz="1800" dirty="0" err="1">
                <a:latin typeface="Tahoma" panose="020B0604030504040204" pitchFamily="34" charset="0"/>
                <a:cs typeface="Tahoma" panose="020B0604030504040204" pitchFamily="34" charset="0"/>
              </a:rPr>
              <a:t>molecule</a:t>
            </a:r>
            <a:r>
              <a:rPr lang="hr-HR" altLang="sr-Latn-RS" sz="1800" dirty="0">
                <a:latin typeface="Tahoma" panose="020B0604030504040204" pitchFamily="34" charset="0"/>
                <a:cs typeface="Tahoma" panose="020B0604030504040204" pitchFamily="34" charset="0"/>
              </a:rPr>
              <a:t> are </a:t>
            </a:r>
            <a:r>
              <a:rPr lang="hr-HR" altLang="sr-Latn-RS" sz="1800" dirty="0" err="1">
                <a:latin typeface="Tahoma" panose="020B0604030504040204" pitchFamily="34" charset="0"/>
                <a:cs typeface="Tahoma" panose="020B0604030504040204" pitchFamily="34" charset="0"/>
              </a:rPr>
              <a:t>nonpolar</a:t>
            </a:r>
            <a:r>
              <a:rPr lang="hr-HR" altLang="sr-Latn-RS" sz="1800" dirty="0">
                <a:latin typeface="Tahoma" panose="020B0604030504040204" pitchFamily="34" charset="0"/>
                <a:cs typeface="Tahoma" panose="020B0604030504040204" pitchFamily="34" charset="0"/>
              </a:rPr>
              <a:t> (</a:t>
            </a:r>
            <a:r>
              <a:rPr lang="hr-HR" altLang="sr-Latn-RS" sz="1800" dirty="0" err="1">
                <a:latin typeface="Tahoma" panose="020B0604030504040204" pitchFamily="34" charset="0"/>
                <a:cs typeface="Tahoma" panose="020B0604030504040204" pitchFamily="34" charset="0"/>
              </a:rPr>
              <a:t>leucine</a:t>
            </a:r>
            <a:r>
              <a:rPr lang="hr-HR" altLang="sr-Latn-RS" sz="1800" dirty="0">
                <a:latin typeface="Tahoma" panose="020B0604030504040204" pitchFamily="34" charset="0"/>
                <a:cs typeface="Tahoma" panose="020B0604030504040204" pitchFamily="34" charset="0"/>
              </a:rPr>
              <a:t>, </a:t>
            </a:r>
            <a:r>
              <a:rPr lang="hr-HR" altLang="sr-Latn-RS" sz="1800" dirty="0" err="1">
                <a:latin typeface="Tahoma" panose="020B0604030504040204" pitchFamily="34" charset="0"/>
                <a:cs typeface="Tahoma" panose="020B0604030504040204" pitchFamily="34" charset="0"/>
              </a:rPr>
              <a:t>valine</a:t>
            </a:r>
            <a:r>
              <a:rPr lang="hr-HR" altLang="sr-Latn-RS" sz="1800" dirty="0">
                <a:latin typeface="Tahoma" panose="020B0604030504040204" pitchFamily="34" charset="0"/>
                <a:cs typeface="Tahoma" panose="020B0604030504040204" pitchFamily="34" charset="0"/>
              </a:rPr>
              <a:t>, </a:t>
            </a:r>
            <a:r>
              <a:rPr lang="hr-HR" altLang="sr-Latn-RS" sz="1800" dirty="0" err="1">
                <a:latin typeface="Tahoma" panose="020B0604030504040204" pitchFamily="34" charset="0"/>
                <a:cs typeface="Tahoma" panose="020B0604030504040204" pitchFamily="34" charset="0"/>
              </a:rPr>
              <a:t>methionine</a:t>
            </a:r>
            <a:r>
              <a:rPr lang="hr-HR" altLang="sr-Latn-RS" sz="1800" dirty="0">
                <a:latin typeface="Tahoma" panose="020B0604030504040204" pitchFamily="34" charset="0"/>
                <a:cs typeface="Tahoma" panose="020B0604030504040204" pitchFamily="34" charset="0"/>
              </a:rPr>
              <a:t>, </a:t>
            </a:r>
            <a:r>
              <a:rPr lang="hr-HR" altLang="sr-Latn-RS" sz="1800" dirty="0" err="1">
                <a:latin typeface="Tahoma" panose="020B0604030504040204" pitchFamily="34" charset="0"/>
                <a:cs typeface="Tahoma" panose="020B0604030504040204" pitchFamily="34" charset="0"/>
              </a:rPr>
              <a:t>phenylalanine</a:t>
            </a:r>
            <a:r>
              <a:rPr lang="hr-HR" altLang="sr-Latn-RS" sz="1800" dirty="0">
                <a:latin typeface="Tahoma" panose="020B0604030504040204" pitchFamily="34" charset="0"/>
                <a:cs typeface="Tahoma" panose="020B0604030504040204" pitchFamily="34" charset="0"/>
              </a:rPr>
              <a:t>).</a:t>
            </a:r>
            <a:r>
              <a:rPr lang="hr-HR" altLang="sr-Latn-RS" sz="1800" b="1" i="1" dirty="0">
                <a:solidFill>
                  <a:srgbClr val="CC0000"/>
                </a:solidFill>
                <a:latin typeface="Tahoma" panose="020B0604030504040204" pitchFamily="34" charset="0"/>
                <a:cs typeface="Tahoma" panose="020B0604030504040204" pitchFamily="34" charset="0"/>
              </a:rPr>
              <a:t> </a:t>
            </a:r>
            <a:r>
              <a:rPr lang="hr-HR" altLang="sr-Latn-RS" sz="1800" b="1" dirty="0" err="1">
                <a:solidFill>
                  <a:srgbClr val="FF0000"/>
                </a:solidFill>
                <a:latin typeface="Tahoma" panose="020B0604030504040204" pitchFamily="34" charset="0"/>
                <a:cs typeface="Tahoma" panose="020B0604030504040204" pitchFamily="34" charset="0"/>
              </a:rPr>
              <a:t>Histidine</a:t>
            </a:r>
            <a:r>
              <a:rPr lang="hr-HR" altLang="sr-Latn-RS" sz="1800" b="1" dirty="0">
                <a:solidFill>
                  <a:srgbClr val="FF0000"/>
                </a:solidFill>
                <a:latin typeface="Tahoma" panose="020B0604030504040204" pitchFamily="34" charset="0"/>
                <a:cs typeface="Tahoma" panose="020B0604030504040204" pitchFamily="34" charset="0"/>
              </a:rPr>
              <a:t> </a:t>
            </a:r>
            <a:r>
              <a:rPr lang="hr-HR" altLang="sr-Latn-RS" sz="1800" b="1" dirty="0" err="1">
                <a:solidFill>
                  <a:srgbClr val="FF0000"/>
                </a:solidFill>
                <a:latin typeface="Tahoma" panose="020B0604030504040204" pitchFamily="34" charset="0"/>
                <a:cs typeface="Tahoma" panose="020B0604030504040204" pitchFamily="34" charset="0"/>
              </a:rPr>
              <a:t>residues</a:t>
            </a:r>
            <a:r>
              <a:rPr lang="hr-HR" altLang="sr-Latn-RS" sz="1800" dirty="0">
                <a:solidFill>
                  <a:srgbClr val="FF0000"/>
                </a:solidFill>
                <a:latin typeface="Tahoma" panose="020B0604030504040204" pitchFamily="34" charset="0"/>
                <a:cs typeface="Tahoma" panose="020B0604030504040204" pitchFamily="34" charset="0"/>
              </a:rPr>
              <a:t> are </a:t>
            </a:r>
            <a:r>
              <a:rPr lang="hr-HR" altLang="sr-Latn-RS" sz="1800" dirty="0" err="1">
                <a:solidFill>
                  <a:srgbClr val="FF0000"/>
                </a:solidFill>
                <a:latin typeface="Tahoma" panose="020B0604030504040204" pitchFamily="34" charset="0"/>
                <a:cs typeface="Tahoma" panose="020B0604030504040204" pitchFamily="34" charset="0"/>
              </a:rPr>
              <a:t>the</a:t>
            </a:r>
            <a:r>
              <a:rPr lang="hr-HR" altLang="sr-Latn-RS" sz="1800" dirty="0">
                <a:solidFill>
                  <a:srgbClr val="FF0000"/>
                </a:solidFill>
                <a:latin typeface="Tahoma" panose="020B0604030504040204" pitchFamily="34" charset="0"/>
                <a:cs typeface="Tahoma" panose="020B0604030504040204" pitchFamily="34" charset="0"/>
              </a:rPr>
              <a:t> </a:t>
            </a:r>
            <a:r>
              <a:rPr lang="hr-HR" altLang="sr-Latn-RS" sz="1800" dirty="0" err="1">
                <a:solidFill>
                  <a:srgbClr val="FF0000"/>
                </a:solidFill>
                <a:latin typeface="Tahoma" panose="020B0604030504040204" pitchFamily="34" charset="0"/>
                <a:cs typeface="Tahoma" panose="020B0604030504040204" pitchFamily="34" charset="0"/>
              </a:rPr>
              <a:t>only</a:t>
            </a:r>
            <a:r>
              <a:rPr lang="hr-HR" altLang="sr-Latn-RS" sz="1800" dirty="0">
                <a:solidFill>
                  <a:srgbClr val="FF0000"/>
                </a:solidFill>
                <a:latin typeface="Tahoma" panose="020B0604030504040204" pitchFamily="34" charset="0"/>
                <a:cs typeface="Tahoma" panose="020B0604030504040204" pitchFamily="34" charset="0"/>
              </a:rPr>
              <a:t> </a:t>
            </a:r>
            <a:r>
              <a:rPr lang="hr-HR" altLang="sr-Latn-RS" sz="1800" dirty="0" err="1">
                <a:solidFill>
                  <a:srgbClr val="FF0000"/>
                </a:solidFill>
                <a:latin typeface="Tahoma" panose="020B0604030504040204" pitchFamily="34" charset="0"/>
                <a:cs typeface="Tahoma" panose="020B0604030504040204" pitchFamily="34" charset="0"/>
              </a:rPr>
              <a:t>charged</a:t>
            </a:r>
            <a:r>
              <a:rPr lang="hr-HR" altLang="sr-Latn-RS" sz="1800" dirty="0">
                <a:solidFill>
                  <a:srgbClr val="FF0000"/>
                </a:solidFill>
                <a:latin typeface="Tahoma" panose="020B0604030504040204" pitchFamily="34" charset="0"/>
                <a:cs typeface="Tahoma" panose="020B0604030504040204" pitchFamily="34" charset="0"/>
              </a:rPr>
              <a:t> </a:t>
            </a:r>
            <a:r>
              <a:rPr lang="hr-HR" altLang="sr-Latn-RS" sz="1800" dirty="0" err="1">
                <a:solidFill>
                  <a:srgbClr val="FF0000"/>
                </a:solidFill>
                <a:latin typeface="Tahoma" panose="020B0604030504040204" pitchFamily="34" charset="0"/>
                <a:cs typeface="Tahoma" panose="020B0604030504040204" pitchFamily="34" charset="0"/>
              </a:rPr>
              <a:t>amino</a:t>
            </a:r>
            <a:r>
              <a:rPr lang="hr-HR" altLang="sr-Latn-RS" sz="1800" dirty="0">
                <a:solidFill>
                  <a:srgbClr val="FF0000"/>
                </a:solidFill>
                <a:latin typeface="Tahoma" panose="020B0604030504040204" pitchFamily="34" charset="0"/>
                <a:cs typeface="Tahoma" panose="020B0604030504040204" pitchFamily="34" charset="0"/>
              </a:rPr>
              <a:t> </a:t>
            </a:r>
            <a:r>
              <a:rPr lang="hr-HR" altLang="sr-Latn-RS" sz="1800" dirty="0" err="1">
                <a:solidFill>
                  <a:srgbClr val="FF0000"/>
                </a:solidFill>
                <a:latin typeface="Tahoma" panose="020B0604030504040204" pitchFamily="34" charset="0"/>
                <a:cs typeface="Tahoma" panose="020B0604030504040204" pitchFamily="34" charset="0"/>
              </a:rPr>
              <a:t>acid</a:t>
            </a:r>
            <a:r>
              <a:rPr lang="hr-HR" altLang="sr-Latn-RS" sz="1800" dirty="0">
                <a:solidFill>
                  <a:srgbClr val="FF0000"/>
                </a:solidFill>
                <a:latin typeface="Tahoma" panose="020B0604030504040204" pitchFamily="34" charset="0"/>
                <a:cs typeface="Tahoma" panose="020B0604030504040204" pitchFamily="34" charset="0"/>
              </a:rPr>
              <a:t> </a:t>
            </a:r>
            <a:r>
              <a:rPr lang="hr-HR" altLang="sr-Latn-RS" sz="1800" dirty="0" err="1">
                <a:solidFill>
                  <a:srgbClr val="FF0000"/>
                </a:solidFill>
                <a:latin typeface="Tahoma" panose="020B0604030504040204" pitchFamily="34" charset="0"/>
                <a:cs typeface="Tahoma" panose="020B0604030504040204" pitchFamily="34" charset="0"/>
              </a:rPr>
              <a:t>residues</a:t>
            </a:r>
            <a:r>
              <a:rPr lang="hr-HR" altLang="sr-Latn-RS" sz="1800" dirty="0">
                <a:solidFill>
                  <a:srgbClr val="FF0000"/>
                </a:solidFill>
                <a:latin typeface="Tahoma" panose="020B0604030504040204" pitchFamily="34" charset="0"/>
                <a:cs typeface="Tahoma" panose="020B0604030504040204" pitchFamily="34" charset="0"/>
              </a:rPr>
              <a:t> </a:t>
            </a:r>
            <a:r>
              <a:rPr lang="hr-HR" altLang="sr-Latn-RS" sz="1800" dirty="0" err="1">
                <a:solidFill>
                  <a:srgbClr val="FF0000"/>
                </a:solidFill>
                <a:latin typeface="Tahoma" panose="020B0604030504040204" pitchFamily="34" charset="0"/>
                <a:cs typeface="Tahoma" panose="020B0604030504040204" pitchFamily="34" charset="0"/>
              </a:rPr>
              <a:t>in</a:t>
            </a:r>
            <a:r>
              <a:rPr lang="hr-HR" altLang="sr-Latn-RS" sz="1800" dirty="0">
                <a:solidFill>
                  <a:srgbClr val="FF0000"/>
                </a:solidFill>
                <a:latin typeface="Tahoma" panose="020B0604030504040204" pitchFamily="34" charset="0"/>
                <a:cs typeface="Tahoma" panose="020B0604030504040204" pitchFamily="34" charset="0"/>
              </a:rPr>
              <a:t> </a:t>
            </a:r>
            <a:r>
              <a:rPr lang="hr-HR" altLang="sr-Latn-RS" sz="1800" dirty="0" err="1">
                <a:solidFill>
                  <a:srgbClr val="FF0000"/>
                </a:solidFill>
                <a:latin typeface="Tahoma" panose="020B0604030504040204" pitchFamily="34" charset="0"/>
                <a:cs typeface="Tahoma" panose="020B0604030504040204" pitchFamily="34" charset="0"/>
              </a:rPr>
              <a:t>the</a:t>
            </a:r>
            <a:r>
              <a:rPr lang="hr-HR" altLang="sr-Latn-RS" sz="1800" dirty="0">
                <a:solidFill>
                  <a:srgbClr val="FF0000"/>
                </a:solidFill>
                <a:latin typeface="Tahoma" panose="020B0604030504040204" pitchFamily="34" charset="0"/>
                <a:cs typeface="Tahoma" panose="020B0604030504040204" pitchFamily="34" charset="0"/>
              </a:rPr>
              <a:t> </a:t>
            </a:r>
            <a:r>
              <a:rPr lang="hr-HR" altLang="sr-Latn-RS" sz="1800" dirty="0" err="1">
                <a:solidFill>
                  <a:srgbClr val="FF0000"/>
                </a:solidFill>
                <a:latin typeface="Tahoma" panose="020B0604030504040204" pitchFamily="34" charset="0"/>
                <a:cs typeface="Tahoma" panose="020B0604030504040204" pitchFamily="34" charset="0"/>
              </a:rPr>
              <a:t>interior</a:t>
            </a:r>
            <a:r>
              <a:rPr lang="hr-HR" altLang="sr-Latn-RS" sz="1800" dirty="0">
                <a:solidFill>
                  <a:srgbClr val="FF0000"/>
                </a:solidFill>
                <a:latin typeface="Tahoma" panose="020B0604030504040204" pitchFamily="34" charset="0"/>
                <a:cs typeface="Tahoma" panose="020B0604030504040204" pitchFamily="34" charset="0"/>
              </a:rPr>
              <a:t> </a:t>
            </a:r>
            <a:r>
              <a:rPr lang="hr-HR" altLang="sr-Latn-RS" sz="1800" dirty="0" err="1">
                <a:solidFill>
                  <a:srgbClr val="FF0000"/>
                </a:solidFill>
                <a:latin typeface="Tahoma" panose="020B0604030504040204" pitchFamily="34" charset="0"/>
                <a:cs typeface="Tahoma" panose="020B0604030504040204" pitchFamily="34" charset="0"/>
              </a:rPr>
              <a:t>of</a:t>
            </a:r>
            <a:r>
              <a:rPr lang="hr-HR" altLang="sr-Latn-RS" sz="1800" dirty="0">
                <a:solidFill>
                  <a:srgbClr val="FF0000"/>
                </a:solidFill>
                <a:latin typeface="Tahoma" panose="020B0604030504040204" pitchFamily="34" charset="0"/>
                <a:cs typeface="Tahoma" panose="020B0604030504040204" pitchFamily="34" charset="0"/>
              </a:rPr>
              <a:t> </a:t>
            </a:r>
            <a:r>
              <a:rPr lang="hr-HR" altLang="sr-Latn-RS" sz="1800" dirty="0" err="1">
                <a:solidFill>
                  <a:srgbClr val="FF0000"/>
                </a:solidFill>
                <a:latin typeface="Tahoma" panose="020B0604030504040204" pitchFamily="34" charset="0"/>
                <a:cs typeface="Tahoma" panose="020B0604030504040204" pitchFamily="34" charset="0"/>
              </a:rPr>
              <a:t>myoglobin</a:t>
            </a:r>
            <a:r>
              <a:rPr lang="hr-HR" altLang="sr-Latn-RS" sz="1800" dirty="0">
                <a:solidFill>
                  <a:srgbClr val="FF0000"/>
                </a:solidFill>
                <a:latin typeface="Tahoma" panose="020B0604030504040204" pitchFamily="34" charset="0"/>
                <a:cs typeface="Tahoma" panose="020B0604030504040204" pitchFamily="34" charset="0"/>
              </a:rPr>
              <a:t> </a:t>
            </a:r>
            <a:r>
              <a:rPr lang="hr-HR" altLang="sr-Latn-RS" sz="1800" dirty="0" err="1">
                <a:solidFill>
                  <a:srgbClr val="FF0000"/>
                </a:solidFill>
                <a:latin typeface="Tahoma" panose="020B0604030504040204" pitchFamily="34" charset="0"/>
                <a:cs typeface="Tahoma" panose="020B0604030504040204" pitchFamily="34" charset="0"/>
              </a:rPr>
              <a:t>structure</a:t>
            </a:r>
            <a:r>
              <a:rPr lang="hr-HR" altLang="sr-Latn-RS" sz="1800" dirty="0">
                <a:solidFill>
                  <a:srgbClr val="FF0000"/>
                </a:solidFill>
                <a:latin typeface="Tahoma" panose="020B0604030504040204" pitchFamily="34" charset="0"/>
                <a:cs typeface="Tahoma" panose="020B0604030504040204" pitchFamily="34" charset="0"/>
              </a:rPr>
              <a:t>.</a:t>
            </a:r>
            <a:endParaRPr lang="hr-HR" altLang="sr-Latn-RS" sz="1800" i="1" dirty="0">
              <a:solidFill>
                <a:srgbClr val="FF0000"/>
              </a:solidFill>
              <a:latin typeface="Tahoma" panose="020B0604030504040204" pitchFamily="34" charset="0"/>
              <a:cs typeface="Tahoma" panose="020B0604030504040204" pitchFamily="34" charset="0"/>
            </a:endParaRPr>
          </a:p>
        </p:txBody>
      </p:sp>
      <p:grpSp>
        <p:nvGrpSpPr>
          <p:cNvPr id="2" name="Group 12"/>
          <p:cNvGrpSpPr>
            <a:grpSpLocks/>
          </p:cNvGrpSpPr>
          <p:nvPr/>
        </p:nvGrpSpPr>
        <p:grpSpPr bwMode="auto">
          <a:xfrm>
            <a:off x="4140200" y="2349500"/>
            <a:ext cx="4319588" cy="4325938"/>
            <a:chOff x="1043608" y="1196975"/>
            <a:chExt cx="5080000" cy="5405785"/>
          </a:xfrm>
        </p:grpSpPr>
        <p:pic>
          <p:nvPicPr>
            <p:cNvPr id="102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508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6"/>
            <p:cNvSpPr txBox="1">
              <a:spLocks noChangeArrowheads="1"/>
            </p:cNvSpPr>
            <p:nvPr/>
          </p:nvSpPr>
          <p:spPr bwMode="auto">
            <a:xfrm>
              <a:off x="3707904" y="5301208"/>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1800" b="1">
                  <a:solidFill>
                    <a:srgbClr val="CC0000"/>
                  </a:solidFill>
                  <a:latin typeface="Tahoma" panose="020B0604030504040204" pitchFamily="34" charset="0"/>
                </a:rPr>
                <a:t>proximal histidine</a:t>
              </a:r>
            </a:p>
          </p:txBody>
        </p:sp>
        <p:sp>
          <p:nvSpPr>
            <p:cNvPr id="10252" name="Oval 7"/>
            <p:cNvSpPr>
              <a:spLocks noChangeArrowheads="1"/>
            </p:cNvSpPr>
            <p:nvPr/>
          </p:nvSpPr>
          <p:spPr bwMode="auto">
            <a:xfrm>
              <a:off x="3131840" y="2924944"/>
              <a:ext cx="503237" cy="792162"/>
            </a:xfrm>
            <a:prstGeom prst="ellipse">
              <a:avLst/>
            </a:prstGeom>
            <a:noFill/>
            <a:ln w="1905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CS" altLang="sr-Latn-RS" sz="1800"/>
            </a:p>
          </p:txBody>
        </p:sp>
        <p:sp>
          <p:nvSpPr>
            <p:cNvPr id="10253" name="Text Box 8"/>
            <p:cNvSpPr txBox="1">
              <a:spLocks noChangeArrowheads="1"/>
            </p:cNvSpPr>
            <p:nvPr/>
          </p:nvSpPr>
          <p:spPr bwMode="auto">
            <a:xfrm>
              <a:off x="3132138" y="1196975"/>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1800" b="1">
                  <a:solidFill>
                    <a:srgbClr val="CC0000"/>
                  </a:solidFill>
                  <a:latin typeface="Tahoma" panose="020B0604030504040204" pitchFamily="34" charset="0"/>
                </a:rPr>
                <a:t>distal histidine</a:t>
              </a:r>
            </a:p>
          </p:txBody>
        </p:sp>
      </p:grpSp>
      <p:sp>
        <p:nvSpPr>
          <p:cNvPr id="10244" name="TextBox 6"/>
          <p:cNvSpPr txBox="1">
            <a:spLocks noChangeArrowheads="1"/>
          </p:cNvSpPr>
          <p:nvPr/>
        </p:nvSpPr>
        <p:spPr bwMode="auto">
          <a:xfrm>
            <a:off x="395288" y="333375"/>
            <a:ext cx="33131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r-HR" altLang="sr-Latn-RS" sz="1800" dirty="0" err="1">
                <a:solidFill>
                  <a:srgbClr val="0033CC"/>
                </a:solidFill>
                <a:latin typeface="Tahoma" panose="020B0604030504040204" pitchFamily="34" charset="0"/>
                <a:cs typeface="Tahoma" panose="020B0604030504040204" pitchFamily="34" charset="0"/>
              </a:rPr>
              <a:t>What</a:t>
            </a:r>
            <a:r>
              <a:rPr lang="hr-HR" altLang="sr-Latn-RS" sz="1800" dirty="0">
                <a:solidFill>
                  <a:srgbClr val="0033CC"/>
                </a:solidFill>
                <a:latin typeface="Tahoma" panose="020B0604030504040204" pitchFamily="34" charset="0"/>
                <a:cs typeface="Tahoma" panose="020B0604030504040204" pitchFamily="34" charset="0"/>
              </a:rPr>
              <a:t> are </a:t>
            </a:r>
            <a:r>
              <a:rPr lang="hr-HR" altLang="sr-Latn-RS" sz="1800" dirty="0" err="1">
                <a:solidFill>
                  <a:srgbClr val="0033CC"/>
                </a:solidFill>
                <a:latin typeface="Tahoma" panose="020B0604030504040204" pitchFamily="34" charset="0"/>
                <a:cs typeface="Tahoma" panose="020B0604030504040204" pitchFamily="34" charset="0"/>
              </a:rPr>
              <a:t>the</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expected</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properties</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of</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amino</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acid</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residues</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in</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the</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interior</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and</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the</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outer</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part</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of</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the</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globular</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myoglobin</a:t>
            </a:r>
            <a:r>
              <a:rPr lang="hr-HR" altLang="sr-Latn-RS" sz="1800" dirty="0">
                <a:solidFill>
                  <a:srgbClr val="0033CC"/>
                </a:solidFill>
                <a:latin typeface="Tahoma" panose="020B0604030504040204" pitchFamily="34" charset="0"/>
                <a:cs typeface="Tahoma" panose="020B0604030504040204" pitchFamily="34" charset="0"/>
              </a:rPr>
              <a:t> </a:t>
            </a:r>
            <a:r>
              <a:rPr lang="hr-HR" altLang="sr-Latn-RS" sz="1800" dirty="0" err="1">
                <a:solidFill>
                  <a:srgbClr val="0033CC"/>
                </a:solidFill>
                <a:latin typeface="Tahoma" panose="020B0604030504040204" pitchFamily="34" charset="0"/>
                <a:cs typeface="Tahoma" panose="020B0604030504040204" pitchFamily="34" charset="0"/>
              </a:rPr>
              <a:t>molecule</a:t>
            </a:r>
            <a:r>
              <a:rPr lang="hr-HR" altLang="sr-Latn-RS" sz="1800" dirty="0">
                <a:solidFill>
                  <a:srgbClr val="0033CC"/>
                </a:solidFill>
                <a:latin typeface="Tahoma" panose="020B0604030504040204" pitchFamily="34" charset="0"/>
                <a:cs typeface="Tahoma" panose="020B0604030504040204" pitchFamily="34" charset="0"/>
              </a:rPr>
              <a:t>?</a:t>
            </a:r>
          </a:p>
        </p:txBody>
      </p:sp>
      <p:grpSp>
        <p:nvGrpSpPr>
          <p:cNvPr id="10245" name="Group 13"/>
          <p:cNvGrpSpPr>
            <a:grpSpLocks/>
          </p:cNvGrpSpPr>
          <p:nvPr/>
        </p:nvGrpSpPr>
        <p:grpSpPr bwMode="auto">
          <a:xfrm>
            <a:off x="4427538" y="188913"/>
            <a:ext cx="3573462" cy="2114550"/>
            <a:chOff x="611188" y="404813"/>
            <a:chExt cx="5257800" cy="3024188"/>
          </a:xfrm>
        </p:grpSpPr>
        <p:pic>
          <p:nvPicPr>
            <p:cNvPr id="102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04813"/>
              <a:ext cx="4878388"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6"/>
            <p:cNvSpPr>
              <a:spLocks noChangeArrowheads="1"/>
            </p:cNvSpPr>
            <p:nvPr/>
          </p:nvSpPr>
          <p:spPr bwMode="auto">
            <a:xfrm>
              <a:off x="3276600" y="476251"/>
              <a:ext cx="2592388" cy="295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sr-Latn-CS" altLang="sr-Latn-RS" sz="1800"/>
            </a:p>
          </p:txBody>
        </p:sp>
        <p:sp>
          <p:nvSpPr>
            <p:cNvPr id="10249" name="Text Box 7"/>
            <p:cNvSpPr txBox="1">
              <a:spLocks noChangeArrowheads="1"/>
            </p:cNvSpPr>
            <p:nvPr/>
          </p:nvSpPr>
          <p:spPr bwMode="auto">
            <a:xfrm>
              <a:off x="611188" y="404813"/>
              <a:ext cx="6477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sr-Latn-CS" altLang="sr-Latn-RS" sz="1800"/>
            </a:p>
          </p:txBody>
        </p:sp>
      </p:grpSp>
      <p:sp>
        <p:nvSpPr>
          <p:cNvPr id="12294" name="Text Box 4"/>
          <p:cNvSpPr txBox="1">
            <a:spLocks noChangeArrowheads="1"/>
          </p:cNvSpPr>
          <p:nvPr/>
        </p:nvSpPr>
        <p:spPr bwMode="auto">
          <a:xfrm>
            <a:off x="6156325" y="1196975"/>
            <a:ext cx="22701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hr-HR" altLang="sr-Latn-RS" sz="1200" b="1">
                <a:latin typeface="Century Gothic" panose="020B0502020202020204" pitchFamily="34" charset="0"/>
              </a:rPr>
              <a:t>Hydrophobic amino acids in the interior of the </a:t>
            </a:r>
            <a:r>
              <a:rPr lang="hr-HR" altLang="sr-Latn-RS" sz="1200" b="1">
                <a:solidFill>
                  <a:srgbClr val="FF3300"/>
                </a:solidFill>
                <a:latin typeface="Century Gothic" panose="020B0502020202020204" pitchFamily="34" charset="0"/>
              </a:rPr>
              <a:t>myoglobin</a:t>
            </a:r>
            <a:r>
              <a:rPr lang="hr-HR" altLang="sr-Latn-RS" sz="1200" b="1">
                <a:latin typeface="Century Gothic" panose="020B0502020202020204" pitchFamily="34" charset="0"/>
              </a:rPr>
              <a:t> structure (</a:t>
            </a:r>
            <a:r>
              <a:rPr lang="hr-HR" altLang="sr-Latn-RS" sz="1200" b="1" i="1">
                <a:latin typeface="Century Gothic" panose="020B0502020202020204" pitchFamily="34" charset="0"/>
              </a:rPr>
              <a:t>in yellow</a:t>
            </a:r>
            <a:r>
              <a:rPr lang="hr-HR" altLang="sr-Latn-RS" sz="1200" b="1">
                <a:latin typeface="Century Gothic" panose="020B0502020202020204" pitchFamily="34" charset="0"/>
              </a:rPr>
              <a:t>).</a:t>
            </a:r>
            <a:endParaRPr lang="en-GB" altLang="sr-Latn-RS" sz="1200" b="1">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268413"/>
            <a:ext cx="51117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900113" y="5373688"/>
            <a:ext cx="7670800" cy="1262062"/>
          </a:xfrm>
          <a:prstGeom prst="rect">
            <a:avLst/>
          </a:prstGeom>
          <a:solidFill>
            <a:schemeClr val="bg1">
              <a:lumMod val="85000"/>
            </a:schemeClr>
          </a:solidFill>
          <a:ln w="9525">
            <a:noFill/>
            <a:miter lim="800000"/>
            <a:headEnd/>
            <a:tailEnd/>
          </a:ln>
        </p:spPr>
        <p:txBody>
          <a:bodyPr>
            <a:spAutoFit/>
          </a:bodyPr>
          <a:lstStyle/>
          <a:p>
            <a:pPr>
              <a:spcBef>
                <a:spcPts val="0"/>
              </a:spcBef>
              <a:defRPr/>
            </a:pPr>
            <a:r>
              <a:rPr lang="hr-HR" sz="2000" dirty="0" err="1">
                <a:latin typeface="Tahoma" pitchFamily="34" charset="0"/>
              </a:rPr>
              <a:t>Graphical</a:t>
            </a:r>
            <a:r>
              <a:rPr lang="hr-HR" sz="2000" dirty="0">
                <a:latin typeface="Tahoma" pitchFamily="34" charset="0"/>
              </a:rPr>
              <a:t> </a:t>
            </a:r>
            <a:r>
              <a:rPr lang="hr-HR" sz="2000" dirty="0" err="1">
                <a:latin typeface="Tahoma" pitchFamily="34" charset="0"/>
              </a:rPr>
              <a:t>representation</a:t>
            </a:r>
            <a:r>
              <a:rPr lang="hr-HR" sz="2000" dirty="0">
                <a:latin typeface="Tahoma" pitchFamily="34" charset="0"/>
              </a:rPr>
              <a:t> </a:t>
            </a:r>
            <a:r>
              <a:rPr lang="hr-HR" sz="2000" dirty="0" err="1">
                <a:latin typeface="Tahoma" pitchFamily="34" charset="0"/>
              </a:rPr>
              <a:t>of</a:t>
            </a:r>
            <a:r>
              <a:rPr lang="hr-HR" sz="2000" dirty="0">
                <a:latin typeface="Tahoma" pitchFamily="34" charset="0"/>
              </a:rPr>
              <a:t> </a:t>
            </a:r>
            <a:r>
              <a:rPr lang="hr-HR" sz="2000" dirty="0" err="1">
                <a:latin typeface="Tahoma" pitchFamily="34" charset="0"/>
              </a:rPr>
              <a:t>ligand</a:t>
            </a:r>
            <a:r>
              <a:rPr lang="hr-HR" sz="2000" dirty="0">
                <a:latin typeface="Tahoma" pitchFamily="34" charset="0"/>
              </a:rPr>
              <a:t> </a:t>
            </a:r>
            <a:r>
              <a:rPr lang="hr-HR" sz="2000" dirty="0" err="1">
                <a:latin typeface="Tahoma" pitchFamily="34" charset="0"/>
              </a:rPr>
              <a:t>binding</a:t>
            </a:r>
            <a:r>
              <a:rPr lang="hr-HR" sz="2000" dirty="0">
                <a:latin typeface="Tahoma" pitchFamily="34" charset="0"/>
              </a:rPr>
              <a:t> on </a:t>
            </a:r>
            <a:r>
              <a:rPr lang="hr-HR" sz="2000" dirty="0" err="1">
                <a:latin typeface="Tahoma" pitchFamily="34" charset="0"/>
              </a:rPr>
              <a:t>the</a:t>
            </a:r>
            <a:r>
              <a:rPr lang="hr-HR" sz="2000" dirty="0">
                <a:latin typeface="Tahoma" pitchFamily="34" charset="0"/>
              </a:rPr>
              <a:t> </a:t>
            </a:r>
            <a:r>
              <a:rPr lang="hr-HR" sz="2000" dirty="0" err="1">
                <a:latin typeface="Tahoma" pitchFamily="34" charset="0"/>
              </a:rPr>
              <a:t>example</a:t>
            </a:r>
            <a:r>
              <a:rPr lang="hr-HR" sz="2000" dirty="0">
                <a:latin typeface="Tahoma" pitchFamily="34" charset="0"/>
              </a:rPr>
              <a:t> </a:t>
            </a:r>
            <a:r>
              <a:rPr lang="hr-HR" sz="2000" dirty="0" err="1">
                <a:latin typeface="Tahoma" pitchFamily="34" charset="0"/>
              </a:rPr>
              <a:t>of</a:t>
            </a:r>
            <a:r>
              <a:rPr lang="hr-HR" sz="2000" dirty="0">
                <a:latin typeface="Tahoma" pitchFamily="34" charset="0"/>
              </a:rPr>
              <a:t> </a:t>
            </a:r>
            <a:r>
              <a:rPr lang="hr-HR" sz="2000" dirty="0" err="1">
                <a:latin typeface="Tahoma" pitchFamily="34" charset="0"/>
              </a:rPr>
              <a:t>binding</a:t>
            </a:r>
            <a:r>
              <a:rPr lang="hr-HR" sz="2000" dirty="0">
                <a:latin typeface="Tahoma" pitchFamily="34" charset="0"/>
              </a:rPr>
              <a:t> </a:t>
            </a:r>
            <a:r>
              <a:rPr lang="hr-HR" sz="2000" dirty="0" err="1">
                <a:latin typeface="Tahoma" pitchFamily="34" charset="0"/>
              </a:rPr>
              <a:t>of</a:t>
            </a:r>
            <a:r>
              <a:rPr lang="hr-HR" sz="2000" dirty="0">
                <a:latin typeface="Tahoma" pitchFamily="34" charset="0"/>
              </a:rPr>
              <a:t> oxygen to </a:t>
            </a:r>
            <a:r>
              <a:rPr lang="hr-HR" sz="2000" dirty="0" err="1">
                <a:latin typeface="Tahoma" pitchFamily="34" charset="0"/>
              </a:rPr>
              <a:t>myoglobin</a:t>
            </a:r>
            <a:r>
              <a:rPr lang="hr-HR" sz="2000" dirty="0">
                <a:latin typeface="Tahoma" pitchFamily="34" charset="0"/>
              </a:rPr>
              <a:t> </a:t>
            </a:r>
          </a:p>
          <a:p>
            <a:pPr>
              <a:spcBef>
                <a:spcPts val="0"/>
              </a:spcBef>
              <a:defRPr/>
            </a:pPr>
            <a:r>
              <a:rPr lang="hr-HR" sz="2000" dirty="0">
                <a:latin typeface="Tahoma" pitchFamily="34" charset="0"/>
              </a:rPr>
              <a:t>– </a:t>
            </a:r>
            <a:r>
              <a:rPr lang="hr-HR" sz="2000" dirty="0" err="1">
                <a:latin typeface="Tahoma" pitchFamily="34" charset="0"/>
              </a:rPr>
              <a:t>hyperbolic</a:t>
            </a:r>
            <a:r>
              <a:rPr lang="hr-HR" sz="2000" dirty="0">
                <a:latin typeface="Tahoma" pitchFamily="34" charset="0"/>
              </a:rPr>
              <a:t> </a:t>
            </a:r>
            <a:r>
              <a:rPr lang="hr-HR" sz="2000" dirty="0" err="1">
                <a:latin typeface="Tahoma" pitchFamily="34" charset="0"/>
              </a:rPr>
              <a:t>curve</a:t>
            </a:r>
            <a:r>
              <a:rPr lang="hr-HR" sz="2000" dirty="0">
                <a:latin typeface="Tahoma" pitchFamily="34" charset="0"/>
              </a:rPr>
              <a:t>.                         </a:t>
            </a:r>
          </a:p>
          <a:p>
            <a:pPr>
              <a:spcBef>
                <a:spcPts val="0"/>
              </a:spcBef>
              <a:defRPr/>
            </a:pPr>
            <a:r>
              <a:rPr lang="hr-HR" sz="1600" dirty="0">
                <a:latin typeface="Tahoma" pitchFamily="34" charset="0"/>
              </a:rPr>
              <a:t>(</a:t>
            </a:r>
            <a:r>
              <a:rPr lang="hr-HR" sz="1600" dirty="0" err="1">
                <a:latin typeface="Tahoma" pitchFamily="34" charset="0"/>
              </a:rPr>
              <a:t>partial</a:t>
            </a:r>
            <a:r>
              <a:rPr lang="hr-HR" sz="1600" dirty="0">
                <a:latin typeface="Tahoma" pitchFamily="34" charset="0"/>
              </a:rPr>
              <a:t> </a:t>
            </a:r>
            <a:r>
              <a:rPr lang="hr-HR" sz="1600" dirty="0" err="1">
                <a:latin typeface="Tahoma" pitchFamily="34" charset="0"/>
              </a:rPr>
              <a:t>pressure</a:t>
            </a:r>
            <a:r>
              <a:rPr lang="hr-HR" sz="1600" dirty="0">
                <a:latin typeface="Tahoma" pitchFamily="34" charset="0"/>
              </a:rPr>
              <a:t> </a:t>
            </a:r>
            <a:r>
              <a:rPr lang="hr-HR" sz="1600" dirty="0" err="1">
                <a:latin typeface="Tahoma" pitchFamily="34" charset="0"/>
              </a:rPr>
              <a:t>of</a:t>
            </a:r>
            <a:r>
              <a:rPr lang="hr-HR" sz="1600" dirty="0">
                <a:latin typeface="Tahoma" pitchFamily="34" charset="0"/>
              </a:rPr>
              <a:t> O</a:t>
            </a:r>
            <a:r>
              <a:rPr lang="hr-HR" sz="1600" baseline="-25000" dirty="0">
                <a:latin typeface="Tahoma" pitchFamily="34" charset="0"/>
              </a:rPr>
              <a:t>2</a:t>
            </a:r>
            <a:r>
              <a:rPr lang="hr-HR" sz="1600" dirty="0">
                <a:latin typeface="Tahoma" pitchFamily="34" charset="0"/>
              </a:rPr>
              <a:t> </a:t>
            </a:r>
            <a:r>
              <a:rPr lang="hr-HR" sz="1600" dirty="0" err="1">
                <a:latin typeface="Tahoma" pitchFamily="34" charset="0"/>
              </a:rPr>
              <a:t>in</a:t>
            </a:r>
            <a:r>
              <a:rPr lang="hr-HR" sz="1600" dirty="0">
                <a:latin typeface="Tahoma" pitchFamily="34" charset="0"/>
              </a:rPr>
              <a:t> </a:t>
            </a:r>
            <a:r>
              <a:rPr lang="hr-HR" sz="1600" dirty="0" err="1">
                <a:latin typeface="Tahoma" pitchFamily="34" charset="0"/>
              </a:rPr>
              <a:t>the</a:t>
            </a:r>
            <a:r>
              <a:rPr lang="hr-HR" sz="1600" dirty="0">
                <a:latin typeface="Tahoma" pitchFamily="34" charset="0"/>
              </a:rPr>
              <a:t> air </a:t>
            </a:r>
            <a:r>
              <a:rPr lang="hr-HR" sz="1600" dirty="0" err="1">
                <a:latin typeface="Tahoma" pitchFamily="34" charset="0"/>
              </a:rPr>
              <a:t>above</a:t>
            </a:r>
            <a:r>
              <a:rPr lang="hr-HR" sz="1600" dirty="0">
                <a:latin typeface="Tahoma" pitchFamily="34" charset="0"/>
              </a:rPr>
              <a:t> </a:t>
            </a:r>
            <a:r>
              <a:rPr lang="hr-HR" sz="1600" dirty="0" err="1">
                <a:latin typeface="Tahoma" pitchFamily="34" charset="0"/>
              </a:rPr>
              <a:t>the</a:t>
            </a:r>
            <a:r>
              <a:rPr lang="hr-HR" sz="1600" dirty="0">
                <a:latin typeface="Tahoma" pitchFamily="34" charset="0"/>
              </a:rPr>
              <a:t> </a:t>
            </a:r>
            <a:r>
              <a:rPr lang="hr-HR" sz="1600" dirty="0" err="1">
                <a:latin typeface="Tahoma" pitchFamily="34" charset="0"/>
              </a:rPr>
              <a:t>solution</a:t>
            </a:r>
            <a:r>
              <a:rPr lang="hr-HR" sz="1600" dirty="0">
                <a:latin typeface="Tahoma" pitchFamily="34" charset="0"/>
              </a:rPr>
              <a:t> </a:t>
            </a:r>
            <a:r>
              <a:rPr lang="hr-HR" sz="1600" dirty="0" err="1">
                <a:latin typeface="Tahoma" pitchFamily="34" charset="0"/>
              </a:rPr>
              <a:t>expressed</a:t>
            </a:r>
            <a:r>
              <a:rPr lang="hr-HR" sz="1600" dirty="0">
                <a:latin typeface="Tahoma" pitchFamily="34" charset="0"/>
              </a:rPr>
              <a:t> </a:t>
            </a:r>
            <a:r>
              <a:rPr lang="hr-HR" sz="1600" dirty="0" err="1">
                <a:latin typeface="Tahoma" pitchFamily="34" charset="0"/>
              </a:rPr>
              <a:t>in</a:t>
            </a:r>
            <a:r>
              <a:rPr lang="hr-HR" sz="1600" dirty="0">
                <a:latin typeface="Tahoma" pitchFamily="34" charset="0"/>
              </a:rPr>
              <a:t> </a:t>
            </a:r>
            <a:r>
              <a:rPr lang="hr-HR" sz="1600" dirty="0" err="1">
                <a:latin typeface="Tahoma" pitchFamily="34" charset="0"/>
              </a:rPr>
              <a:t>kilopascals</a:t>
            </a:r>
            <a:r>
              <a:rPr lang="hr-HR" sz="1600" dirty="0">
                <a:latin typeface="Tahoma" pitchFamily="34" charset="0"/>
              </a:rPr>
              <a:t>, </a:t>
            </a:r>
            <a:r>
              <a:rPr lang="hr-HR" sz="1600" dirty="0" err="1">
                <a:latin typeface="Tahoma" pitchFamily="34" charset="0"/>
              </a:rPr>
              <a:t>kPa</a:t>
            </a:r>
            <a:r>
              <a:rPr lang="hr-HR" sz="1600" dirty="0">
                <a:latin typeface="Tahoma" pitchFamily="34" charset="0"/>
              </a:rPr>
              <a:t>).</a:t>
            </a:r>
            <a:endParaRPr lang="hr-HR" b="1" dirty="0">
              <a:solidFill>
                <a:srgbClr val="CC0000"/>
              </a:solidFill>
              <a:latin typeface="Tahoma" pitchFamily="34" charset="0"/>
            </a:endParaRPr>
          </a:p>
        </p:txBody>
      </p:sp>
      <p:sp>
        <p:nvSpPr>
          <p:cNvPr id="11268" name="Rectangle 3"/>
          <p:cNvSpPr>
            <a:spLocks noChangeArrowheads="1"/>
          </p:cNvSpPr>
          <p:nvPr/>
        </p:nvSpPr>
        <p:spPr bwMode="auto">
          <a:xfrm>
            <a:off x="611188" y="404813"/>
            <a:ext cx="81724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r-HR" altLang="sr-Latn-RS" sz="2600" b="1" dirty="0">
                <a:solidFill>
                  <a:srgbClr val="FF0000"/>
                </a:solidFill>
                <a:latin typeface="Tahoma" panose="020B0604030504040204" pitchFamily="34" charset="0"/>
              </a:rPr>
              <a:t>MYOGLOBIN IS OXYGEN STORAGE MOLECULE</a:t>
            </a:r>
            <a:endParaRPr lang="hr-HR" altLang="sr-Latn-RS" sz="2600" dirty="0">
              <a:solidFill>
                <a:srgbClr val="FF0000"/>
              </a:solidFill>
            </a:endParaRPr>
          </a:p>
        </p:txBody>
      </p:sp>
      <p:pic>
        <p:nvPicPr>
          <p:cNvPr id="2" name="slajd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47565" y="1700808"/>
            <a:ext cx="864096" cy="864096"/>
          </a:xfrm>
          <a:prstGeom prst="rect">
            <a:avLst/>
          </a:prstGeom>
          <a:ln w="1905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8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r-H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r-HR"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1910</Words>
  <Application>Microsoft Office PowerPoint</Application>
  <PresentationFormat>On-screen Show (4:3)</PresentationFormat>
  <Paragraphs>124</Paragraphs>
  <Slides>27</Slides>
  <Notes>1</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Century Gothic</vt:lpstr>
      <vt:lpstr>Symbol</vt:lpstr>
      <vt:lpstr>Tahoma</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MEF</dc:creator>
  <cp:lastModifiedBy>Svjetlana Kalanj Bognar</cp:lastModifiedBy>
  <cp:revision>124</cp:revision>
  <dcterms:created xsi:type="dcterms:W3CDTF">2008-03-09T10:05:56Z</dcterms:created>
  <dcterms:modified xsi:type="dcterms:W3CDTF">2021-04-20T09:32:07Z</dcterms:modified>
</cp:coreProperties>
</file>