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ink/ink2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66"/>
  </p:notesMasterIdLst>
  <p:sldIdLst>
    <p:sldId id="256" r:id="rId6"/>
    <p:sldId id="257" r:id="rId7"/>
    <p:sldId id="258" r:id="rId8"/>
    <p:sldId id="260" r:id="rId9"/>
    <p:sldId id="261" r:id="rId10"/>
    <p:sldId id="350" r:id="rId11"/>
    <p:sldId id="263" r:id="rId12"/>
    <p:sldId id="259" r:id="rId13"/>
    <p:sldId id="407" r:id="rId14"/>
    <p:sldId id="264" r:id="rId15"/>
    <p:sldId id="265" r:id="rId16"/>
    <p:sldId id="266" r:id="rId17"/>
    <p:sldId id="267" r:id="rId18"/>
    <p:sldId id="272" r:id="rId19"/>
    <p:sldId id="311" r:id="rId20"/>
    <p:sldId id="312" r:id="rId21"/>
    <p:sldId id="346" r:id="rId22"/>
    <p:sldId id="315" r:id="rId23"/>
    <p:sldId id="271" r:id="rId24"/>
    <p:sldId id="316" r:id="rId25"/>
    <p:sldId id="322" r:id="rId26"/>
    <p:sldId id="323" r:id="rId27"/>
    <p:sldId id="347" r:id="rId28"/>
    <p:sldId id="348" r:id="rId29"/>
    <p:sldId id="273" r:id="rId30"/>
    <p:sldId id="274" r:id="rId31"/>
    <p:sldId id="275" r:id="rId32"/>
    <p:sldId id="280" r:id="rId33"/>
    <p:sldId id="278" r:id="rId34"/>
    <p:sldId id="349" r:id="rId35"/>
    <p:sldId id="282" r:id="rId36"/>
    <p:sldId id="281" r:id="rId37"/>
    <p:sldId id="352" r:id="rId38"/>
    <p:sldId id="355" r:id="rId39"/>
    <p:sldId id="357" r:id="rId40"/>
    <p:sldId id="360" r:id="rId41"/>
    <p:sldId id="361" r:id="rId42"/>
    <p:sldId id="362" r:id="rId43"/>
    <p:sldId id="365" r:id="rId44"/>
    <p:sldId id="367" r:id="rId45"/>
    <p:sldId id="369" r:id="rId46"/>
    <p:sldId id="370" r:id="rId47"/>
    <p:sldId id="371" r:id="rId48"/>
    <p:sldId id="372" r:id="rId49"/>
    <p:sldId id="373" r:id="rId50"/>
    <p:sldId id="374" r:id="rId51"/>
    <p:sldId id="376" r:id="rId52"/>
    <p:sldId id="377" r:id="rId53"/>
    <p:sldId id="378" r:id="rId54"/>
    <p:sldId id="382" r:id="rId55"/>
    <p:sldId id="384" r:id="rId56"/>
    <p:sldId id="385" r:id="rId57"/>
    <p:sldId id="387" r:id="rId58"/>
    <p:sldId id="389" r:id="rId59"/>
    <p:sldId id="390" r:id="rId60"/>
    <p:sldId id="399" r:id="rId61"/>
    <p:sldId id="400" r:id="rId62"/>
    <p:sldId id="402" r:id="rId63"/>
    <p:sldId id="405" r:id="rId64"/>
    <p:sldId id="406" r:id="rId6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3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40" autoAdjust="0"/>
  </p:normalViewPr>
  <p:slideViewPr>
    <p:cSldViewPr>
      <p:cViewPr varScale="1">
        <p:scale>
          <a:sx n="96" d="100"/>
          <a:sy n="96" d="100"/>
        </p:scale>
        <p:origin x="20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FCDF2F-6C6B-4B87-BD6A-FEA8564B3B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BF588C48-C794-4C00-BA3D-D26C5C445550}">
      <dgm:prSet/>
      <dgm:spPr/>
      <dgm:t>
        <a:bodyPr/>
        <a:lstStyle/>
        <a:p>
          <a:pPr rtl="0"/>
          <a:r>
            <a:rPr lang="en-US" noProof="0" dirty="0" smtClean="0"/>
            <a:t>Regulation and coordination of overall metabolism –</a:t>
          </a:r>
          <a:r>
            <a:rPr lang="en-US" noProof="0" dirty="0" smtClean="0">
              <a:solidFill>
                <a:srgbClr val="FF0000"/>
              </a:solidFill>
            </a:rPr>
            <a:t>homeostasis</a:t>
          </a:r>
          <a:endParaRPr lang="en-US" noProof="0" dirty="0">
            <a:solidFill>
              <a:srgbClr val="FF0000"/>
            </a:solidFill>
          </a:endParaRPr>
        </a:p>
      </dgm:t>
    </dgm:pt>
    <dgm:pt modelId="{AC0B74C9-6A8A-4D8F-AB4B-AE21342CDB0D}" type="parTrans" cxnId="{EBA69ACE-5788-4953-A091-E8BD5154A876}">
      <dgm:prSet/>
      <dgm:spPr/>
      <dgm:t>
        <a:bodyPr/>
        <a:lstStyle/>
        <a:p>
          <a:endParaRPr lang="hr-HR"/>
        </a:p>
      </dgm:t>
    </dgm:pt>
    <dgm:pt modelId="{ACDB65BE-EED5-4487-B34B-996181747A1A}" type="sibTrans" cxnId="{EBA69ACE-5788-4953-A091-E8BD5154A876}">
      <dgm:prSet/>
      <dgm:spPr/>
      <dgm:t>
        <a:bodyPr/>
        <a:lstStyle/>
        <a:p>
          <a:endParaRPr lang="hr-HR"/>
        </a:p>
      </dgm:t>
    </dgm:pt>
    <dgm:pt modelId="{65C669A1-9588-4BDB-9B89-26345B9C237A}">
      <dgm:prSet/>
      <dgm:spPr/>
      <dgm:t>
        <a:bodyPr/>
        <a:lstStyle/>
        <a:p>
          <a:pPr rtl="0"/>
          <a:r>
            <a:rPr lang="en-US" noProof="0" dirty="0" smtClean="0"/>
            <a:t>Constancy of </a:t>
          </a:r>
          <a:r>
            <a:rPr lang="en-US" noProof="0" dirty="0" smtClean="0">
              <a:solidFill>
                <a:srgbClr val="FF0000"/>
              </a:solidFill>
            </a:rPr>
            <a:t>intracellular environment</a:t>
          </a:r>
          <a:endParaRPr lang="en-US" noProof="0" dirty="0">
            <a:solidFill>
              <a:srgbClr val="FF0000"/>
            </a:solidFill>
          </a:endParaRPr>
        </a:p>
      </dgm:t>
    </dgm:pt>
    <dgm:pt modelId="{4B1DF0CD-A55B-4ED4-9361-2042D684FA63}" type="parTrans" cxnId="{15DAA8BE-4BB3-4595-AF59-04E5729258FA}">
      <dgm:prSet/>
      <dgm:spPr/>
      <dgm:t>
        <a:bodyPr/>
        <a:lstStyle/>
        <a:p>
          <a:endParaRPr lang="hr-HR"/>
        </a:p>
      </dgm:t>
    </dgm:pt>
    <dgm:pt modelId="{9688AE3D-2E12-44C2-844C-AEA94059D944}" type="sibTrans" cxnId="{15DAA8BE-4BB3-4595-AF59-04E5729258FA}">
      <dgm:prSet/>
      <dgm:spPr/>
      <dgm:t>
        <a:bodyPr/>
        <a:lstStyle/>
        <a:p>
          <a:endParaRPr lang="hr-HR"/>
        </a:p>
      </dgm:t>
    </dgm:pt>
    <dgm:pt modelId="{1B58F71E-8E40-4452-BA28-43F0595BC291}">
      <dgm:prSet/>
      <dgm:spPr/>
      <dgm:t>
        <a:bodyPr/>
        <a:lstStyle/>
        <a:p>
          <a:pPr rtl="0"/>
          <a:r>
            <a:rPr lang="en-US" noProof="0" dirty="0" smtClean="0"/>
            <a:t>Enzyme catalyzed reaction </a:t>
          </a:r>
          <a:r>
            <a:rPr lang="en-US" noProof="0" dirty="0" smtClean="0">
              <a:solidFill>
                <a:srgbClr val="FF0000"/>
              </a:solidFill>
            </a:rPr>
            <a:t>proceed a rate  responsive to changes </a:t>
          </a:r>
          <a:r>
            <a:rPr lang="en-US" noProof="0" dirty="0" smtClean="0"/>
            <a:t>in internal and external environment (specific metabolic reactions)</a:t>
          </a:r>
          <a:endParaRPr lang="en-US" noProof="0" dirty="0"/>
        </a:p>
      </dgm:t>
    </dgm:pt>
    <dgm:pt modelId="{420406E6-883A-4431-8C4F-28AAE9531CE2}" type="parTrans" cxnId="{F7364318-1020-4F0B-8D3A-47E19B900642}">
      <dgm:prSet/>
      <dgm:spPr/>
      <dgm:t>
        <a:bodyPr/>
        <a:lstStyle/>
        <a:p>
          <a:endParaRPr lang="hr-HR"/>
        </a:p>
      </dgm:t>
    </dgm:pt>
    <dgm:pt modelId="{F1707BCD-3CD8-4DF7-A93D-F2C5A2315CD6}" type="sibTrans" cxnId="{F7364318-1020-4F0B-8D3A-47E19B900642}">
      <dgm:prSet/>
      <dgm:spPr/>
      <dgm:t>
        <a:bodyPr/>
        <a:lstStyle/>
        <a:p>
          <a:endParaRPr lang="hr-HR"/>
        </a:p>
      </dgm:t>
    </dgm:pt>
    <dgm:pt modelId="{5B13DD30-6D2E-4C88-A7FA-93912B93E1A3}" type="pres">
      <dgm:prSet presAssocID="{33FCDF2F-6C6B-4B87-BD6A-FEA8564B3B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885AB2B-6B8B-4A5A-9535-C7732B0A0E16}" type="pres">
      <dgm:prSet presAssocID="{BF588C48-C794-4C00-BA3D-D26C5C44555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5E4B4A9-3A31-439D-9723-986B771C715C}" type="pres">
      <dgm:prSet presAssocID="{ACDB65BE-EED5-4487-B34B-996181747A1A}" presName="spacer" presStyleCnt="0"/>
      <dgm:spPr/>
    </dgm:pt>
    <dgm:pt modelId="{CF0DB69E-5F00-4076-8A19-B9D5C0DF10B9}" type="pres">
      <dgm:prSet presAssocID="{65C669A1-9588-4BDB-9B89-26345B9C237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D3A1FA9-D38B-4E24-8D6E-9CCA289E4202}" type="pres">
      <dgm:prSet presAssocID="{9688AE3D-2E12-44C2-844C-AEA94059D944}" presName="spacer" presStyleCnt="0"/>
      <dgm:spPr/>
    </dgm:pt>
    <dgm:pt modelId="{976A19BE-B9C2-4BAA-8728-1D73151F494D}" type="pres">
      <dgm:prSet presAssocID="{1B58F71E-8E40-4452-BA28-43F0595BC291}" presName="parentText" presStyleLbl="node1" presStyleIdx="2" presStyleCnt="3" custLinFactY="89817" custLinFactNeighborX="69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15DAA8BE-4BB3-4595-AF59-04E5729258FA}" srcId="{33FCDF2F-6C6B-4B87-BD6A-FEA8564B3BD6}" destId="{65C669A1-9588-4BDB-9B89-26345B9C237A}" srcOrd="1" destOrd="0" parTransId="{4B1DF0CD-A55B-4ED4-9361-2042D684FA63}" sibTransId="{9688AE3D-2E12-44C2-844C-AEA94059D944}"/>
    <dgm:cxn modelId="{F7364318-1020-4F0B-8D3A-47E19B900642}" srcId="{33FCDF2F-6C6B-4B87-BD6A-FEA8564B3BD6}" destId="{1B58F71E-8E40-4452-BA28-43F0595BC291}" srcOrd="2" destOrd="0" parTransId="{420406E6-883A-4431-8C4F-28AAE9531CE2}" sibTransId="{F1707BCD-3CD8-4DF7-A93D-F2C5A2315CD6}"/>
    <dgm:cxn modelId="{3C1A26AF-90FE-489B-8B70-C7F61F73D420}" type="presOf" srcId="{33FCDF2F-6C6B-4B87-BD6A-FEA8564B3BD6}" destId="{5B13DD30-6D2E-4C88-A7FA-93912B93E1A3}" srcOrd="0" destOrd="0" presId="urn:microsoft.com/office/officeart/2005/8/layout/vList2"/>
    <dgm:cxn modelId="{74ED2EE7-6B20-42CD-8D9B-3F4FE8F012E1}" type="presOf" srcId="{65C669A1-9588-4BDB-9B89-26345B9C237A}" destId="{CF0DB69E-5F00-4076-8A19-B9D5C0DF10B9}" srcOrd="0" destOrd="0" presId="urn:microsoft.com/office/officeart/2005/8/layout/vList2"/>
    <dgm:cxn modelId="{11757C05-95A9-42F1-8F57-6FA841AC6890}" type="presOf" srcId="{BF588C48-C794-4C00-BA3D-D26C5C445550}" destId="{E885AB2B-6B8B-4A5A-9535-C7732B0A0E16}" srcOrd="0" destOrd="0" presId="urn:microsoft.com/office/officeart/2005/8/layout/vList2"/>
    <dgm:cxn modelId="{EBA69ACE-5788-4953-A091-E8BD5154A876}" srcId="{33FCDF2F-6C6B-4B87-BD6A-FEA8564B3BD6}" destId="{BF588C48-C794-4C00-BA3D-D26C5C445550}" srcOrd="0" destOrd="0" parTransId="{AC0B74C9-6A8A-4D8F-AB4B-AE21342CDB0D}" sibTransId="{ACDB65BE-EED5-4487-B34B-996181747A1A}"/>
    <dgm:cxn modelId="{C8E43BD8-43A8-46A0-8B10-BBD166133A1D}" type="presOf" srcId="{1B58F71E-8E40-4452-BA28-43F0595BC291}" destId="{976A19BE-B9C2-4BAA-8728-1D73151F494D}" srcOrd="0" destOrd="0" presId="urn:microsoft.com/office/officeart/2005/8/layout/vList2"/>
    <dgm:cxn modelId="{1AC71DEA-E805-4D3B-8B58-C3C1BFC9E639}" type="presParOf" srcId="{5B13DD30-6D2E-4C88-A7FA-93912B93E1A3}" destId="{E885AB2B-6B8B-4A5A-9535-C7732B0A0E16}" srcOrd="0" destOrd="0" presId="urn:microsoft.com/office/officeart/2005/8/layout/vList2"/>
    <dgm:cxn modelId="{B1B149AC-0A71-431A-A32A-D755CC87C887}" type="presParOf" srcId="{5B13DD30-6D2E-4C88-A7FA-93912B93E1A3}" destId="{65E4B4A9-3A31-439D-9723-986B771C715C}" srcOrd="1" destOrd="0" presId="urn:microsoft.com/office/officeart/2005/8/layout/vList2"/>
    <dgm:cxn modelId="{E7F58DE7-E61E-4FF1-945F-DB6979C037E1}" type="presParOf" srcId="{5B13DD30-6D2E-4C88-A7FA-93912B93E1A3}" destId="{CF0DB69E-5F00-4076-8A19-B9D5C0DF10B9}" srcOrd="2" destOrd="0" presId="urn:microsoft.com/office/officeart/2005/8/layout/vList2"/>
    <dgm:cxn modelId="{7D75B0A5-19B8-4D8A-804C-6CB0F69A6D51}" type="presParOf" srcId="{5B13DD30-6D2E-4C88-A7FA-93912B93E1A3}" destId="{DD3A1FA9-D38B-4E24-8D6E-9CCA289E4202}" srcOrd="3" destOrd="0" presId="urn:microsoft.com/office/officeart/2005/8/layout/vList2"/>
    <dgm:cxn modelId="{E0D5D7E6-6952-429A-BD6D-44E3A8FECA9C}" type="presParOf" srcId="{5B13DD30-6D2E-4C88-A7FA-93912B93E1A3}" destId="{976A19BE-B9C2-4BAA-8728-1D73151F494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EDFEFA-D07B-4B2E-9BA7-00F679AF7AD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D9AF45E-77E4-4B30-91F8-7ADAEA6FDDD3}">
      <dgm:prSet/>
      <dgm:spPr/>
      <dgm:t>
        <a:bodyPr/>
        <a:lstStyle/>
        <a:p>
          <a:pPr rtl="0"/>
          <a:r>
            <a:rPr lang="en-US" noProof="0" dirty="0" smtClean="0"/>
            <a:t>The flux through pathway can be regulated by the availability of substrate</a:t>
          </a:r>
          <a:endParaRPr lang="en-US" noProof="0" dirty="0"/>
        </a:p>
      </dgm:t>
    </dgm:pt>
    <dgm:pt modelId="{96EC039B-419D-49D0-8EC4-F4B09A288DFD}" type="parTrans" cxnId="{006AC37D-3F7E-4E5F-ADA8-0875495AB223}">
      <dgm:prSet/>
      <dgm:spPr/>
      <dgm:t>
        <a:bodyPr/>
        <a:lstStyle/>
        <a:p>
          <a:endParaRPr lang="hr-HR"/>
        </a:p>
      </dgm:t>
    </dgm:pt>
    <dgm:pt modelId="{19904519-F0AA-4966-87AD-ED72C0C446BA}" type="sibTrans" cxnId="{006AC37D-3F7E-4E5F-ADA8-0875495AB223}">
      <dgm:prSet/>
      <dgm:spPr/>
      <dgm:t>
        <a:bodyPr/>
        <a:lstStyle/>
        <a:p>
          <a:endParaRPr lang="hr-HR"/>
        </a:p>
      </dgm:t>
    </dgm:pt>
    <dgm:pt modelId="{E3B4B449-24FF-4F0E-8107-4A3F085B521C}" type="pres">
      <dgm:prSet presAssocID="{96EDFEFA-D07B-4B2E-9BA7-00F679AF7AD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4D127AB5-BBF6-4B64-BB26-821C5FD491C4}" type="pres">
      <dgm:prSet presAssocID="{FD9AF45E-77E4-4B30-91F8-7ADAEA6FDDD3}" presName="circ1TxSh" presStyleLbl="vennNode1" presStyleIdx="0" presStyleCnt="1" custScaleX="390158" custLinFactNeighborX="-7245" custLinFactNeighborY="4398"/>
      <dgm:spPr/>
      <dgm:t>
        <a:bodyPr/>
        <a:lstStyle/>
        <a:p>
          <a:endParaRPr lang="hr-HR"/>
        </a:p>
      </dgm:t>
    </dgm:pt>
  </dgm:ptLst>
  <dgm:cxnLst>
    <dgm:cxn modelId="{8482DF15-5DEA-4B10-860B-598D57A1204E}" type="presOf" srcId="{96EDFEFA-D07B-4B2E-9BA7-00F679AF7AD7}" destId="{E3B4B449-24FF-4F0E-8107-4A3F085B521C}" srcOrd="0" destOrd="0" presId="urn:microsoft.com/office/officeart/2005/8/layout/venn1"/>
    <dgm:cxn modelId="{945C2C30-9046-4F57-A3E7-F4C3170BD611}" type="presOf" srcId="{FD9AF45E-77E4-4B30-91F8-7ADAEA6FDDD3}" destId="{4D127AB5-BBF6-4B64-BB26-821C5FD491C4}" srcOrd="0" destOrd="0" presId="urn:microsoft.com/office/officeart/2005/8/layout/venn1"/>
    <dgm:cxn modelId="{006AC37D-3F7E-4E5F-ADA8-0875495AB223}" srcId="{96EDFEFA-D07B-4B2E-9BA7-00F679AF7AD7}" destId="{FD9AF45E-77E4-4B30-91F8-7ADAEA6FDDD3}" srcOrd="0" destOrd="0" parTransId="{96EC039B-419D-49D0-8EC4-F4B09A288DFD}" sibTransId="{19904519-F0AA-4966-87AD-ED72C0C446BA}"/>
    <dgm:cxn modelId="{4906EF4D-4B67-4E5B-8CF6-9C78FD68714E}" type="presParOf" srcId="{E3B4B449-24FF-4F0E-8107-4A3F085B521C}" destId="{4D127AB5-BBF6-4B64-BB26-821C5FD491C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C3B9692-8F54-41B6-8BCC-E203536284B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6557F14-D924-4F31-B364-AC4F3E70FF1E}">
      <dgm:prSet/>
      <dgm:spPr/>
      <dgm:t>
        <a:bodyPr/>
        <a:lstStyle/>
        <a:p>
          <a:pPr rtl="0"/>
          <a:r>
            <a:rPr lang="en-US" dirty="0">
              <a:solidFill>
                <a:srgbClr val="C00000"/>
              </a:solidFill>
            </a:rPr>
            <a:t>Feed-back</a:t>
          </a:r>
        </a:p>
      </dgm:t>
    </dgm:pt>
    <dgm:pt modelId="{FC18966D-C954-4DE2-95A3-A62DB2360B7E}" type="parTrans" cxnId="{C655771A-26FF-4FDF-996A-BA78DE4F37EF}">
      <dgm:prSet/>
      <dgm:spPr/>
      <dgm:t>
        <a:bodyPr/>
        <a:lstStyle/>
        <a:p>
          <a:endParaRPr lang="en-US"/>
        </a:p>
      </dgm:t>
    </dgm:pt>
    <dgm:pt modelId="{CCEB25C8-9672-42C1-BB3A-19527797EC0E}" type="sibTrans" cxnId="{C655771A-26FF-4FDF-996A-BA78DE4F37EF}">
      <dgm:prSet/>
      <dgm:spPr/>
      <dgm:t>
        <a:bodyPr/>
        <a:lstStyle/>
        <a:p>
          <a:endParaRPr lang="en-US"/>
        </a:p>
      </dgm:t>
    </dgm:pt>
    <dgm:pt modelId="{0DC7F14F-B5A1-498A-BE54-5B71181D0D41}" type="pres">
      <dgm:prSet presAssocID="{3C3B9692-8F54-41B6-8BCC-E203536284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EBC788F-CBF8-4A0F-BA87-F21B8ED9ADF0}" type="pres">
      <dgm:prSet presAssocID="{66557F14-D924-4F31-B364-AC4F3E70FF1E}" presName="parentText" presStyleLbl="node1" presStyleIdx="0" presStyleCnt="1" custLinFactNeighborX="89824" custLinFactNeighborY="-3555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12667788-649F-48D4-98E8-C2BBA4775B61}" type="presOf" srcId="{3C3B9692-8F54-41B6-8BCC-E203536284BD}" destId="{0DC7F14F-B5A1-498A-BE54-5B71181D0D41}" srcOrd="0" destOrd="0" presId="urn:microsoft.com/office/officeart/2005/8/layout/vList2"/>
    <dgm:cxn modelId="{C655771A-26FF-4FDF-996A-BA78DE4F37EF}" srcId="{3C3B9692-8F54-41B6-8BCC-E203536284BD}" destId="{66557F14-D924-4F31-B364-AC4F3E70FF1E}" srcOrd="0" destOrd="0" parTransId="{FC18966D-C954-4DE2-95A3-A62DB2360B7E}" sibTransId="{CCEB25C8-9672-42C1-BB3A-19527797EC0E}"/>
    <dgm:cxn modelId="{B3FB4321-B34B-441F-8D22-D1FF9052FD99}" type="presOf" srcId="{66557F14-D924-4F31-B364-AC4F3E70FF1E}" destId="{EEBC788F-CBF8-4A0F-BA87-F21B8ED9ADF0}" srcOrd="0" destOrd="0" presId="urn:microsoft.com/office/officeart/2005/8/layout/vList2"/>
    <dgm:cxn modelId="{A824AA78-5E83-4F7D-8FE2-B4C73038DDEB}" type="presParOf" srcId="{0DC7F14F-B5A1-498A-BE54-5B71181D0D41}" destId="{EEBC788F-CBF8-4A0F-BA87-F21B8ED9AD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0E6C453-6C3B-4F4B-B699-64682939D9F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A46F52C7-69E9-43C8-82CF-62633DAE601B}">
      <dgm:prSet/>
      <dgm:spPr/>
      <dgm:t>
        <a:bodyPr/>
        <a:lstStyle/>
        <a:p>
          <a:pPr rtl="0"/>
          <a:r>
            <a:rPr lang="en-US" noProof="0" dirty="0" smtClean="0"/>
            <a:t>inhibition of an enzyme activity by a substrate of the reaction catalyzed by that enzyme; </a:t>
          </a:r>
          <a:endParaRPr lang="en-US" noProof="0" dirty="0"/>
        </a:p>
      </dgm:t>
    </dgm:pt>
    <dgm:pt modelId="{6153233E-1503-4285-A0BF-C83D04DB0529}" type="parTrans" cxnId="{1D032E1C-E634-4477-9736-7213FC47A7A8}">
      <dgm:prSet/>
      <dgm:spPr/>
      <dgm:t>
        <a:bodyPr/>
        <a:lstStyle/>
        <a:p>
          <a:endParaRPr lang="hr-HR"/>
        </a:p>
      </dgm:t>
    </dgm:pt>
    <dgm:pt modelId="{082AD7D9-6A40-4B03-AE0E-EC4CE8C3944D}" type="sibTrans" cxnId="{1D032E1C-E634-4477-9736-7213FC47A7A8}">
      <dgm:prSet/>
      <dgm:spPr/>
      <dgm:t>
        <a:bodyPr/>
        <a:lstStyle/>
        <a:p>
          <a:endParaRPr lang="hr-HR"/>
        </a:p>
      </dgm:t>
    </dgm:pt>
    <dgm:pt modelId="{534029EA-67D2-4E04-B863-E09CD15A4E3F}">
      <dgm:prSet/>
      <dgm:spPr/>
      <dgm:t>
        <a:bodyPr/>
        <a:lstStyle/>
        <a:p>
          <a:pPr rtl="0"/>
          <a:r>
            <a:rPr lang="en-US" noProof="0" dirty="0" smtClean="0"/>
            <a:t>often, this type of inhibition occurs at elevated substrate concentrations in which the substrate is binding to a second, non-active site on the enzyme.</a:t>
          </a:r>
          <a:endParaRPr lang="en-US" noProof="0" dirty="0"/>
        </a:p>
      </dgm:t>
    </dgm:pt>
    <dgm:pt modelId="{AB6FA45C-A486-4790-B165-BDECA4886FB0}" type="parTrans" cxnId="{6576301E-AE85-4E6E-9A15-B4B56BF4AE6E}">
      <dgm:prSet/>
      <dgm:spPr/>
      <dgm:t>
        <a:bodyPr/>
        <a:lstStyle/>
        <a:p>
          <a:endParaRPr lang="hr-HR"/>
        </a:p>
      </dgm:t>
    </dgm:pt>
    <dgm:pt modelId="{AA19F165-9BB6-42F6-A8BB-630CACF6427B}" type="sibTrans" cxnId="{6576301E-AE85-4E6E-9A15-B4B56BF4AE6E}">
      <dgm:prSet/>
      <dgm:spPr/>
      <dgm:t>
        <a:bodyPr/>
        <a:lstStyle/>
        <a:p>
          <a:endParaRPr lang="hr-HR"/>
        </a:p>
      </dgm:t>
    </dgm:pt>
    <dgm:pt modelId="{31E37A40-D9DA-479D-8131-D32C451B7641}" type="pres">
      <dgm:prSet presAssocID="{40E6C453-6C3B-4F4B-B699-64682939D9F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062CA0A-54AC-47D5-9C9C-B3499B6B871F}" type="pres">
      <dgm:prSet presAssocID="{40E6C453-6C3B-4F4B-B699-64682939D9FD}" presName="arrow" presStyleLbl="bgShp" presStyleIdx="0" presStyleCnt="1"/>
      <dgm:spPr/>
    </dgm:pt>
    <dgm:pt modelId="{DD02AE1F-644C-4A00-81ED-C39287E81055}" type="pres">
      <dgm:prSet presAssocID="{40E6C453-6C3B-4F4B-B699-64682939D9FD}" presName="linearProcess" presStyleCnt="0"/>
      <dgm:spPr/>
    </dgm:pt>
    <dgm:pt modelId="{72351EFD-2D71-4494-833F-A134586D9B11}" type="pres">
      <dgm:prSet presAssocID="{A46F52C7-69E9-43C8-82CF-62633DAE601B}" presName="textNode" presStyleLbl="node1" presStyleIdx="0" presStyleCnt="2" custLinFactNeighborX="-2733" custLinFactNeighborY="187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F5A39D7-DA4D-40DE-9EE1-53671B51B08D}" type="pres">
      <dgm:prSet presAssocID="{082AD7D9-6A40-4B03-AE0E-EC4CE8C3944D}" presName="sibTrans" presStyleCnt="0"/>
      <dgm:spPr/>
    </dgm:pt>
    <dgm:pt modelId="{BB4F5A95-22B6-4906-B92A-F60C312A129A}" type="pres">
      <dgm:prSet presAssocID="{534029EA-67D2-4E04-B863-E09CD15A4E3F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ECB0ED8-3B18-4F3B-A09C-E688C49172FE}" type="presOf" srcId="{A46F52C7-69E9-43C8-82CF-62633DAE601B}" destId="{72351EFD-2D71-4494-833F-A134586D9B11}" srcOrd="0" destOrd="0" presId="urn:microsoft.com/office/officeart/2005/8/layout/hProcess9"/>
    <dgm:cxn modelId="{1D032E1C-E634-4477-9736-7213FC47A7A8}" srcId="{40E6C453-6C3B-4F4B-B699-64682939D9FD}" destId="{A46F52C7-69E9-43C8-82CF-62633DAE601B}" srcOrd="0" destOrd="0" parTransId="{6153233E-1503-4285-A0BF-C83D04DB0529}" sibTransId="{082AD7D9-6A40-4B03-AE0E-EC4CE8C3944D}"/>
    <dgm:cxn modelId="{AC47AD2A-B288-460E-93A9-941A24E9ECBF}" type="presOf" srcId="{534029EA-67D2-4E04-B863-E09CD15A4E3F}" destId="{BB4F5A95-22B6-4906-B92A-F60C312A129A}" srcOrd="0" destOrd="0" presId="urn:microsoft.com/office/officeart/2005/8/layout/hProcess9"/>
    <dgm:cxn modelId="{8D21D909-F8C5-4E10-861B-1363FAD7762E}" type="presOf" srcId="{40E6C453-6C3B-4F4B-B699-64682939D9FD}" destId="{31E37A40-D9DA-479D-8131-D32C451B7641}" srcOrd="0" destOrd="0" presId="urn:microsoft.com/office/officeart/2005/8/layout/hProcess9"/>
    <dgm:cxn modelId="{6576301E-AE85-4E6E-9A15-B4B56BF4AE6E}" srcId="{40E6C453-6C3B-4F4B-B699-64682939D9FD}" destId="{534029EA-67D2-4E04-B863-E09CD15A4E3F}" srcOrd="1" destOrd="0" parTransId="{AB6FA45C-A486-4790-B165-BDECA4886FB0}" sibTransId="{AA19F165-9BB6-42F6-A8BB-630CACF6427B}"/>
    <dgm:cxn modelId="{E3AD0A03-7573-4876-89BC-2497699FEB10}" type="presParOf" srcId="{31E37A40-D9DA-479D-8131-D32C451B7641}" destId="{3062CA0A-54AC-47D5-9C9C-B3499B6B871F}" srcOrd="0" destOrd="0" presId="urn:microsoft.com/office/officeart/2005/8/layout/hProcess9"/>
    <dgm:cxn modelId="{29459516-AB33-4B17-A7E7-1246ABC1EF0B}" type="presParOf" srcId="{31E37A40-D9DA-479D-8131-D32C451B7641}" destId="{DD02AE1F-644C-4A00-81ED-C39287E81055}" srcOrd="1" destOrd="0" presId="urn:microsoft.com/office/officeart/2005/8/layout/hProcess9"/>
    <dgm:cxn modelId="{8525B6B5-C87F-45A3-9C71-54F2DCDFEE5A}" type="presParOf" srcId="{DD02AE1F-644C-4A00-81ED-C39287E81055}" destId="{72351EFD-2D71-4494-833F-A134586D9B11}" srcOrd="0" destOrd="0" presId="urn:microsoft.com/office/officeart/2005/8/layout/hProcess9"/>
    <dgm:cxn modelId="{AECF10E5-D2C3-4E74-A444-43B1BB4A81D1}" type="presParOf" srcId="{DD02AE1F-644C-4A00-81ED-C39287E81055}" destId="{0F5A39D7-DA4D-40DE-9EE1-53671B51B08D}" srcOrd="1" destOrd="0" presId="urn:microsoft.com/office/officeart/2005/8/layout/hProcess9"/>
    <dgm:cxn modelId="{48565435-D8DD-4802-B9FC-F3F7A3EE9943}" type="presParOf" srcId="{DD02AE1F-644C-4A00-81ED-C39287E81055}" destId="{BB4F5A95-22B6-4906-B92A-F60C312A129A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A58EDA7-FFED-4321-AD16-3E1315C4E7C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1F3FA67-FDFE-4925-9B7F-54DEFE16AEDF}">
      <dgm:prSet/>
      <dgm:spPr>
        <a:solidFill>
          <a:srgbClr val="C00000"/>
        </a:solidFill>
      </dgm:spPr>
      <dgm:t>
        <a:bodyPr/>
        <a:lstStyle/>
        <a:p>
          <a:pPr rtl="0"/>
          <a:r>
            <a:rPr lang="hr-HR" b="1" dirty="0"/>
            <a:t> </a:t>
          </a:r>
          <a:r>
            <a:rPr lang="en-US" b="1" noProof="0" dirty="0" smtClean="0"/>
            <a:t>B-Regulatory mechanisms</a:t>
          </a:r>
          <a:br>
            <a:rPr lang="en-US" b="1" noProof="0" dirty="0" smtClean="0"/>
          </a:br>
          <a:r>
            <a:rPr lang="en-US" b="1" noProof="0" dirty="0" smtClean="0"/>
            <a:t>(changes in enzyme structure as a goal of regulation)</a:t>
          </a:r>
          <a:endParaRPr lang="en-US" noProof="0" dirty="0"/>
        </a:p>
      </dgm:t>
    </dgm:pt>
    <dgm:pt modelId="{3F3A6944-1F38-41E8-B2B8-E115419FC68D}" type="parTrans" cxnId="{61AE8CB2-F4EA-4ACD-B0D2-6E29B6BFFC1E}">
      <dgm:prSet/>
      <dgm:spPr/>
      <dgm:t>
        <a:bodyPr/>
        <a:lstStyle/>
        <a:p>
          <a:endParaRPr lang="hr-HR"/>
        </a:p>
      </dgm:t>
    </dgm:pt>
    <dgm:pt modelId="{23C19DA4-294B-4BB4-B2B3-AEFCB58E0661}" type="sibTrans" cxnId="{61AE8CB2-F4EA-4ACD-B0D2-6E29B6BFFC1E}">
      <dgm:prSet/>
      <dgm:spPr/>
      <dgm:t>
        <a:bodyPr/>
        <a:lstStyle/>
        <a:p>
          <a:endParaRPr lang="hr-HR"/>
        </a:p>
      </dgm:t>
    </dgm:pt>
    <dgm:pt modelId="{28EB6ABB-A562-44C9-81C2-47106171C9C6}" type="pres">
      <dgm:prSet presAssocID="{BA58EDA7-FFED-4321-AD16-3E1315C4E7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242571A-FFEC-4B64-9899-57AA06093D8A}" type="pres">
      <dgm:prSet presAssocID="{51F3FA67-FDFE-4925-9B7F-54DEFE16AED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1AE8CB2-F4EA-4ACD-B0D2-6E29B6BFFC1E}" srcId="{BA58EDA7-FFED-4321-AD16-3E1315C4E7C5}" destId="{51F3FA67-FDFE-4925-9B7F-54DEFE16AEDF}" srcOrd="0" destOrd="0" parTransId="{3F3A6944-1F38-41E8-B2B8-E115419FC68D}" sibTransId="{23C19DA4-294B-4BB4-B2B3-AEFCB58E0661}"/>
    <dgm:cxn modelId="{35365256-19A9-4CC1-A09C-8B797E53F5C3}" type="presOf" srcId="{BA58EDA7-FFED-4321-AD16-3E1315C4E7C5}" destId="{28EB6ABB-A562-44C9-81C2-47106171C9C6}" srcOrd="0" destOrd="0" presId="urn:microsoft.com/office/officeart/2005/8/layout/vList2"/>
    <dgm:cxn modelId="{36C86475-B904-4A14-B325-BD1F523669AF}" type="presOf" srcId="{51F3FA67-FDFE-4925-9B7F-54DEFE16AEDF}" destId="{F242571A-FFEC-4B64-9899-57AA06093D8A}" srcOrd="0" destOrd="0" presId="urn:microsoft.com/office/officeart/2005/8/layout/vList2"/>
    <dgm:cxn modelId="{CA8082D4-F87E-434C-BC43-B50F63CFA00F}" type="presParOf" srcId="{28EB6ABB-A562-44C9-81C2-47106171C9C6}" destId="{F242571A-FFEC-4B64-9899-57AA06093D8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C5971E7-A3F2-43EA-8119-068E3D2A0D3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96D79DF-2373-4477-8AF0-35DC88F86B1A}">
      <dgm:prSet/>
      <dgm:spPr/>
      <dgm:t>
        <a:bodyPr/>
        <a:lstStyle/>
        <a:p>
          <a:pPr rtl="0"/>
          <a:r>
            <a:rPr lang="en-US" noProof="0" dirty="0" smtClean="0"/>
            <a:t>b1-Allosteric regulation</a:t>
          </a:r>
          <a:endParaRPr lang="en-US" noProof="0" dirty="0"/>
        </a:p>
      </dgm:t>
    </dgm:pt>
    <dgm:pt modelId="{05C2C679-2AFE-49F7-9766-4699441B928F}" type="parTrans" cxnId="{60FB4B72-86DB-428D-ACCB-EA667A64A962}">
      <dgm:prSet/>
      <dgm:spPr/>
      <dgm:t>
        <a:bodyPr/>
        <a:lstStyle/>
        <a:p>
          <a:endParaRPr lang="hr-HR"/>
        </a:p>
      </dgm:t>
    </dgm:pt>
    <dgm:pt modelId="{E3E542A6-1E66-4A37-A42B-823289BC0955}" type="sibTrans" cxnId="{60FB4B72-86DB-428D-ACCB-EA667A64A962}">
      <dgm:prSet/>
      <dgm:spPr/>
      <dgm:t>
        <a:bodyPr/>
        <a:lstStyle/>
        <a:p>
          <a:endParaRPr lang="hr-HR"/>
        </a:p>
      </dgm:t>
    </dgm:pt>
    <dgm:pt modelId="{63788F0C-F807-4F82-8C44-935DDE8982D2}">
      <dgm:prSet/>
      <dgm:spPr/>
      <dgm:t>
        <a:bodyPr/>
        <a:lstStyle/>
        <a:p>
          <a:pPr rtl="0"/>
          <a:r>
            <a:rPr lang="en-US" noProof="0" dirty="0" smtClean="0"/>
            <a:t>b2-Covalent modification</a:t>
          </a:r>
          <a:endParaRPr lang="en-US" noProof="0" dirty="0"/>
        </a:p>
      </dgm:t>
    </dgm:pt>
    <dgm:pt modelId="{9DA8DD8B-79A9-41A4-9046-AB6A275AAE73}" type="parTrans" cxnId="{4D9E1B26-2793-431C-ABB2-DFF99C23D862}">
      <dgm:prSet/>
      <dgm:spPr/>
      <dgm:t>
        <a:bodyPr/>
        <a:lstStyle/>
        <a:p>
          <a:endParaRPr lang="hr-HR"/>
        </a:p>
      </dgm:t>
    </dgm:pt>
    <dgm:pt modelId="{92C9B75C-BB97-4936-BC39-C51CC5A112A4}" type="sibTrans" cxnId="{4D9E1B26-2793-431C-ABB2-DFF99C23D862}">
      <dgm:prSet/>
      <dgm:spPr/>
      <dgm:t>
        <a:bodyPr/>
        <a:lstStyle/>
        <a:p>
          <a:endParaRPr lang="hr-HR"/>
        </a:p>
      </dgm:t>
    </dgm:pt>
    <dgm:pt modelId="{AFA9F463-4F7E-433C-B01F-6F0844D69986}">
      <dgm:prSet/>
      <dgm:spPr/>
      <dgm:t>
        <a:bodyPr/>
        <a:lstStyle/>
        <a:p>
          <a:pPr rtl="0"/>
          <a:r>
            <a:rPr lang="en-US" noProof="0" dirty="0" smtClean="0"/>
            <a:t>b3-Zymogen activation</a:t>
          </a:r>
          <a:endParaRPr lang="en-US" noProof="0" dirty="0"/>
        </a:p>
      </dgm:t>
    </dgm:pt>
    <dgm:pt modelId="{9DF31976-7FA0-48B7-B36C-486DBCB6E3A6}" type="parTrans" cxnId="{6E89F31E-921D-4E19-B3D5-1129E87DD953}">
      <dgm:prSet/>
      <dgm:spPr/>
      <dgm:t>
        <a:bodyPr/>
        <a:lstStyle/>
        <a:p>
          <a:endParaRPr lang="hr-HR"/>
        </a:p>
      </dgm:t>
    </dgm:pt>
    <dgm:pt modelId="{1CC465F4-07B4-4D57-8845-AFC5D0E2A4CF}" type="sibTrans" cxnId="{6E89F31E-921D-4E19-B3D5-1129E87DD953}">
      <dgm:prSet/>
      <dgm:spPr/>
      <dgm:t>
        <a:bodyPr/>
        <a:lstStyle/>
        <a:p>
          <a:endParaRPr lang="hr-HR"/>
        </a:p>
      </dgm:t>
    </dgm:pt>
    <dgm:pt modelId="{21761F63-2186-442A-95ED-114BBBAC4D48}" type="pres">
      <dgm:prSet presAssocID="{EC5971E7-A3F2-43EA-8119-068E3D2A0D3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6E43B794-5658-4603-89BA-C4D228FAAB8F}" type="pres">
      <dgm:prSet presAssocID="{696D79DF-2373-4477-8AF0-35DC88F86B1A}" presName="root" presStyleCnt="0"/>
      <dgm:spPr/>
    </dgm:pt>
    <dgm:pt modelId="{ACEAAD31-5D1E-4F19-992D-B76A0504FFB4}" type="pres">
      <dgm:prSet presAssocID="{696D79DF-2373-4477-8AF0-35DC88F86B1A}" presName="rootComposite" presStyleCnt="0"/>
      <dgm:spPr/>
    </dgm:pt>
    <dgm:pt modelId="{BA962E5D-5C20-4F0F-A527-F6CEC83B1F7E}" type="pres">
      <dgm:prSet presAssocID="{696D79DF-2373-4477-8AF0-35DC88F86B1A}" presName="rootText" presStyleLbl="node1" presStyleIdx="0" presStyleCnt="3"/>
      <dgm:spPr/>
      <dgm:t>
        <a:bodyPr/>
        <a:lstStyle/>
        <a:p>
          <a:endParaRPr lang="hr-HR"/>
        </a:p>
      </dgm:t>
    </dgm:pt>
    <dgm:pt modelId="{0AC7ACFF-1703-403F-8B0C-9676C819E42A}" type="pres">
      <dgm:prSet presAssocID="{696D79DF-2373-4477-8AF0-35DC88F86B1A}" presName="rootConnector" presStyleLbl="node1" presStyleIdx="0" presStyleCnt="3"/>
      <dgm:spPr/>
      <dgm:t>
        <a:bodyPr/>
        <a:lstStyle/>
        <a:p>
          <a:endParaRPr lang="hr-HR"/>
        </a:p>
      </dgm:t>
    </dgm:pt>
    <dgm:pt modelId="{800EC8F2-5418-4798-84BF-6CC64C157018}" type="pres">
      <dgm:prSet presAssocID="{696D79DF-2373-4477-8AF0-35DC88F86B1A}" presName="childShape" presStyleCnt="0"/>
      <dgm:spPr/>
    </dgm:pt>
    <dgm:pt modelId="{E4D7C257-40C8-4612-8F9D-37197D41BCF2}" type="pres">
      <dgm:prSet presAssocID="{63788F0C-F807-4F82-8C44-935DDE8982D2}" presName="root" presStyleCnt="0"/>
      <dgm:spPr/>
    </dgm:pt>
    <dgm:pt modelId="{B7B1E314-2C21-4FA1-BC2A-4C719D2024B0}" type="pres">
      <dgm:prSet presAssocID="{63788F0C-F807-4F82-8C44-935DDE8982D2}" presName="rootComposite" presStyleCnt="0"/>
      <dgm:spPr/>
    </dgm:pt>
    <dgm:pt modelId="{BF703DE7-CFD6-4A9A-B7F7-D5B23C79EBE1}" type="pres">
      <dgm:prSet presAssocID="{63788F0C-F807-4F82-8C44-935DDE8982D2}" presName="rootText" presStyleLbl="node1" presStyleIdx="1" presStyleCnt="3"/>
      <dgm:spPr/>
      <dgm:t>
        <a:bodyPr/>
        <a:lstStyle/>
        <a:p>
          <a:endParaRPr lang="hr-HR"/>
        </a:p>
      </dgm:t>
    </dgm:pt>
    <dgm:pt modelId="{79B5C490-493D-4E84-8D44-FBBB024FB7E3}" type="pres">
      <dgm:prSet presAssocID="{63788F0C-F807-4F82-8C44-935DDE8982D2}" presName="rootConnector" presStyleLbl="node1" presStyleIdx="1" presStyleCnt="3"/>
      <dgm:spPr/>
      <dgm:t>
        <a:bodyPr/>
        <a:lstStyle/>
        <a:p>
          <a:endParaRPr lang="hr-HR"/>
        </a:p>
      </dgm:t>
    </dgm:pt>
    <dgm:pt modelId="{97E54C32-AAD0-476A-B72A-C78EC77AF6C4}" type="pres">
      <dgm:prSet presAssocID="{63788F0C-F807-4F82-8C44-935DDE8982D2}" presName="childShape" presStyleCnt="0"/>
      <dgm:spPr/>
    </dgm:pt>
    <dgm:pt modelId="{910A6628-38F7-4008-BE6D-E9DA3AEAA9A1}" type="pres">
      <dgm:prSet presAssocID="{AFA9F463-4F7E-433C-B01F-6F0844D69986}" presName="root" presStyleCnt="0"/>
      <dgm:spPr/>
    </dgm:pt>
    <dgm:pt modelId="{A497D870-BCC9-4DB4-AD96-16866789973C}" type="pres">
      <dgm:prSet presAssocID="{AFA9F463-4F7E-433C-B01F-6F0844D69986}" presName="rootComposite" presStyleCnt="0"/>
      <dgm:spPr/>
    </dgm:pt>
    <dgm:pt modelId="{76A55D8F-60EC-4AED-9EA7-1AB66E801478}" type="pres">
      <dgm:prSet presAssocID="{AFA9F463-4F7E-433C-B01F-6F0844D69986}" presName="rootText" presStyleLbl="node1" presStyleIdx="2" presStyleCnt="3"/>
      <dgm:spPr/>
      <dgm:t>
        <a:bodyPr/>
        <a:lstStyle/>
        <a:p>
          <a:endParaRPr lang="hr-HR"/>
        </a:p>
      </dgm:t>
    </dgm:pt>
    <dgm:pt modelId="{AA798CE0-C442-4F4D-BB89-ADC79598ECBF}" type="pres">
      <dgm:prSet presAssocID="{AFA9F463-4F7E-433C-B01F-6F0844D69986}" presName="rootConnector" presStyleLbl="node1" presStyleIdx="2" presStyleCnt="3"/>
      <dgm:spPr/>
      <dgm:t>
        <a:bodyPr/>
        <a:lstStyle/>
        <a:p>
          <a:endParaRPr lang="hr-HR"/>
        </a:p>
      </dgm:t>
    </dgm:pt>
    <dgm:pt modelId="{76F6240D-84D9-468F-B0D1-431F3EFC3162}" type="pres">
      <dgm:prSet presAssocID="{AFA9F463-4F7E-433C-B01F-6F0844D69986}" presName="childShape" presStyleCnt="0"/>
      <dgm:spPr/>
    </dgm:pt>
  </dgm:ptLst>
  <dgm:cxnLst>
    <dgm:cxn modelId="{4D9E1B26-2793-431C-ABB2-DFF99C23D862}" srcId="{EC5971E7-A3F2-43EA-8119-068E3D2A0D3D}" destId="{63788F0C-F807-4F82-8C44-935DDE8982D2}" srcOrd="1" destOrd="0" parTransId="{9DA8DD8B-79A9-41A4-9046-AB6A275AAE73}" sibTransId="{92C9B75C-BB97-4936-BC39-C51CC5A112A4}"/>
    <dgm:cxn modelId="{522BADE6-EBC1-4934-B819-8DB527FDF2BA}" type="presOf" srcId="{696D79DF-2373-4477-8AF0-35DC88F86B1A}" destId="{BA962E5D-5C20-4F0F-A527-F6CEC83B1F7E}" srcOrd="0" destOrd="0" presId="urn:microsoft.com/office/officeart/2005/8/layout/hierarchy3"/>
    <dgm:cxn modelId="{859DE425-5AB5-47D7-8234-282C3B50A96D}" type="presOf" srcId="{EC5971E7-A3F2-43EA-8119-068E3D2A0D3D}" destId="{21761F63-2186-442A-95ED-114BBBAC4D48}" srcOrd="0" destOrd="0" presId="urn:microsoft.com/office/officeart/2005/8/layout/hierarchy3"/>
    <dgm:cxn modelId="{B1943246-7A43-40FE-B353-61EAE4C66524}" type="presOf" srcId="{696D79DF-2373-4477-8AF0-35DC88F86B1A}" destId="{0AC7ACFF-1703-403F-8B0C-9676C819E42A}" srcOrd="1" destOrd="0" presId="urn:microsoft.com/office/officeart/2005/8/layout/hierarchy3"/>
    <dgm:cxn modelId="{E2A27BFB-CFAD-410F-8386-B7FD491F7E98}" type="presOf" srcId="{63788F0C-F807-4F82-8C44-935DDE8982D2}" destId="{79B5C490-493D-4E84-8D44-FBBB024FB7E3}" srcOrd="1" destOrd="0" presId="urn:microsoft.com/office/officeart/2005/8/layout/hierarchy3"/>
    <dgm:cxn modelId="{8DA84FBF-D50B-4BF7-ACFC-234CDBE82B3F}" type="presOf" srcId="{AFA9F463-4F7E-433C-B01F-6F0844D69986}" destId="{76A55D8F-60EC-4AED-9EA7-1AB66E801478}" srcOrd="0" destOrd="0" presId="urn:microsoft.com/office/officeart/2005/8/layout/hierarchy3"/>
    <dgm:cxn modelId="{293B4CA9-942B-4A8B-8C29-BBFC64E15CC5}" type="presOf" srcId="{63788F0C-F807-4F82-8C44-935DDE8982D2}" destId="{BF703DE7-CFD6-4A9A-B7F7-D5B23C79EBE1}" srcOrd="0" destOrd="0" presId="urn:microsoft.com/office/officeart/2005/8/layout/hierarchy3"/>
    <dgm:cxn modelId="{884B4B8B-5CBF-4B5B-B865-7D7114E251D0}" type="presOf" srcId="{AFA9F463-4F7E-433C-B01F-6F0844D69986}" destId="{AA798CE0-C442-4F4D-BB89-ADC79598ECBF}" srcOrd="1" destOrd="0" presId="urn:microsoft.com/office/officeart/2005/8/layout/hierarchy3"/>
    <dgm:cxn modelId="{60FB4B72-86DB-428D-ACCB-EA667A64A962}" srcId="{EC5971E7-A3F2-43EA-8119-068E3D2A0D3D}" destId="{696D79DF-2373-4477-8AF0-35DC88F86B1A}" srcOrd="0" destOrd="0" parTransId="{05C2C679-2AFE-49F7-9766-4699441B928F}" sibTransId="{E3E542A6-1E66-4A37-A42B-823289BC0955}"/>
    <dgm:cxn modelId="{6E89F31E-921D-4E19-B3D5-1129E87DD953}" srcId="{EC5971E7-A3F2-43EA-8119-068E3D2A0D3D}" destId="{AFA9F463-4F7E-433C-B01F-6F0844D69986}" srcOrd="2" destOrd="0" parTransId="{9DF31976-7FA0-48B7-B36C-486DBCB6E3A6}" sibTransId="{1CC465F4-07B4-4D57-8845-AFC5D0E2A4CF}"/>
    <dgm:cxn modelId="{E8A855BD-376D-4751-B30B-99986F1CE3A3}" type="presParOf" srcId="{21761F63-2186-442A-95ED-114BBBAC4D48}" destId="{6E43B794-5658-4603-89BA-C4D228FAAB8F}" srcOrd="0" destOrd="0" presId="urn:microsoft.com/office/officeart/2005/8/layout/hierarchy3"/>
    <dgm:cxn modelId="{676754DA-8556-445D-87C6-743648CFE93B}" type="presParOf" srcId="{6E43B794-5658-4603-89BA-C4D228FAAB8F}" destId="{ACEAAD31-5D1E-4F19-992D-B76A0504FFB4}" srcOrd="0" destOrd="0" presId="urn:microsoft.com/office/officeart/2005/8/layout/hierarchy3"/>
    <dgm:cxn modelId="{07D1A967-84BE-4ED5-A997-7BA9B5449922}" type="presParOf" srcId="{ACEAAD31-5D1E-4F19-992D-B76A0504FFB4}" destId="{BA962E5D-5C20-4F0F-A527-F6CEC83B1F7E}" srcOrd="0" destOrd="0" presId="urn:microsoft.com/office/officeart/2005/8/layout/hierarchy3"/>
    <dgm:cxn modelId="{8728CD63-6178-4F07-B43D-0A89C317417A}" type="presParOf" srcId="{ACEAAD31-5D1E-4F19-992D-B76A0504FFB4}" destId="{0AC7ACFF-1703-403F-8B0C-9676C819E42A}" srcOrd="1" destOrd="0" presId="urn:microsoft.com/office/officeart/2005/8/layout/hierarchy3"/>
    <dgm:cxn modelId="{5505AFCD-E800-434D-AC11-E269ABABDC48}" type="presParOf" srcId="{6E43B794-5658-4603-89BA-C4D228FAAB8F}" destId="{800EC8F2-5418-4798-84BF-6CC64C157018}" srcOrd="1" destOrd="0" presId="urn:microsoft.com/office/officeart/2005/8/layout/hierarchy3"/>
    <dgm:cxn modelId="{2DECB7C7-6BA2-4EAF-8CC0-EFCD51E8813E}" type="presParOf" srcId="{21761F63-2186-442A-95ED-114BBBAC4D48}" destId="{E4D7C257-40C8-4612-8F9D-37197D41BCF2}" srcOrd="1" destOrd="0" presId="urn:microsoft.com/office/officeart/2005/8/layout/hierarchy3"/>
    <dgm:cxn modelId="{F3DB285F-078B-4E73-84BB-B0092EF33321}" type="presParOf" srcId="{E4D7C257-40C8-4612-8F9D-37197D41BCF2}" destId="{B7B1E314-2C21-4FA1-BC2A-4C719D2024B0}" srcOrd="0" destOrd="0" presId="urn:microsoft.com/office/officeart/2005/8/layout/hierarchy3"/>
    <dgm:cxn modelId="{592B150C-74F4-46B7-AD66-5070E456992F}" type="presParOf" srcId="{B7B1E314-2C21-4FA1-BC2A-4C719D2024B0}" destId="{BF703DE7-CFD6-4A9A-B7F7-D5B23C79EBE1}" srcOrd="0" destOrd="0" presId="urn:microsoft.com/office/officeart/2005/8/layout/hierarchy3"/>
    <dgm:cxn modelId="{15DFA497-DF73-457F-B927-FB4F5A524EEC}" type="presParOf" srcId="{B7B1E314-2C21-4FA1-BC2A-4C719D2024B0}" destId="{79B5C490-493D-4E84-8D44-FBBB024FB7E3}" srcOrd="1" destOrd="0" presId="urn:microsoft.com/office/officeart/2005/8/layout/hierarchy3"/>
    <dgm:cxn modelId="{6DFD3551-B3FF-4447-B616-1732F80912CB}" type="presParOf" srcId="{E4D7C257-40C8-4612-8F9D-37197D41BCF2}" destId="{97E54C32-AAD0-476A-B72A-C78EC77AF6C4}" srcOrd="1" destOrd="0" presId="urn:microsoft.com/office/officeart/2005/8/layout/hierarchy3"/>
    <dgm:cxn modelId="{B75A4867-2CC1-47C9-8798-698C3719070F}" type="presParOf" srcId="{21761F63-2186-442A-95ED-114BBBAC4D48}" destId="{910A6628-38F7-4008-BE6D-E9DA3AEAA9A1}" srcOrd="2" destOrd="0" presId="urn:microsoft.com/office/officeart/2005/8/layout/hierarchy3"/>
    <dgm:cxn modelId="{1F388938-6A4C-48DF-A767-A31D113F7D37}" type="presParOf" srcId="{910A6628-38F7-4008-BE6D-E9DA3AEAA9A1}" destId="{A497D870-BCC9-4DB4-AD96-16866789973C}" srcOrd="0" destOrd="0" presId="urn:microsoft.com/office/officeart/2005/8/layout/hierarchy3"/>
    <dgm:cxn modelId="{289A24F4-2ADE-4916-ADE7-91E141CFA000}" type="presParOf" srcId="{A497D870-BCC9-4DB4-AD96-16866789973C}" destId="{76A55D8F-60EC-4AED-9EA7-1AB66E801478}" srcOrd="0" destOrd="0" presId="urn:microsoft.com/office/officeart/2005/8/layout/hierarchy3"/>
    <dgm:cxn modelId="{63216909-00A7-4EA2-8B81-BB6ACF9CE2AA}" type="presParOf" srcId="{A497D870-BCC9-4DB4-AD96-16866789973C}" destId="{AA798CE0-C442-4F4D-BB89-ADC79598ECBF}" srcOrd="1" destOrd="0" presId="urn:microsoft.com/office/officeart/2005/8/layout/hierarchy3"/>
    <dgm:cxn modelId="{8EDA19A1-F583-43EC-9B9B-11675FDDC505}" type="presParOf" srcId="{910A6628-38F7-4008-BE6D-E9DA3AEAA9A1}" destId="{76F6240D-84D9-468F-B0D1-431F3EFC316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9CB717E-8965-49D3-A066-E86B1886F4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828C2F35-A589-4C61-8877-FEEF91162F67}">
      <dgm:prSet/>
      <dgm:spPr/>
      <dgm:t>
        <a:bodyPr/>
        <a:lstStyle/>
        <a:p>
          <a:pPr rtl="0"/>
          <a:r>
            <a:rPr lang="en-US" noProof="0" dirty="0" smtClean="0"/>
            <a:t>Effectors-metabolic intermediates which regulates enzyme activities</a:t>
          </a:r>
          <a:endParaRPr lang="en-US" noProof="0" dirty="0"/>
        </a:p>
      </dgm:t>
    </dgm:pt>
    <dgm:pt modelId="{B38029EC-C022-483D-904F-68AF32FB5F34}" type="parTrans" cxnId="{57E7D448-2822-4FF2-A0A6-7D427B634E60}">
      <dgm:prSet/>
      <dgm:spPr/>
      <dgm:t>
        <a:bodyPr/>
        <a:lstStyle/>
        <a:p>
          <a:endParaRPr lang="hr-HR"/>
        </a:p>
      </dgm:t>
    </dgm:pt>
    <dgm:pt modelId="{44660DF2-C352-47B7-976C-6B438B3BBA67}" type="sibTrans" cxnId="{57E7D448-2822-4FF2-A0A6-7D427B634E60}">
      <dgm:prSet/>
      <dgm:spPr/>
      <dgm:t>
        <a:bodyPr/>
        <a:lstStyle/>
        <a:p>
          <a:endParaRPr lang="hr-HR"/>
        </a:p>
      </dgm:t>
    </dgm:pt>
    <dgm:pt modelId="{FE6250E1-011C-46C6-A0C9-1EB971A9E0D2}">
      <dgm:prSet/>
      <dgm:spPr/>
      <dgm:t>
        <a:bodyPr/>
        <a:lstStyle/>
        <a:p>
          <a:pPr rtl="0"/>
          <a:r>
            <a:rPr lang="en-US" noProof="0" dirty="0" smtClean="0"/>
            <a:t>Positive allosteric effectors</a:t>
          </a:r>
          <a:endParaRPr lang="en-US" noProof="0" dirty="0"/>
        </a:p>
      </dgm:t>
    </dgm:pt>
    <dgm:pt modelId="{A3174977-9680-4267-BA34-D9786A55AB53}" type="parTrans" cxnId="{911455C8-D987-4080-8F8E-2141D4CF2425}">
      <dgm:prSet/>
      <dgm:spPr/>
      <dgm:t>
        <a:bodyPr/>
        <a:lstStyle/>
        <a:p>
          <a:endParaRPr lang="hr-HR"/>
        </a:p>
      </dgm:t>
    </dgm:pt>
    <dgm:pt modelId="{4442A510-B3CD-401E-A479-CFC26BC444D4}" type="sibTrans" cxnId="{911455C8-D987-4080-8F8E-2141D4CF2425}">
      <dgm:prSet/>
      <dgm:spPr/>
      <dgm:t>
        <a:bodyPr/>
        <a:lstStyle/>
        <a:p>
          <a:endParaRPr lang="hr-HR"/>
        </a:p>
      </dgm:t>
    </dgm:pt>
    <dgm:pt modelId="{D327C8C0-3D80-4263-8249-D4FF3BB90DD7}">
      <dgm:prSet/>
      <dgm:spPr/>
      <dgm:t>
        <a:bodyPr/>
        <a:lstStyle/>
        <a:p>
          <a:pPr rtl="0"/>
          <a:r>
            <a:rPr lang="en-US" noProof="0" dirty="0" smtClean="0"/>
            <a:t>Negative allosteric effectors</a:t>
          </a:r>
          <a:endParaRPr lang="en-US" noProof="0" dirty="0"/>
        </a:p>
      </dgm:t>
    </dgm:pt>
    <dgm:pt modelId="{9D6DEACE-162A-43F9-94AF-6E69D6425448}" type="parTrans" cxnId="{38303055-5A49-4C5E-9FFF-56CF91F757DD}">
      <dgm:prSet/>
      <dgm:spPr/>
      <dgm:t>
        <a:bodyPr/>
        <a:lstStyle/>
        <a:p>
          <a:endParaRPr lang="hr-HR"/>
        </a:p>
      </dgm:t>
    </dgm:pt>
    <dgm:pt modelId="{07C1BA47-CE5E-4FA6-B777-8ADE32462D3C}" type="sibTrans" cxnId="{38303055-5A49-4C5E-9FFF-56CF91F757DD}">
      <dgm:prSet/>
      <dgm:spPr/>
      <dgm:t>
        <a:bodyPr/>
        <a:lstStyle/>
        <a:p>
          <a:endParaRPr lang="hr-HR"/>
        </a:p>
      </dgm:t>
    </dgm:pt>
    <dgm:pt modelId="{0B405A41-B9D7-4423-BED5-C9D31507B215}">
      <dgm:prSet/>
      <dgm:spPr/>
      <dgm:t>
        <a:bodyPr/>
        <a:lstStyle/>
        <a:p>
          <a:pPr rtl="0"/>
          <a:r>
            <a:rPr lang="en-US" noProof="0" dirty="0" smtClean="0"/>
            <a:t>NOT „ISOSTERIC”, but „ALLOSTERIC”</a:t>
          </a:r>
          <a:endParaRPr lang="en-US" noProof="0" dirty="0"/>
        </a:p>
      </dgm:t>
    </dgm:pt>
    <dgm:pt modelId="{1C365912-4EC0-4C4C-9DF5-FC325D9A3751}" type="parTrans" cxnId="{B88ACC86-2A3C-4020-8531-FED2B1A3B8D7}">
      <dgm:prSet/>
      <dgm:spPr/>
      <dgm:t>
        <a:bodyPr/>
        <a:lstStyle/>
        <a:p>
          <a:endParaRPr lang="hr-HR"/>
        </a:p>
      </dgm:t>
    </dgm:pt>
    <dgm:pt modelId="{A556B551-EE04-498A-A922-F1E7DD8BE4FA}" type="sibTrans" cxnId="{B88ACC86-2A3C-4020-8531-FED2B1A3B8D7}">
      <dgm:prSet/>
      <dgm:spPr/>
      <dgm:t>
        <a:bodyPr/>
        <a:lstStyle/>
        <a:p>
          <a:endParaRPr lang="hr-HR"/>
        </a:p>
      </dgm:t>
    </dgm:pt>
    <dgm:pt modelId="{9D6FBF99-6051-446B-86B7-CD8B0FAF78AB}">
      <dgm:prSet/>
      <dgm:spPr/>
      <dgm:t>
        <a:bodyPr/>
        <a:lstStyle/>
        <a:p>
          <a:pPr rtl="0"/>
          <a:r>
            <a:rPr lang="en-US" noProof="0" dirty="0" smtClean="0"/>
            <a:t>Bind to allosteric site, not to substrate binding site</a:t>
          </a:r>
          <a:endParaRPr lang="en-US" noProof="0" dirty="0"/>
        </a:p>
      </dgm:t>
    </dgm:pt>
    <dgm:pt modelId="{FED932BC-2C52-43C0-A517-CD410B1665E6}" type="parTrans" cxnId="{291D23AF-0936-47CA-B48E-174D7FDA90F4}">
      <dgm:prSet/>
      <dgm:spPr/>
      <dgm:t>
        <a:bodyPr/>
        <a:lstStyle/>
        <a:p>
          <a:endParaRPr lang="hr-HR"/>
        </a:p>
      </dgm:t>
    </dgm:pt>
    <dgm:pt modelId="{AF001E8E-6BAB-4C9E-9834-1D7E2E9B53AD}" type="sibTrans" cxnId="{291D23AF-0936-47CA-B48E-174D7FDA90F4}">
      <dgm:prSet/>
      <dgm:spPr/>
      <dgm:t>
        <a:bodyPr/>
        <a:lstStyle/>
        <a:p>
          <a:endParaRPr lang="hr-HR"/>
        </a:p>
      </dgm:t>
    </dgm:pt>
    <dgm:pt modelId="{A73C6FA3-5178-4065-BFE0-2D961BA3941D}">
      <dgm:prSet/>
      <dgm:spPr/>
      <dgm:t>
        <a:bodyPr/>
        <a:lstStyle/>
        <a:p>
          <a:pPr rtl="0"/>
          <a:r>
            <a:rPr lang="en-US" noProof="0" dirty="0" smtClean="0"/>
            <a:t>Change enzyme conformation</a:t>
          </a:r>
          <a:endParaRPr lang="en-US" noProof="0" dirty="0"/>
        </a:p>
      </dgm:t>
    </dgm:pt>
    <dgm:pt modelId="{C025C5E2-750E-4AA4-88F8-7D5D348FBE64}" type="parTrans" cxnId="{8D7203E1-06A6-40CF-808C-DCE694211282}">
      <dgm:prSet/>
      <dgm:spPr/>
      <dgm:t>
        <a:bodyPr/>
        <a:lstStyle/>
        <a:p>
          <a:endParaRPr lang="hr-HR"/>
        </a:p>
      </dgm:t>
    </dgm:pt>
    <dgm:pt modelId="{CBA80379-5E9F-43E5-95C9-10F2AC5FD618}" type="sibTrans" cxnId="{8D7203E1-06A6-40CF-808C-DCE694211282}">
      <dgm:prSet/>
      <dgm:spPr/>
      <dgm:t>
        <a:bodyPr/>
        <a:lstStyle/>
        <a:p>
          <a:endParaRPr lang="hr-HR"/>
        </a:p>
      </dgm:t>
    </dgm:pt>
    <dgm:pt modelId="{1AA3754C-76CE-4161-A9E3-20FA8C08C073}">
      <dgm:prSet/>
      <dgm:spPr/>
      <dgm:t>
        <a:bodyPr/>
        <a:lstStyle/>
        <a:p>
          <a:pPr rtl="0"/>
          <a:r>
            <a:rPr lang="en-US" noProof="0" dirty="0" smtClean="0"/>
            <a:t>To shape that can bind substrate better or worse</a:t>
          </a:r>
          <a:endParaRPr lang="en-US" noProof="0" dirty="0"/>
        </a:p>
      </dgm:t>
    </dgm:pt>
    <dgm:pt modelId="{39FD991F-61C8-4E9C-ABAE-62BEC352B3B6}" type="parTrans" cxnId="{AFF68F00-F688-48B0-8E1F-10DCB1E90A9B}">
      <dgm:prSet/>
      <dgm:spPr/>
      <dgm:t>
        <a:bodyPr/>
        <a:lstStyle/>
        <a:p>
          <a:endParaRPr lang="hr-HR"/>
        </a:p>
      </dgm:t>
    </dgm:pt>
    <dgm:pt modelId="{07CAE49B-7EA7-4BCB-BC98-05F187F8A2D0}" type="sibTrans" cxnId="{AFF68F00-F688-48B0-8E1F-10DCB1E90A9B}">
      <dgm:prSet/>
      <dgm:spPr/>
      <dgm:t>
        <a:bodyPr/>
        <a:lstStyle/>
        <a:p>
          <a:endParaRPr lang="hr-HR"/>
        </a:p>
      </dgm:t>
    </dgm:pt>
    <dgm:pt modelId="{E8C97C36-82A9-4AE7-B9EC-850D8ECDB88E}">
      <dgm:prSet/>
      <dgm:spPr/>
      <dgm:t>
        <a:bodyPr/>
        <a:lstStyle/>
        <a:p>
          <a:pPr rtl="0"/>
          <a:r>
            <a:rPr lang="en-US" noProof="0" dirty="0" smtClean="0"/>
            <a:t>a) changing of monomeric enzyme conformation</a:t>
          </a:r>
          <a:endParaRPr lang="en-US" noProof="0" dirty="0"/>
        </a:p>
      </dgm:t>
    </dgm:pt>
    <dgm:pt modelId="{DC418A2D-8595-4CBB-AAB3-6D8B0C87BC8D}" type="parTrans" cxnId="{2493A832-FF4A-4B46-AE36-9DFA3CAE6A37}">
      <dgm:prSet/>
      <dgm:spPr/>
      <dgm:t>
        <a:bodyPr/>
        <a:lstStyle/>
        <a:p>
          <a:endParaRPr lang="hr-HR"/>
        </a:p>
      </dgm:t>
    </dgm:pt>
    <dgm:pt modelId="{C2CFF77C-C909-49E8-9A53-CD652F526EA2}" type="sibTrans" cxnId="{2493A832-FF4A-4B46-AE36-9DFA3CAE6A37}">
      <dgm:prSet/>
      <dgm:spPr/>
      <dgm:t>
        <a:bodyPr/>
        <a:lstStyle/>
        <a:p>
          <a:endParaRPr lang="hr-HR"/>
        </a:p>
      </dgm:t>
    </dgm:pt>
    <dgm:pt modelId="{AF09FA8D-95A2-4118-A5DD-E8A1C2C4EA9D}">
      <dgm:prSet/>
      <dgm:spPr/>
      <dgm:t>
        <a:bodyPr/>
        <a:lstStyle/>
        <a:p>
          <a:pPr rtl="0"/>
          <a:r>
            <a:rPr lang="en-US" noProof="0" dirty="0" smtClean="0"/>
            <a:t>b) changing of polymeric enzyme conformation</a:t>
          </a:r>
          <a:endParaRPr lang="en-US" noProof="0" dirty="0"/>
        </a:p>
      </dgm:t>
    </dgm:pt>
    <dgm:pt modelId="{A416B949-DE44-4693-85B9-DF2F8128BB26}" type="parTrans" cxnId="{F9B0533C-7C2B-4F57-8AC6-899DC38B5EAF}">
      <dgm:prSet/>
      <dgm:spPr/>
      <dgm:t>
        <a:bodyPr/>
        <a:lstStyle/>
        <a:p>
          <a:endParaRPr lang="hr-HR"/>
        </a:p>
      </dgm:t>
    </dgm:pt>
    <dgm:pt modelId="{2C3EFDAC-C537-41F8-8971-BDDD457FAD80}" type="sibTrans" cxnId="{F9B0533C-7C2B-4F57-8AC6-899DC38B5EAF}">
      <dgm:prSet/>
      <dgm:spPr/>
      <dgm:t>
        <a:bodyPr/>
        <a:lstStyle/>
        <a:p>
          <a:endParaRPr lang="hr-HR"/>
        </a:p>
      </dgm:t>
    </dgm:pt>
    <dgm:pt modelId="{F9C275DC-79AF-46E2-93A5-A23FEE5B1775}">
      <dgm:prSet/>
      <dgm:spPr/>
      <dgm:t>
        <a:bodyPr/>
        <a:lstStyle/>
        <a:p>
          <a:pPr rtl="0"/>
          <a:r>
            <a:rPr lang="en-US" noProof="0" dirty="0" smtClean="0"/>
            <a:t>cooperativity</a:t>
          </a:r>
          <a:endParaRPr lang="en-US" noProof="0" dirty="0"/>
        </a:p>
      </dgm:t>
    </dgm:pt>
    <dgm:pt modelId="{5FF08179-60AE-4A22-83AF-D4E6E9EE3B17}" type="parTrans" cxnId="{BFD3F7F1-27F5-4941-A35F-922F77AEF753}">
      <dgm:prSet/>
      <dgm:spPr/>
      <dgm:t>
        <a:bodyPr/>
        <a:lstStyle/>
        <a:p>
          <a:endParaRPr lang="hr-HR"/>
        </a:p>
      </dgm:t>
    </dgm:pt>
    <dgm:pt modelId="{D4D950BC-766F-4060-81F8-C206F1C768F0}" type="sibTrans" cxnId="{BFD3F7F1-27F5-4941-A35F-922F77AEF753}">
      <dgm:prSet/>
      <dgm:spPr/>
      <dgm:t>
        <a:bodyPr/>
        <a:lstStyle/>
        <a:p>
          <a:endParaRPr lang="hr-HR"/>
        </a:p>
      </dgm:t>
    </dgm:pt>
    <dgm:pt modelId="{222242DE-6056-4736-AB84-9F7E445C46FD}" type="pres">
      <dgm:prSet presAssocID="{A9CB717E-8965-49D3-A066-E86B1886F4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484255FE-27D9-40B9-B29D-04C6EDF1CC54}" type="pres">
      <dgm:prSet presAssocID="{828C2F35-A589-4C61-8877-FEEF91162F67}" presName="linNode" presStyleCnt="0"/>
      <dgm:spPr/>
    </dgm:pt>
    <dgm:pt modelId="{083B0562-C7BD-4C70-ACB1-DF452711911F}" type="pres">
      <dgm:prSet presAssocID="{828C2F35-A589-4C61-8877-FEEF91162F67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C920D58-62F3-4FB6-8D30-2F59894542C4}" type="pres">
      <dgm:prSet presAssocID="{828C2F35-A589-4C61-8877-FEEF91162F6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BECB160-9E13-43AC-BDA4-F2BBA84CFFB3}" type="pres">
      <dgm:prSet presAssocID="{44660DF2-C352-47B7-976C-6B438B3BBA67}" presName="sp" presStyleCnt="0"/>
      <dgm:spPr/>
    </dgm:pt>
    <dgm:pt modelId="{C656B300-3A4A-4366-B40E-0A83FD534C2F}" type="pres">
      <dgm:prSet presAssocID="{0B405A41-B9D7-4423-BED5-C9D31507B215}" presName="linNode" presStyleCnt="0"/>
      <dgm:spPr/>
    </dgm:pt>
    <dgm:pt modelId="{E95CDCFC-DB90-4A79-8CCE-D6143F65B2AD}" type="pres">
      <dgm:prSet presAssocID="{0B405A41-B9D7-4423-BED5-C9D31507B21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8ECFD81-F33D-4B65-9679-51B9253C79A5}" type="pres">
      <dgm:prSet presAssocID="{0B405A41-B9D7-4423-BED5-C9D31507B21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B135FF0-8E3B-4E8C-9260-1C2DA77C6298}" type="pres">
      <dgm:prSet presAssocID="{A556B551-EE04-498A-A922-F1E7DD8BE4FA}" presName="sp" presStyleCnt="0"/>
      <dgm:spPr/>
    </dgm:pt>
    <dgm:pt modelId="{3A10A3BD-1C06-4366-B5CE-31A220E1D0E4}" type="pres">
      <dgm:prSet presAssocID="{A73C6FA3-5178-4065-BFE0-2D961BA3941D}" presName="linNode" presStyleCnt="0"/>
      <dgm:spPr/>
    </dgm:pt>
    <dgm:pt modelId="{C05BA101-883E-489D-B0EE-0A3E88B34CBC}" type="pres">
      <dgm:prSet presAssocID="{A73C6FA3-5178-4065-BFE0-2D961BA3941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DB586F2-1A00-4D30-8332-665D9045A11A}" type="pres">
      <dgm:prSet presAssocID="{A73C6FA3-5178-4065-BFE0-2D961BA3941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565E75E-7CED-4463-9F5C-9819107B5852}" type="presOf" srcId="{E8C97C36-82A9-4AE7-B9EC-850D8ECDB88E}" destId="{7DB586F2-1A00-4D30-8332-665D9045A11A}" srcOrd="0" destOrd="1" presId="urn:microsoft.com/office/officeart/2005/8/layout/vList5"/>
    <dgm:cxn modelId="{57E7D448-2822-4FF2-A0A6-7D427B634E60}" srcId="{A9CB717E-8965-49D3-A066-E86B1886F4E9}" destId="{828C2F35-A589-4C61-8877-FEEF91162F67}" srcOrd="0" destOrd="0" parTransId="{B38029EC-C022-483D-904F-68AF32FB5F34}" sibTransId="{44660DF2-C352-47B7-976C-6B438B3BBA67}"/>
    <dgm:cxn modelId="{02746845-93B9-48A3-B821-6BC3D283AB21}" type="presOf" srcId="{AF09FA8D-95A2-4118-A5DD-E8A1C2C4EA9D}" destId="{7DB586F2-1A00-4D30-8332-665D9045A11A}" srcOrd="0" destOrd="2" presId="urn:microsoft.com/office/officeart/2005/8/layout/vList5"/>
    <dgm:cxn modelId="{BFD3F7F1-27F5-4941-A35F-922F77AEF753}" srcId="{A73C6FA3-5178-4065-BFE0-2D961BA3941D}" destId="{F9C275DC-79AF-46E2-93A5-A23FEE5B1775}" srcOrd="3" destOrd="0" parTransId="{5FF08179-60AE-4A22-83AF-D4E6E9EE3B17}" sibTransId="{D4D950BC-766F-4060-81F8-C206F1C768F0}"/>
    <dgm:cxn modelId="{B88ACC86-2A3C-4020-8531-FED2B1A3B8D7}" srcId="{A9CB717E-8965-49D3-A066-E86B1886F4E9}" destId="{0B405A41-B9D7-4423-BED5-C9D31507B215}" srcOrd="1" destOrd="0" parTransId="{1C365912-4EC0-4C4C-9DF5-FC325D9A3751}" sibTransId="{A556B551-EE04-498A-A922-F1E7DD8BE4FA}"/>
    <dgm:cxn modelId="{C7FC2517-8EE5-4DE7-B5BB-582680BC70A0}" type="presOf" srcId="{1AA3754C-76CE-4161-A9E3-20FA8C08C073}" destId="{7DB586F2-1A00-4D30-8332-665D9045A11A}" srcOrd="0" destOrd="0" presId="urn:microsoft.com/office/officeart/2005/8/layout/vList5"/>
    <dgm:cxn modelId="{3CDFA085-DBF1-4ED9-831D-F5C2BCAB2970}" type="presOf" srcId="{F9C275DC-79AF-46E2-93A5-A23FEE5B1775}" destId="{7DB586F2-1A00-4D30-8332-665D9045A11A}" srcOrd="0" destOrd="3" presId="urn:microsoft.com/office/officeart/2005/8/layout/vList5"/>
    <dgm:cxn modelId="{1B6FD3A1-FE22-4A9B-9DC2-980D672EE1AD}" type="presOf" srcId="{D327C8C0-3D80-4263-8249-D4FF3BB90DD7}" destId="{2C920D58-62F3-4FB6-8D30-2F59894542C4}" srcOrd="0" destOrd="1" presId="urn:microsoft.com/office/officeart/2005/8/layout/vList5"/>
    <dgm:cxn modelId="{2493A832-FF4A-4B46-AE36-9DFA3CAE6A37}" srcId="{A73C6FA3-5178-4065-BFE0-2D961BA3941D}" destId="{E8C97C36-82A9-4AE7-B9EC-850D8ECDB88E}" srcOrd="1" destOrd="0" parTransId="{DC418A2D-8595-4CBB-AAB3-6D8B0C87BC8D}" sibTransId="{C2CFF77C-C909-49E8-9A53-CD652F526EA2}"/>
    <dgm:cxn modelId="{F5BC99C6-BA4F-44F2-AE5B-575DAF9FD167}" type="presOf" srcId="{FE6250E1-011C-46C6-A0C9-1EB971A9E0D2}" destId="{2C920D58-62F3-4FB6-8D30-2F59894542C4}" srcOrd="0" destOrd="0" presId="urn:microsoft.com/office/officeart/2005/8/layout/vList5"/>
    <dgm:cxn modelId="{657ED18C-393E-4191-BE4E-AF6E79867C09}" type="presOf" srcId="{9D6FBF99-6051-446B-86B7-CD8B0FAF78AB}" destId="{78ECFD81-F33D-4B65-9679-51B9253C79A5}" srcOrd="0" destOrd="0" presId="urn:microsoft.com/office/officeart/2005/8/layout/vList5"/>
    <dgm:cxn modelId="{8D7203E1-06A6-40CF-808C-DCE694211282}" srcId="{A9CB717E-8965-49D3-A066-E86B1886F4E9}" destId="{A73C6FA3-5178-4065-BFE0-2D961BA3941D}" srcOrd="2" destOrd="0" parTransId="{C025C5E2-750E-4AA4-88F8-7D5D348FBE64}" sibTransId="{CBA80379-5E9F-43E5-95C9-10F2AC5FD618}"/>
    <dgm:cxn modelId="{291D23AF-0936-47CA-B48E-174D7FDA90F4}" srcId="{0B405A41-B9D7-4423-BED5-C9D31507B215}" destId="{9D6FBF99-6051-446B-86B7-CD8B0FAF78AB}" srcOrd="0" destOrd="0" parTransId="{FED932BC-2C52-43C0-A517-CD410B1665E6}" sibTransId="{AF001E8E-6BAB-4C9E-9834-1D7E2E9B53AD}"/>
    <dgm:cxn modelId="{BD0D3B36-A575-4D58-8A44-8DDA553AE262}" type="presOf" srcId="{0B405A41-B9D7-4423-BED5-C9D31507B215}" destId="{E95CDCFC-DB90-4A79-8CCE-D6143F65B2AD}" srcOrd="0" destOrd="0" presId="urn:microsoft.com/office/officeart/2005/8/layout/vList5"/>
    <dgm:cxn modelId="{F9B0533C-7C2B-4F57-8AC6-899DC38B5EAF}" srcId="{A73C6FA3-5178-4065-BFE0-2D961BA3941D}" destId="{AF09FA8D-95A2-4118-A5DD-E8A1C2C4EA9D}" srcOrd="2" destOrd="0" parTransId="{A416B949-DE44-4693-85B9-DF2F8128BB26}" sibTransId="{2C3EFDAC-C537-41F8-8971-BDDD457FAD80}"/>
    <dgm:cxn modelId="{BF153B7D-3027-407A-868A-E3D9F59E59D0}" type="presOf" srcId="{828C2F35-A589-4C61-8877-FEEF91162F67}" destId="{083B0562-C7BD-4C70-ACB1-DF452711911F}" srcOrd="0" destOrd="0" presId="urn:microsoft.com/office/officeart/2005/8/layout/vList5"/>
    <dgm:cxn modelId="{911455C8-D987-4080-8F8E-2141D4CF2425}" srcId="{828C2F35-A589-4C61-8877-FEEF91162F67}" destId="{FE6250E1-011C-46C6-A0C9-1EB971A9E0D2}" srcOrd="0" destOrd="0" parTransId="{A3174977-9680-4267-BA34-D9786A55AB53}" sibTransId="{4442A510-B3CD-401E-A479-CFC26BC444D4}"/>
    <dgm:cxn modelId="{AFF68F00-F688-48B0-8E1F-10DCB1E90A9B}" srcId="{A73C6FA3-5178-4065-BFE0-2D961BA3941D}" destId="{1AA3754C-76CE-4161-A9E3-20FA8C08C073}" srcOrd="0" destOrd="0" parTransId="{39FD991F-61C8-4E9C-ABAE-62BEC352B3B6}" sibTransId="{07CAE49B-7EA7-4BCB-BC98-05F187F8A2D0}"/>
    <dgm:cxn modelId="{38303055-5A49-4C5E-9FFF-56CF91F757DD}" srcId="{828C2F35-A589-4C61-8877-FEEF91162F67}" destId="{D327C8C0-3D80-4263-8249-D4FF3BB90DD7}" srcOrd="1" destOrd="0" parTransId="{9D6DEACE-162A-43F9-94AF-6E69D6425448}" sibTransId="{07C1BA47-CE5E-4FA6-B777-8ADE32462D3C}"/>
    <dgm:cxn modelId="{A61C692A-82C6-466A-8533-8A85583CADEB}" type="presOf" srcId="{A9CB717E-8965-49D3-A066-E86B1886F4E9}" destId="{222242DE-6056-4736-AB84-9F7E445C46FD}" srcOrd="0" destOrd="0" presId="urn:microsoft.com/office/officeart/2005/8/layout/vList5"/>
    <dgm:cxn modelId="{8A62FC88-07D8-4440-943C-4B955E19D17D}" type="presOf" srcId="{A73C6FA3-5178-4065-BFE0-2D961BA3941D}" destId="{C05BA101-883E-489D-B0EE-0A3E88B34CBC}" srcOrd="0" destOrd="0" presId="urn:microsoft.com/office/officeart/2005/8/layout/vList5"/>
    <dgm:cxn modelId="{0746DDF5-4188-498E-8F2B-2C18C15584D3}" type="presParOf" srcId="{222242DE-6056-4736-AB84-9F7E445C46FD}" destId="{484255FE-27D9-40B9-B29D-04C6EDF1CC54}" srcOrd="0" destOrd="0" presId="urn:microsoft.com/office/officeart/2005/8/layout/vList5"/>
    <dgm:cxn modelId="{A222213D-2BCB-4E3E-B788-7E1F55B1D3AC}" type="presParOf" srcId="{484255FE-27D9-40B9-B29D-04C6EDF1CC54}" destId="{083B0562-C7BD-4C70-ACB1-DF452711911F}" srcOrd="0" destOrd="0" presId="urn:microsoft.com/office/officeart/2005/8/layout/vList5"/>
    <dgm:cxn modelId="{899B0D91-801C-4A6A-82F2-0887FCDC6FB3}" type="presParOf" srcId="{484255FE-27D9-40B9-B29D-04C6EDF1CC54}" destId="{2C920D58-62F3-4FB6-8D30-2F59894542C4}" srcOrd="1" destOrd="0" presId="urn:microsoft.com/office/officeart/2005/8/layout/vList5"/>
    <dgm:cxn modelId="{EEC27903-BDCB-4DEA-9B6D-0B65CB25316E}" type="presParOf" srcId="{222242DE-6056-4736-AB84-9F7E445C46FD}" destId="{8BECB160-9E13-43AC-BDA4-F2BBA84CFFB3}" srcOrd="1" destOrd="0" presId="urn:microsoft.com/office/officeart/2005/8/layout/vList5"/>
    <dgm:cxn modelId="{34799F86-6416-495C-BB55-736F7B00E300}" type="presParOf" srcId="{222242DE-6056-4736-AB84-9F7E445C46FD}" destId="{C656B300-3A4A-4366-B40E-0A83FD534C2F}" srcOrd="2" destOrd="0" presId="urn:microsoft.com/office/officeart/2005/8/layout/vList5"/>
    <dgm:cxn modelId="{E0B8CFF1-32D4-4852-8184-7E5C9CAEEEDD}" type="presParOf" srcId="{C656B300-3A4A-4366-B40E-0A83FD534C2F}" destId="{E95CDCFC-DB90-4A79-8CCE-D6143F65B2AD}" srcOrd="0" destOrd="0" presId="urn:microsoft.com/office/officeart/2005/8/layout/vList5"/>
    <dgm:cxn modelId="{DD308B43-3335-463D-BD83-E1BBB43B33BA}" type="presParOf" srcId="{C656B300-3A4A-4366-B40E-0A83FD534C2F}" destId="{78ECFD81-F33D-4B65-9679-51B9253C79A5}" srcOrd="1" destOrd="0" presId="urn:microsoft.com/office/officeart/2005/8/layout/vList5"/>
    <dgm:cxn modelId="{F8E27388-A5C2-499E-A011-F083EA8141D4}" type="presParOf" srcId="{222242DE-6056-4736-AB84-9F7E445C46FD}" destId="{1B135FF0-8E3B-4E8C-9260-1C2DA77C6298}" srcOrd="3" destOrd="0" presId="urn:microsoft.com/office/officeart/2005/8/layout/vList5"/>
    <dgm:cxn modelId="{D2E9600C-7AFF-4FA7-B82E-99B7FD244559}" type="presParOf" srcId="{222242DE-6056-4736-AB84-9F7E445C46FD}" destId="{3A10A3BD-1C06-4366-B5CE-31A220E1D0E4}" srcOrd="4" destOrd="0" presId="urn:microsoft.com/office/officeart/2005/8/layout/vList5"/>
    <dgm:cxn modelId="{BE3C6C85-0473-4A00-AC0F-6E17C4137FE0}" type="presParOf" srcId="{3A10A3BD-1C06-4366-B5CE-31A220E1D0E4}" destId="{C05BA101-883E-489D-B0EE-0A3E88B34CBC}" srcOrd="0" destOrd="0" presId="urn:microsoft.com/office/officeart/2005/8/layout/vList5"/>
    <dgm:cxn modelId="{20BFA4B4-7119-4BC3-9664-56B4C1DA62E9}" type="presParOf" srcId="{3A10A3BD-1C06-4366-B5CE-31A220E1D0E4}" destId="{7DB586F2-1A00-4D30-8332-665D9045A1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761ECC5-9A35-4E5D-B9FF-EC31C95B07F8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13B8C83D-3020-442D-9A43-FDF4DCCB4752}">
      <dgm:prSet custT="1"/>
      <dgm:spPr/>
      <dgm:t>
        <a:bodyPr/>
        <a:lstStyle/>
        <a:p>
          <a:pPr rtl="0"/>
          <a:r>
            <a:rPr lang="en-US" sz="2000" b="1" noProof="0" dirty="0" smtClean="0">
              <a:solidFill>
                <a:srgbClr val="FF0000"/>
              </a:solidFill>
              <a:latin typeface="Comic Sans MS" panose="030F0702030302020204" pitchFamily="66" charset="0"/>
            </a:rPr>
            <a:t>Cooperativity</a:t>
          </a:r>
          <a:r>
            <a:rPr lang="en-US" sz="2000" b="1" noProof="0" dirty="0" smtClean="0">
              <a:latin typeface="Comic Sans MS" panose="030F0702030302020204" pitchFamily="66" charset="0"/>
            </a:rPr>
            <a:t>- allosteric effector changes the conformation of the first subunit- the consequence is changing the conformations of neighborhood subunits- enzyme affinity for substrate increases of decreases</a:t>
          </a:r>
          <a:endParaRPr lang="en-US" sz="2000" noProof="0" dirty="0">
            <a:latin typeface="Comic Sans MS" panose="030F0702030302020204" pitchFamily="66" charset="0"/>
          </a:endParaRPr>
        </a:p>
      </dgm:t>
    </dgm:pt>
    <dgm:pt modelId="{0FED44DA-2E5E-4176-8EEC-22D4E8C52F58}" type="parTrans" cxnId="{903989B8-6FF0-4175-9441-99B18440AC7C}">
      <dgm:prSet/>
      <dgm:spPr/>
      <dgm:t>
        <a:bodyPr/>
        <a:lstStyle/>
        <a:p>
          <a:endParaRPr lang="hr-HR"/>
        </a:p>
      </dgm:t>
    </dgm:pt>
    <dgm:pt modelId="{E27B6543-75B6-4F0F-8869-534C32A2D6E1}" type="sibTrans" cxnId="{903989B8-6FF0-4175-9441-99B18440AC7C}">
      <dgm:prSet/>
      <dgm:spPr/>
      <dgm:t>
        <a:bodyPr/>
        <a:lstStyle/>
        <a:p>
          <a:endParaRPr lang="hr-HR"/>
        </a:p>
      </dgm:t>
    </dgm:pt>
    <dgm:pt modelId="{716693D6-038C-44FE-B6B3-287E66E3AB02}" type="pres">
      <dgm:prSet presAssocID="{5761ECC5-9A35-4E5D-B9FF-EC31C95B07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1F961E0-0812-44B6-84C1-152FC3421BAB}" type="pres">
      <dgm:prSet presAssocID="{13B8C83D-3020-442D-9A43-FDF4DCCB475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0B69C4C-FD1F-46F9-B374-D46C715D85E9}" type="presOf" srcId="{5761ECC5-9A35-4E5D-B9FF-EC31C95B07F8}" destId="{716693D6-038C-44FE-B6B3-287E66E3AB02}" srcOrd="0" destOrd="0" presId="urn:microsoft.com/office/officeart/2005/8/layout/vList2"/>
    <dgm:cxn modelId="{903989B8-6FF0-4175-9441-99B18440AC7C}" srcId="{5761ECC5-9A35-4E5D-B9FF-EC31C95B07F8}" destId="{13B8C83D-3020-442D-9A43-FDF4DCCB4752}" srcOrd="0" destOrd="0" parTransId="{0FED44DA-2E5E-4176-8EEC-22D4E8C52F58}" sibTransId="{E27B6543-75B6-4F0F-8869-534C32A2D6E1}"/>
    <dgm:cxn modelId="{27432CBC-1005-42E9-9E82-AD056158F4F3}" type="presOf" srcId="{13B8C83D-3020-442D-9A43-FDF4DCCB4752}" destId="{F1F961E0-0812-44B6-84C1-152FC3421BAB}" srcOrd="0" destOrd="0" presId="urn:microsoft.com/office/officeart/2005/8/layout/vList2"/>
    <dgm:cxn modelId="{FA7062E7-1DA1-4E53-9127-9D80ADF2DD4F}" type="presParOf" srcId="{716693D6-038C-44FE-B6B3-287E66E3AB02}" destId="{F1F961E0-0812-44B6-84C1-152FC3421B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F004FB8-478B-4CFA-BA20-49948B88A7B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04D417C-6EA1-458B-AFC8-2D1AE3AC8DE4}">
      <dgm:prSet/>
      <dgm:spPr/>
      <dgm:t>
        <a:bodyPr/>
        <a:lstStyle/>
        <a:p>
          <a:pPr rtl="0"/>
          <a:r>
            <a:rPr lang="en-US" noProof="0" dirty="0" smtClean="0"/>
            <a:t>Formation of covalent linkage of different groups to amino acid the side chains  of proteins (enzymes)- out of active site</a:t>
          </a:r>
          <a:endParaRPr lang="en-US" noProof="0" dirty="0"/>
        </a:p>
      </dgm:t>
    </dgm:pt>
    <dgm:pt modelId="{B737D046-0604-4A03-A2A3-2D2B1F270812}" type="parTrans" cxnId="{AFF1D045-9B7E-4E16-97E9-FF5AA6C4F8F4}">
      <dgm:prSet/>
      <dgm:spPr/>
      <dgm:t>
        <a:bodyPr/>
        <a:lstStyle/>
        <a:p>
          <a:endParaRPr lang="hr-HR"/>
        </a:p>
      </dgm:t>
    </dgm:pt>
    <dgm:pt modelId="{475F447A-4DC6-45D8-998F-352B2B1FEB79}" type="sibTrans" cxnId="{AFF1D045-9B7E-4E16-97E9-FF5AA6C4F8F4}">
      <dgm:prSet/>
      <dgm:spPr/>
      <dgm:t>
        <a:bodyPr/>
        <a:lstStyle/>
        <a:p>
          <a:endParaRPr lang="hr-HR"/>
        </a:p>
      </dgm:t>
    </dgm:pt>
    <dgm:pt modelId="{C25DD6DF-EE74-4949-B919-9C47487850C4}" type="pres">
      <dgm:prSet presAssocID="{9F004FB8-478B-4CFA-BA20-49948B88A7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F48F2C7-0904-49B9-BC59-106B2750C65F}" type="pres">
      <dgm:prSet presAssocID="{204D417C-6EA1-458B-AFC8-2D1AE3AC8DE4}" presName="parentText" presStyleLbl="node1" presStyleIdx="0" presStyleCnt="1" custLinFactNeighborX="10680" custLinFactNeighborY="-46877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A0454BF-B099-42D5-88F5-CD0A16AF644E}" type="presOf" srcId="{9F004FB8-478B-4CFA-BA20-49948B88A7BC}" destId="{C25DD6DF-EE74-4949-B919-9C47487850C4}" srcOrd="0" destOrd="0" presId="urn:microsoft.com/office/officeart/2005/8/layout/vList2"/>
    <dgm:cxn modelId="{AFF1D045-9B7E-4E16-97E9-FF5AA6C4F8F4}" srcId="{9F004FB8-478B-4CFA-BA20-49948B88A7BC}" destId="{204D417C-6EA1-458B-AFC8-2D1AE3AC8DE4}" srcOrd="0" destOrd="0" parTransId="{B737D046-0604-4A03-A2A3-2D2B1F270812}" sibTransId="{475F447A-4DC6-45D8-998F-352B2B1FEB79}"/>
    <dgm:cxn modelId="{3D409CB9-CE11-4034-8CA0-64D1FC5E7338}" type="presOf" srcId="{204D417C-6EA1-458B-AFC8-2D1AE3AC8DE4}" destId="{BF48F2C7-0904-49B9-BC59-106B2750C65F}" srcOrd="0" destOrd="0" presId="urn:microsoft.com/office/officeart/2005/8/layout/vList2"/>
    <dgm:cxn modelId="{9CE7B3B8-9AD4-41EB-8304-59ACE7ACC188}" type="presParOf" srcId="{C25DD6DF-EE74-4949-B919-9C47487850C4}" destId="{BF48F2C7-0904-49B9-BC59-106B2750C6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C35B95D-99C5-45FE-8790-96BAC09DC44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38E25B4-89A9-4B62-BE05-83CE6E7DE7D7}" type="pres">
      <dgm:prSet presAssocID="{CC35B95D-99C5-45FE-8790-96BAC09DC4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</dgm:ptLst>
  <dgm:cxnLst>
    <dgm:cxn modelId="{DA5294E4-BA7A-4EBE-BD31-B46B36B5FEB4}" type="presOf" srcId="{CC35B95D-99C5-45FE-8790-96BAC09DC44E}" destId="{E38E25B4-89A9-4B62-BE05-83CE6E7DE7D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8310F51-A7C2-4B84-BC8B-6D302444C5F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CE09EA8-6980-492C-B741-247E519D320A}">
      <dgm:prSet/>
      <dgm:spPr/>
      <dgm:t>
        <a:bodyPr/>
        <a:lstStyle/>
        <a:p>
          <a:pPr rtl="0"/>
          <a:r>
            <a:rPr lang="en-US"/>
            <a:t>pH</a:t>
          </a:r>
          <a:r>
            <a:rPr lang="en-US">
              <a:sym typeface="Symbol"/>
            </a:rPr>
            <a:t></a:t>
          </a:r>
          <a:r>
            <a:rPr lang="en-US"/>
            <a:t>7</a:t>
          </a:r>
          <a:endParaRPr lang="hr-HR"/>
        </a:p>
      </dgm:t>
    </dgm:pt>
    <dgm:pt modelId="{6B022C02-902C-44A0-96AE-18661FA4CAFC}" type="parTrans" cxnId="{B2B4BDD5-057D-4D32-A43A-F3ED75CD8DC5}">
      <dgm:prSet/>
      <dgm:spPr/>
      <dgm:t>
        <a:bodyPr/>
        <a:lstStyle/>
        <a:p>
          <a:endParaRPr lang="hr-HR"/>
        </a:p>
      </dgm:t>
    </dgm:pt>
    <dgm:pt modelId="{3CA9C825-C2A0-4E4B-9355-93EDEC9CBD08}" type="sibTrans" cxnId="{B2B4BDD5-057D-4D32-A43A-F3ED75CD8DC5}">
      <dgm:prSet/>
      <dgm:spPr/>
      <dgm:t>
        <a:bodyPr/>
        <a:lstStyle/>
        <a:p>
          <a:endParaRPr lang="hr-HR"/>
        </a:p>
      </dgm:t>
    </dgm:pt>
    <dgm:pt modelId="{D6FE855D-FC85-449A-80F6-F482430C988E}">
      <dgm:prSet/>
      <dgm:spPr/>
      <dgm:t>
        <a:bodyPr/>
        <a:lstStyle/>
        <a:p>
          <a:pPr rtl="0"/>
          <a:r>
            <a:rPr lang="en-US" noProof="0" dirty="0" smtClean="0"/>
            <a:t>oral cavity    6.6-6.8</a:t>
          </a:r>
          <a:endParaRPr lang="en-US" noProof="0" dirty="0"/>
        </a:p>
      </dgm:t>
    </dgm:pt>
    <dgm:pt modelId="{34D4624B-E25D-445E-927F-D7962059144D}" type="parTrans" cxnId="{2CA5FA01-8A80-4EB1-BD8B-D663B4639004}">
      <dgm:prSet/>
      <dgm:spPr/>
      <dgm:t>
        <a:bodyPr/>
        <a:lstStyle/>
        <a:p>
          <a:endParaRPr lang="hr-HR"/>
        </a:p>
      </dgm:t>
    </dgm:pt>
    <dgm:pt modelId="{A20A9294-DC5C-449D-AFB9-6651E4B347F0}" type="sibTrans" cxnId="{2CA5FA01-8A80-4EB1-BD8B-D663B4639004}">
      <dgm:prSet/>
      <dgm:spPr/>
      <dgm:t>
        <a:bodyPr/>
        <a:lstStyle/>
        <a:p>
          <a:endParaRPr lang="hr-HR"/>
        </a:p>
      </dgm:t>
    </dgm:pt>
    <dgm:pt modelId="{9653BCA2-00EF-421B-B4D7-BBD2ED3B4C00}">
      <dgm:prSet/>
      <dgm:spPr/>
      <dgm:t>
        <a:bodyPr/>
        <a:lstStyle/>
        <a:p>
          <a:pPr rtl="0"/>
          <a:r>
            <a:rPr lang="en-US" noProof="0" dirty="0" smtClean="0"/>
            <a:t>duodenum   </a:t>
          </a:r>
          <a:r>
            <a:rPr lang="hr-HR" noProof="0" dirty="0" smtClean="0"/>
            <a:t>(</a:t>
          </a:r>
          <a:r>
            <a:rPr lang="en-US" noProof="0" dirty="0" smtClean="0"/>
            <a:t>7.1)</a:t>
          </a:r>
          <a:endParaRPr lang="en-US" noProof="0" dirty="0"/>
        </a:p>
      </dgm:t>
    </dgm:pt>
    <dgm:pt modelId="{E26D2376-03BE-4426-BB53-6B5FBBDA5CF4}" type="parTrans" cxnId="{27590DB9-C785-4529-B15E-27D3A88AC1A0}">
      <dgm:prSet/>
      <dgm:spPr/>
      <dgm:t>
        <a:bodyPr/>
        <a:lstStyle/>
        <a:p>
          <a:endParaRPr lang="hr-HR"/>
        </a:p>
      </dgm:t>
    </dgm:pt>
    <dgm:pt modelId="{83A63CA7-5CA1-46D5-B252-554C79125DCB}" type="sibTrans" cxnId="{27590DB9-C785-4529-B15E-27D3A88AC1A0}">
      <dgm:prSet/>
      <dgm:spPr/>
      <dgm:t>
        <a:bodyPr/>
        <a:lstStyle/>
        <a:p>
          <a:endParaRPr lang="hr-HR"/>
        </a:p>
      </dgm:t>
    </dgm:pt>
    <dgm:pt modelId="{7F749FD0-DEC4-46EF-9FA1-10D2F6675D7B}">
      <dgm:prSet/>
      <dgm:spPr/>
      <dgm:t>
        <a:bodyPr/>
        <a:lstStyle/>
        <a:p>
          <a:pPr rtl="0"/>
          <a:r>
            <a:rPr lang="en-US" noProof="0" dirty="0" smtClean="0"/>
            <a:t>mouth: salivary</a:t>
          </a:r>
          <a:endParaRPr lang="en-US" noProof="0" dirty="0"/>
        </a:p>
      </dgm:t>
    </dgm:pt>
    <dgm:pt modelId="{9810B576-C0D3-4F31-81E8-2B3420346824}" type="parTrans" cxnId="{547C4BAA-55EA-4C2D-9AF8-63149C0ACF27}">
      <dgm:prSet/>
      <dgm:spPr/>
      <dgm:t>
        <a:bodyPr/>
        <a:lstStyle/>
        <a:p>
          <a:endParaRPr lang="hr-HR"/>
        </a:p>
      </dgm:t>
    </dgm:pt>
    <dgm:pt modelId="{5AEAEFFA-B2A4-4B93-BC93-E52621709EA1}" type="sibTrans" cxnId="{547C4BAA-55EA-4C2D-9AF8-63149C0ACF27}">
      <dgm:prSet/>
      <dgm:spPr/>
      <dgm:t>
        <a:bodyPr/>
        <a:lstStyle/>
        <a:p>
          <a:endParaRPr lang="hr-HR"/>
        </a:p>
      </dgm:t>
    </dgm:pt>
    <dgm:pt modelId="{1F038622-BAEA-4C53-9A3B-59FD32B7A1BE}">
      <dgm:prSet/>
      <dgm:spPr/>
      <dgm:t>
        <a:bodyPr/>
        <a:lstStyle/>
        <a:p>
          <a:endParaRPr lang="en-US" noProof="0" dirty="0"/>
        </a:p>
      </dgm:t>
    </dgm:pt>
    <dgm:pt modelId="{74C7969C-96D9-4598-BB7F-4922A2A7207D}" type="parTrans" cxnId="{F756AD7B-87FE-43AE-9DC6-8AEBAC935D58}">
      <dgm:prSet/>
      <dgm:spPr/>
      <dgm:t>
        <a:bodyPr/>
        <a:lstStyle/>
        <a:p>
          <a:endParaRPr lang="hr-HR"/>
        </a:p>
      </dgm:t>
    </dgm:pt>
    <dgm:pt modelId="{4DCA093A-184F-449D-8161-B9D1A1F211E7}" type="sibTrans" cxnId="{F756AD7B-87FE-43AE-9DC6-8AEBAC935D58}">
      <dgm:prSet/>
      <dgm:spPr/>
      <dgm:t>
        <a:bodyPr/>
        <a:lstStyle/>
        <a:p>
          <a:endParaRPr lang="hr-HR"/>
        </a:p>
      </dgm:t>
    </dgm:pt>
    <dgm:pt modelId="{92B4631A-888F-4D88-BE38-DE2B8FE4A450}">
      <dgm:prSet/>
      <dgm:spPr/>
      <dgm:t>
        <a:bodyPr/>
        <a:lstStyle/>
        <a:p>
          <a:pPr rtl="0"/>
          <a:r>
            <a:rPr lang="en-US" noProof="0" dirty="0" smtClean="0"/>
            <a:t>duodenum: pancreatic</a:t>
          </a:r>
          <a:endParaRPr lang="en-US" noProof="0" dirty="0"/>
        </a:p>
      </dgm:t>
    </dgm:pt>
    <dgm:pt modelId="{7983BC23-136A-471E-B8FC-3C69D0FFFF8C}" type="parTrans" cxnId="{1C04DCF4-C657-4024-9F03-84A3CE7572FF}">
      <dgm:prSet/>
      <dgm:spPr/>
      <dgm:t>
        <a:bodyPr/>
        <a:lstStyle/>
        <a:p>
          <a:endParaRPr lang="hr-HR"/>
        </a:p>
      </dgm:t>
    </dgm:pt>
    <dgm:pt modelId="{ED9BED46-E0E0-42EB-AE39-842B612A0E7F}" type="sibTrans" cxnId="{1C04DCF4-C657-4024-9F03-84A3CE7572FF}">
      <dgm:prSet/>
      <dgm:spPr/>
      <dgm:t>
        <a:bodyPr/>
        <a:lstStyle/>
        <a:p>
          <a:endParaRPr lang="hr-HR"/>
        </a:p>
      </dgm:t>
    </dgm:pt>
    <dgm:pt modelId="{7731CF40-4338-40E9-9DEE-D006136AB59C}">
      <dgm:prSet/>
      <dgm:spPr/>
      <dgm:t>
        <a:bodyPr/>
        <a:lstStyle/>
        <a:p>
          <a:endParaRPr lang="en-US" noProof="0" dirty="0"/>
        </a:p>
      </dgm:t>
    </dgm:pt>
    <dgm:pt modelId="{0D492249-FC87-4C72-8053-8CB7647F62C7}" type="parTrans" cxnId="{D772CDBF-530C-45A2-ADB8-F28EAF2960BC}">
      <dgm:prSet/>
      <dgm:spPr/>
      <dgm:t>
        <a:bodyPr/>
        <a:lstStyle/>
        <a:p>
          <a:endParaRPr lang="hr-HR"/>
        </a:p>
      </dgm:t>
    </dgm:pt>
    <dgm:pt modelId="{D53642C6-3BF4-4BC9-8944-85303160E829}" type="sibTrans" cxnId="{D772CDBF-530C-45A2-ADB8-F28EAF2960BC}">
      <dgm:prSet/>
      <dgm:spPr/>
      <dgm:t>
        <a:bodyPr/>
        <a:lstStyle/>
        <a:p>
          <a:endParaRPr lang="hr-HR"/>
        </a:p>
      </dgm:t>
    </dgm:pt>
    <dgm:pt modelId="{0BEF0046-7306-4588-AF3C-06886B0BAEB5}" type="pres">
      <dgm:prSet presAssocID="{B8310F51-A7C2-4B84-BC8B-6D302444C5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AA3BC53D-57C7-42AC-910E-BD55107E706D}" type="pres">
      <dgm:prSet presAssocID="{CCE09EA8-6980-492C-B741-247E519D320A}" presName="parentText" presStyleLbl="node1" presStyleIdx="0" presStyleCnt="1" custLinFactNeighborX="-22679" custLinFactNeighborY="-99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B5897C4-A84D-4179-B3C9-F8740F2E144D}" type="pres">
      <dgm:prSet presAssocID="{CCE09EA8-6980-492C-B741-247E519D320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46A13C8-5E63-4728-BE29-389AF08899FA}" type="presOf" srcId="{92B4631A-888F-4D88-BE38-DE2B8FE4A450}" destId="{9B5897C4-A84D-4179-B3C9-F8740F2E144D}" srcOrd="0" destOrd="4" presId="urn:microsoft.com/office/officeart/2005/8/layout/vList2"/>
    <dgm:cxn modelId="{3EAE96EE-2F08-4075-A23F-9359BA828229}" type="presOf" srcId="{7731CF40-4338-40E9-9DEE-D006136AB59C}" destId="{9B5897C4-A84D-4179-B3C9-F8740F2E144D}" srcOrd="0" destOrd="5" presId="urn:microsoft.com/office/officeart/2005/8/layout/vList2"/>
    <dgm:cxn modelId="{6B2DBA69-5A47-45A8-B840-A1DF563573EA}" type="presOf" srcId="{7F749FD0-DEC4-46EF-9FA1-10D2F6675D7B}" destId="{9B5897C4-A84D-4179-B3C9-F8740F2E144D}" srcOrd="0" destOrd="1" presId="urn:microsoft.com/office/officeart/2005/8/layout/vList2"/>
    <dgm:cxn modelId="{1C04DCF4-C657-4024-9F03-84A3CE7572FF}" srcId="{9653BCA2-00EF-421B-B4D7-BBD2ED3B4C00}" destId="{92B4631A-888F-4D88-BE38-DE2B8FE4A450}" srcOrd="0" destOrd="0" parTransId="{7983BC23-136A-471E-B8FC-3C69D0FFFF8C}" sibTransId="{ED9BED46-E0E0-42EB-AE39-842B612A0E7F}"/>
    <dgm:cxn modelId="{52EC50B1-7CDE-411F-A9C4-EF3ADB14ECD0}" type="presOf" srcId="{D6FE855D-FC85-449A-80F6-F482430C988E}" destId="{9B5897C4-A84D-4179-B3C9-F8740F2E144D}" srcOrd="0" destOrd="0" presId="urn:microsoft.com/office/officeart/2005/8/layout/vList2"/>
    <dgm:cxn modelId="{2CA5FA01-8A80-4EB1-BD8B-D663B4639004}" srcId="{CCE09EA8-6980-492C-B741-247E519D320A}" destId="{D6FE855D-FC85-449A-80F6-F482430C988E}" srcOrd="0" destOrd="0" parTransId="{34D4624B-E25D-445E-927F-D7962059144D}" sibTransId="{A20A9294-DC5C-449D-AFB9-6651E4B347F0}"/>
    <dgm:cxn modelId="{A89D96D2-E1EA-4CD6-8B74-192E0F33DC8C}" type="presOf" srcId="{1F038622-BAEA-4C53-9A3B-59FD32B7A1BE}" destId="{9B5897C4-A84D-4179-B3C9-F8740F2E144D}" srcOrd="0" destOrd="2" presId="urn:microsoft.com/office/officeart/2005/8/layout/vList2"/>
    <dgm:cxn modelId="{B2B4BDD5-057D-4D32-A43A-F3ED75CD8DC5}" srcId="{B8310F51-A7C2-4B84-BC8B-6D302444C5FB}" destId="{CCE09EA8-6980-492C-B741-247E519D320A}" srcOrd="0" destOrd="0" parTransId="{6B022C02-902C-44A0-96AE-18661FA4CAFC}" sibTransId="{3CA9C825-C2A0-4E4B-9355-93EDEC9CBD08}"/>
    <dgm:cxn modelId="{FA784053-51F4-4618-B79D-17E01F7D6FE4}" type="presOf" srcId="{9653BCA2-00EF-421B-B4D7-BBD2ED3B4C00}" destId="{9B5897C4-A84D-4179-B3C9-F8740F2E144D}" srcOrd="0" destOrd="3" presId="urn:microsoft.com/office/officeart/2005/8/layout/vList2"/>
    <dgm:cxn modelId="{B102AE8F-817D-4449-9090-ADF9372E4740}" type="presOf" srcId="{CCE09EA8-6980-492C-B741-247E519D320A}" destId="{AA3BC53D-57C7-42AC-910E-BD55107E706D}" srcOrd="0" destOrd="0" presId="urn:microsoft.com/office/officeart/2005/8/layout/vList2"/>
    <dgm:cxn modelId="{547C4BAA-55EA-4C2D-9AF8-63149C0ACF27}" srcId="{D6FE855D-FC85-449A-80F6-F482430C988E}" destId="{7F749FD0-DEC4-46EF-9FA1-10D2F6675D7B}" srcOrd="0" destOrd="0" parTransId="{9810B576-C0D3-4F31-81E8-2B3420346824}" sibTransId="{5AEAEFFA-B2A4-4B93-BC93-E52621709EA1}"/>
    <dgm:cxn modelId="{27590DB9-C785-4529-B15E-27D3A88AC1A0}" srcId="{CCE09EA8-6980-492C-B741-247E519D320A}" destId="{9653BCA2-00EF-421B-B4D7-BBD2ED3B4C00}" srcOrd="2" destOrd="0" parTransId="{E26D2376-03BE-4426-BB53-6B5FBBDA5CF4}" sibTransId="{83A63CA7-5CA1-46D5-B252-554C79125DCB}"/>
    <dgm:cxn modelId="{D772CDBF-530C-45A2-ADB8-F28EAF2960BC}" srcId="{9653BCA2-00EF-421B-B4D7-BBD2ED3B4C00}" destId="{7731CF40-4338-40E9-9DEE-D006136AB59C}" srcOrd="1" destOrd="0" parTransId="{0D492249-FC87-4C72-8053-8CB7647F62C7}" sibTransId="{D53642C6-3BF4-4BC9-8944-85303160E829}"/>
    <dgm:cxn modelId="{812DB234-7694-4DEC-B0EA-F14A305DF52C}" type="presOf" srcId="{B8310F51-A7C2-4B84-BC8B-6D302444C5FB}" destId="{0BEF0046-7306-4588-AF3C-06886B0BAEB5}" srcOrd="0" destOrd="0" presId="urn:microsoft.com/office/officeart/2005/8/layout/vList2"/>
    <dgm:cxn modelId="{F756AD7B-87FE-43AE-9DC6-8AEBAC935D58}" srcId="{CCE09EA8-6980-492C-B741-247E519D320A}" destId="{1F038622-BAEA-4C53-9A3B-59FD32B7A1BE}" srcOrd="1" destOrd="0" parTransId="{74C7969C-96D9-4598-BB7F-4922A2A7207D}" sibTransId="{4DCA093A-184F-449D-8161-B9D1A1F211E7}"/>
    <dgm:cxn modelId="{50FFFCAE-CFFF-48E5-81CE-CB5C9E58AC67}" type="presParOf" srcId="{0BEF0046-7306-4588-AF3C-06886B0BAEB5}" destId="{AA3BC53D-57C7-42AC-910E-BD55107E706D}" srcOrd="0" destOrd="0" presId="urn:microsoft.com/office/officeart/2005/8/layout/vList2"/>
    <dgm:cxn modelId="{BC2DF3CA-6F1E-4665-9436-53E2F2B2F892}" type="presParOf" srcId="{0BEF0046-7306-4588-AF3C-06886B0BAEB5}" destId="{9B5897C4-A84D-4179-B3C9-F8740F2E144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000EB4-86F0-45DD-8AE4-FFDF496B843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DE35A64B-F89F-412B-9104-3A50F06F3D5F}">
      <dgm:prSet/>
      <dgm:spPr/>
      <dgm:t>
        <a:bodyPr/>
        <a:lstStyle/>
        <a:p>
          <a:pPr rtl="0"/>
          <a:r>
            <a:rPr lang="en-US" b="1" i="0"/>
            <a:t>Basic principles of metabolic regulation </a:t>
          </a:r>
          <a:endParaRPr lang="hr-HR"/>
        </a:p>
      </dgm:t>
    </dgm:pt>
    <dgm:pt modelId="{CEFD772D-2ED0-49F3-9B1B-5C5EB60FC60C}" type="parTrans" cxnId="{2A4EFA4C-4EA5-4740-A51F-FF1B98360D2A}">
      <dgm:prSet/>
      <dgm:spPr/>
      <dgm:t>
        <a:bodyPr/>
        <a:lstStyle/>
        <a:p>
          <a:endParaRPr lang="hr-HR"/>
        </a:p>
      </dgm:t>
    </dgm:pt>
    <dgm:pt modelId="{8B80A146-A731-42A2-92AC-FB704A90BBB7}" type="sibTrans" cxnId="{2A4EFA4C-4EA5-4740-A51F-FF1B98360D2A}">
      <dgm:prSet/>
      <dgm:spPr/>
      <dgm:t>
        <a:bodyPr/>
        <a:lstStyle/>
        <a:p>
          <a:endParaRPr lang="hr-HR"/>
        </a:p>
      </dgm:t>
    </dgm:pt>
    <dgm:pt modelId="{043DD84D-BC96-473A-87D0-5B5A20316EC0}" type="pres">
      <dgm:prSet presAssocID="{D8000EB4-86F0-45DD-8AE4-FFDF496B843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047A2A1-3DAC-4028-AB1C-0D0727D7118F}" type="pres">
      <dgm:prSet presAssocID="{DE35A64B-F89F-412B-9104-3A50F06F3D5F}" presName="circle1" presStyleLbl="node1" presStyleIdx="0" presStyleCnt="1"/>
      <dgm:spPr/>
    </dgm:pt>
    <dgm:pt modelId="{5FB79C9C-4670-443D-90FA-B37063B117B8}" type="pres">
      <dgm:prSet presAssocID="{DE35A64B-F89F-412B-9104-3A50F06F3D5F}" presName="space" presStyleCnt="0"/>
      <dgm:spPr/>
    </dgm:pt>
    <dgm:pt modelId="{7F4C09BC-894D-4B78-AE30-AF70BA14924F}" type="pres">
      <dgm:prSet presAssocID="{DE35A64B-F89F-412B-9104-3A50F06F3D5F}" presName="rect1" presStyleLbl="alignAcc1" presStyleIdx="0" presStyleCnt="1"/>
      <dgm:spPr/>
      <dgm:t>
        <a:bodyPr/>
        <a:lstStyle/>
        <a:p>
          <a:endParaRPr lang="hr-HR"/>
        </a:p>
      </dgm:t>
    </dgm:pt>
    <dgm:pt modelId="{E2A0FAB1-2396-4B47-83A3-3439A9E71B7A}" type="pres">
      <dgm:prSet presAssocID="{DE35A64B-F89F-412B-9104-3A50F06F3D5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74CF96B-3407-4AFC-BBB5-936608573D65}" type="presOf" srcId="{DE35A64B-F89F-412B-9104-3A50F06F3D5F}" destId="{7F4C09BC-894D-4B78-AE30-AF70BA14924F}" srcOrd="0" destOrd="0" presId="urn:microsoft.com/office/officeart/2005/8/layout/target3"/>
    <dgm:cxn modelId="{2A4EFA4C-4EA5-4740-A51F-FF1B98360D2A}" srcId="{D8000EB4-86F0-45DD-8AE4-FFDF496B8438}" destId="{DE35A64B-F89F-412B-9104-3A50F06F3D5F}" srcOrd="0" destOrd="0" parTransId="{CEFD772D-2ED0-49F3-9B1B-5C5EB60FC60C}" sibTransId="{8B80A146-A731-42A2-92AC-FB704A90BBB7}"/>
    <dgm:cxn modelId="{F351E9F6-8E85-4EBF-B5B0-9E1A7396AD80}" type="presOf" srcId="{DE35A64B-F89F-412B-9104-3A50F06F3D5F}" destId="{E2A0FAB1-2396-4B47-83A3-3439A9E71B7A}" srcOrd="1" destOrd="0" presId="urn:microsoft.com/office/officeart/2005/8/layout/target3"/>
    <dgm:cxn modelId="{4049B0DE-79E2-4469-8635-F0F132265ECD}" type="presOf" srcId="{D8000EB4-86F0-45DD-8AE4-FFDF496B8438}" destId="{043DD84D-BC96-473A-87D0-5B5A20316EC0}" srcOrd="0" destOrd="0" presId="urn:microsoft.com/office/officeart/2005/8/layout/target3"/>
    <dgm:cxn modelId="{F2C50D0E-CAA3-415E-B316-F5A89AA963E0}" type="presParOf" srcId="{043DD84D-BC96-473A-87D0-5B5A20316EC0}" destId="{1047A2A1-3DAC-4028-AB1C-0D0727D7118F}" srcOrd="0" destOrd="0" presId="urn:microsoft.com/office/officeart/2005/8/layout/target3"/>
    <dgm:cxn modelId="{778FDA26-B99F-448D-806D-0023BA007532}" type="presParOf" srcId="{043DD84D-BC96-473A-87D0-5B5A20316EC0}" destId="{5FB79C9C-4670-443D-90FA-B37063B117B8}" srcOrd="1" destOrd="0" presId="urn:microsoft.com/office/officeart/2005/8/layout/target3"/>
    <dgm:cxn modelId="{879B9200-DA24-4B9E-AEF0-9EAC5900B734}" type="presParOf" srcId="{043DD84D-BC96-473A-87D0-5B5A20316EC0}" destId="{7F4C09BC-894D-4B78-AE30-AF70BA14924F}" srcOrd="2" destOrd="0" presId="urn:microsoft.com/office/officeart/2005/8/layout/target3"/>
    <dgm:cxn modelId="{8867F6C7-E823-4FE4-98B0-613F0EF71FF9}" type="presParOf" srcId="{043DD84D-BC96-473A-87D0-5B5A20316EC0}" destId="{E2A0FAB1-2396-4B47-83A3-3439A9E71B7A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60C9F9-169E-4DB2-AFA1-56B29D31FF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DEAFC6CD-F49F-4321-859F-DA8D47F0518E}">
      <dgm:prSet/>
      <dgm:spPr/>
      <dgm:t>
        <a:bodyPr/>
        <a:lstStyle/>
        <a:p>
          <a:pPr rtl="0"/>
          <a:r>
            <a:rPr lang="en-US" b="1" noProof="0" dirty="0" smtClean="0"/>
            <a:t>1.	Organ specificity</a:t>
          </a:r>
          <a:endParaRPr lang="en-US" noProof="0" dirty="0"/>
        </a:p>
      </dgm:t>
    </dgm:pt>
    <dgm:pt modelId="{2E981A63-510E-4057-B2D7-F111EFBBDEE9}" type="parTrans" cxnId="{23E14383-A3D4-4942-9BE4-60241FC55ECF}">
      <dgm:prSet/>
      <dgm:spPr/>
      <dgm:t>
        <a:bodyPr/>
        <a:lstStyle/>
        <a:p>
          <a:endParaRPr lang="hr-HR"/>
        </a:p>
      </dgm:t>
    </dgm:pt>
    <dgm:pt modelId="{71D15AB1-AC62-43C3-91F6-64F3FD9C14E4}" type="sibTrans" cxnId="{23E14383-A3D4-4942-9BE4-60241FC55ECF}">
      <dgm:prSet/>
      <dgm:spPr/>
      <dgm:t>
        <a:bodyPr/>
        <a:lstStyle/>
        <a:p>
          <a:endParaRPr lang="hr-HR"/>
        </a:p>
      </dgm:t>
    </dgm:pt>
    <dgm:pt modelId="{AB31901A-7EC8-4640-ABD6-0592A7D873AC}">
      <dgm:prSet/>
      <dgm:spPr/>
      <dgm:t>
        <a:bodyPr/>
        <a:lstStyle/>
        <a:p>
          <a:pPr rtl="0"/>
          <a:r>
            <a:rPr lang="en-US" b="1" noProof="0" dirty="0" smtClean="0"/>
            <a:t>2. 	Separate cellular compartments; selectivity of membranes</a:t>
          </a:r>
          <a:endParaRPr lang="en-US" noProof="0" dirty="0"/>
        </a:p>
      </dgm:t>
    </dgm:pt>
    <dgm:pt modelId="{9485E28A-0034-4DDD-8B5E-6297951F2B81}" type="parTrans" cxnId="{BED7E4D6-2271-4C5C-9A04-B857CB699FDB}">
      <dgm:prSet/>
      <dgm:spPr/>
      <dgm:t>
        <a:bodyPr/>
        <a:lstStyle/>
        <a:p>
          <a:endParaRPr lang="hr-HR"/>
        </a:p>
      </dgm:t>
    </dgm:pt>
    <dgm:pt modelId="{BCDF2A34-60C2-4027-BF0B-1A089ED272A9}" type="sibTrans" cxnId="{BED7E4D6-2271-4C5C-9A04-B857CB699FDB}">
      <dgm:prSet/>
      <dgm:spPr/>
      <dgm:t>
        <a:bodyPr/>
        <a:lstStyle/>
        <a:p>
          <a:endParaRPr lang="hr-HR"/>
        </a:p>
      </dgm:t>
    </dgm:pt>
    <dgm:pt modelId="{58EFC8AF-D58A-43B2-AAE7-E6AC1C14A410}">
      <dgm:prSet/>
      <dgm:spPr/>
      <dgm:t>
        <a:bodyPr/>
        <a:lstStyle/>
        <a:p>
          <a:pPr rtl="0"/>
          <a:r>
            <a:rPr lang="en-US" b="1" noProof="0" dirty="0" smtClean="0"/>
            <a:t>4. 	Regulation at enzyme level</a:t>
          </a:r>
          <a:endParaRPr lang="en-US" noProof="0" dirty="0"/>
        </a:p>
      </dgm:t>
    </dgm:pt>
    <dgm:pt modelId="{44566224-51C7-49EC-B6B4-FEF9A6764E24}" type="parTrans" cxnId="{F787B8BB-F2A5-42C4-8A4E-D43441D03303}">
      <dgm:prSet/>
      <dgm:spPr/>
      <dgm:t>
        <a:bodyPr/>
        <a:lstStyle/>
        <a:p>
          <a:endParaRPr lang="hr-HR"/>
        </a:p>
      </dgm:t>
    </dgm:pt>
    <dgm:pt modelId="{1BEBB48A-7FFF-4786-9834-1CF3B04C46B1}" type="sibTrans" cxnId="{F787B8BB-F2A5-42C4-8A4E-D43441D03303}">
      <dgm:prSet/>
      <dgm:spPr/>
      <dgm:t>
        <a:bodyPr/>
        <a:lstStyle/>
        <a:p>
          <a:endParaRPr lang="hr-HR"/>
        </a:p>
      </dgm:t>
    </dgm:pt>
    <dgm:pt modelId="{97BFD40B-5ACD-474D-94C4-DD6226B68F44}">
      <dgm:prSet/>
      <dgm:spPr/>
      <dgm:t>
        <a:bodyPr/>
        <a:lstStyle/>
        <a:p>
          <a:pPr rtl="0"/>
          <a:r>
            <a:rPr lang="en-US" b="1" noProof="0" dirty="0" smtClean="0"/>
            <a:t> a1-pace maker enzymes (rate limiting-enzyme)</a:t>
          </a:r>
          <a:endParaRPr lang="en-US" noProof="0" dirty="0"/>
        </a:p>
      </dgm:t>
    </dgm:pt>
    <dgm:pt modelId="{32786222-2DA3-4DA4-A9B7-F95AF11839E9}" type="parTrans" cxnId="{37DB0B2B-3E4C-4A87-853D-D952FD37A265}">
      <dgm:prSet/>
      <dgm:spPr/>
      <dgm:t>
        <a:bodyPr/>
        <a:lstStyle/>
        <a:p>
          <a:endParaRPr lang="hr-HR"/>
        </a:p>
      </dgm:t>
    </dgm:pt>
    <dgm:pt modelId="{9C623E46-93B9-4703-92E6-39E35064F644}" type="sibTrans" cxnId="{37DB0B2B-3E4C-4A87-853D-D952FD37A265}">
      <dgm:prSet/>
      <dgm:spPr/>
      <dgm:t>
        <a:bodyPr/>
        <a:lstStyle/>
        <a:p>
          <a:endParaRPr lang="hr-HR"/>
        </a:p>
      </dgm:t>
    </dgm:pt>
    <dgm:pt modelId="{E7D4C10D-0298-440C-A33D-CA4DF6309A99}">
      <dgm:prSet/>
      <dgm:spPr/>
      <dgm:t>
        <a:bodyPr/>
        <a:lstStyle/>
        <a:p>
          <a:pPr rtl="0"/>
          <a:r>
            <a:rPr lang="en-US" b="1" noProof="0" dirty="0" smtClean="0"/>
            <a:t> a3-inhibition by product</a:t>
          </a:r>
          <a:endParaRPr lang="en-US" noProof="0" dirty="0"/>
        </a:p>
      </dgm:t>
    </dgm:pt>
    <dgm:pt modelId="{C3BF7470-2C67-443C-B925-D7345D63E203}" type="parTrans" cxnId="{7720BA29-1627-4E6E-906C-8F92E6C605DA}">
      <dgm:prSet/>
      <dgm:spPr/>
      <dgm:t>
        <a:bodyPr/>
        <a:lstStyle/>
        <a:p>
          <a:endParaRPr lang="hr-HR"/>
        </a:p>
      </dgm:t>
    </dgm:pt>
    <dgm:pt modelId="{5B9B0361-10EC-4E36-B857-22A5F63F5533}" type="sibTrans" cxnId="{7720BA29-1627-4E6E-906C-8F92E6C605DA}">
      <dgm:prSet/>
      <dgm:spPr/>
      <dgm:t>
        <a:bodyPr/>
        <a:lstStyle/>
        <a:p>
          <a:endParaRPr lang="hr-HR"/>
        </a:p>
      </dgm:t>
    </dgm:pt>
    <dgm:pt modelId="{915F2D22-B65B-4127-BFDB-E5958D600B65}">
      <dgm:prSet/>
      <dgm:spPr/>
      <dgm:t>
        <a:bodyPr/>
        <a:lstStyle/>
        <a:p>
          <a:pPr rtl="0"/>
          <a:r>
            <a:rPr lang="en-US" b="1" noProof="0" dirty="0" smtClean="0"/>
            <a:t> a4-feedback inhibition</a:t>
          </a:r>
          <a:endParaRPr lang="en-US" noProof="0" dirty="0"/>
        </a:p>
      </dgm:t>
    </dgm:pt>
    <dgm:pt modelId="{65FDFF75-B77F-436C-8A0A-E947468E3779}" type="parTrans" cxnId="{9FA9E23A-62D6-46E0-8649-A509C537FE35}">
      <dgm:prSet/>
      <dgm:spPr/>
      <dgm:t>
        <a:bodyPr/>
        <a:lstStyle/>
        <a:p>
          <a:endParaRPr lang="hr-HR"/>
        </a:p>
      </dgm:t>
    </dgm:pt>
    <dgm:pt modelId="{D37B2C58-6FCC-4AD7-9DD7-3D2508732ED5}" type="sibTrans" cxnId="{9FA9E23A-62D6-46E0-8649-A509C537FE35}">
      <dgm:prSet/>
      <dgm:spPr/>
      <dgm:t>
        <a:bodyPr/>
        <a:lstStyle/>
        <a:p>
          <a:endParaRPr lang="hr-HR"/>
        </a:p>
      </dgm:t>
    </dgm:pt>
    <dgm:pt modelId="{BD6F1F99-A73C-46D0-BDB4-7453EF4257A5}">
      <dgm:prSet/>
      <dgm:spPr/>
      <dgm:t>
        <a:bodyPr/>
        <a:lstStyle/>
        <a:p>
          <a:pPr rtl="0"/>
          <a:r>
            <a:rPr lang="en-US" b="1" noProof="0" dirty="0" smtClean="0"/>
            <a:t> a5-inhibition by substrate</a:t>
          </a:r>
          <a:endParaRPr lang="en-US" noProof="0" dirty="0"/>
        </a:p>
      </dgm:t>
    </dgm:pt>
    <dgm:pt modelId="{390278F8-AB37-4EE8-A1DD-25069B968E81}" type="parTrans" cxnId="{0C342719-2CE2-4355-AB2B-99B3FDD9E599}">
      <dgm:prSet/>
      <dgm:spPr/>
      <dgm:t>
        <a:bodyPr/>
        <a:lstStyle/>
        <a:p>
          <a:endParaRPr lang="hr-HR"/>
        </a:p>
      </dgm:t>
    </dgm:pt>
    <dgm:pt modelId="{B191A31E-E92C-4D31-9A84-2FEF1F5F1FED}" type="sibTrans" cxnId="{0C342719-2CE2-4355-AB2B-99B3FDD9E599}">
      <dgm:prSet/>
      <dgm:spPr/>
      <dgm:t>
        <a:bodyPr/>
        <a:lstStyle/>
        <a:p>
          <a:endParaRPr lang="hr-HR"/>
        </a:p>
      </dgm:t>
    </dgm:pt>
    <dgm:pt modelId="{EABA4579-1698-4490-97C7-B7F2E4115A43}">
      <dgm:prSet/>
      <dgm:spPr/>
      <dgm:t>
        <a:bodyPr/>
        <a:lstStyle/>
        <a:p>
          <a:pPr rtl="0"/>
          <a:r>
            <a:rPr lang="en-US" b="1" noProof="0" dirty="0" smtClean="0"/>
            <a:t> B-Mechanisms of regulation</a:t>
          </a:r>
          <a:endParaRPr lang="en-US" noProof="0" dirty="0"/>
        </a:p>
      </dgm:t>
    </dgm:pt>
    <dgm:pt modelId="{27AB7D3E-A6A9-440D-AAB7-8AED36171391}" type="parTrans" cxnId="{A4623B09-F015-4138-93C2-487C92584560}">
      <dgm:prSet/>
      <dgm:spPr/>
      <dgm:t>
        <a:bodyPr/>
        <a:lstStyle/>
        <a:p>
          <a:endParaRPr lang="hr-HR"/>
        </a:p>
      </dgm:t>
    </dgm:pt>
    <dgm:pt modelId="{C1A05443-D895-4482-9FBA-EF6B3033AF27}" type="sibTrans" cxnId="{A4623B09-F015-4138-93C2-487C92584560}">
      <dgm:prSet/>
      <dgm:spPr/>
      <dgm:t>
        <a:bodyPr/>
        <a:lstStyle/>
        <a:p>
          <a:endParaRPr lang="hr-HR"/>
        </a:p>
      </dgm:t>
    </dgm:pt>
    <dgm:pt modelId="{F34B022D-D295-46F5-AE60-B9CBE6A910C7}">
      <dgm:prSet/>
      <dgm:spPr/>
      <dgm:t>
        <a:bodyPr/>
        <a:lstStyle/>
        <a:p>
          <a:pPr rtl="0"/>
          <a:r>
            <a:rPr lang="en-US" b="1" noProof="0" dirty="0" smtClean="0"/>
            <a:t>co-</a:t>
          </a:r>
          <a:r>
            <a:rPr lang="en-US" b="1" noProof="0" dirty="0" err="1" smtClean="0"/>
            <a:t>operativity</a:t>
          </a:r>
          <a:endParaRPr lang="en-US" noProof="0" dirty="0"/>
        </a:p>
      </dgm:t>
    </dgm:pt>
    <dgm:pt modelId="{6B4826BD-D51A-4A6A-B384-414AC9A61CEC}" type="parTrans" cxnId="{6232F406-A48A-422E-8FBB-DE550D77AAFF}">
      <dgm:prSet/>
      <dgm:spPr/>
      <dgm:t>
        <a:bodyPr/>
        <a:lstStyle/>
        <a:p>
          <a:endParaRPr lang="hr-HR"/>
        </a:p>
      </dgm:t>
    </dgm:pt>
    <dgm:pt modelId="{CC2333E1-F6EC-4187-BF4A-78E2C1396755}" type="sibTrans" cxnId="{6232F406-A48A-422E-8FBB-DE550D77AAFF}">
      <dgm:prSet/>
      <dgm:spPr/>
      <dgm:t>
        <a:bodyPr/>
        <a:lstStyle/>
        <a:p>
          <a:endParaRPr lang="hr-HR"/>
        </a:p>
      </dgm:t>
    </dgm:pt>
    <dgm:pt modelId="{4602AA6A-105B-4E86-AD0F-3127FEF61850}">
      <dgm:prSet/>
      <dgm:spPr/>
      <dgm:t>
        <a:bodyPr/>
        <a:lstStyle/>
        <a:p>
          <a:pPr rtl="0"/>
          <a:r>
            <a:rPr lang="en-US" b="1" noProof="0" dirty="0" smtClean="0"/>
            <a:t> b2-enzyme interconversion (covalent modification)</a:t>
          </a:r>
          <a:endParaRPr lang="en-US" noProof="0" dirty="0"/>
        </a:p>
      </dgm:t>
    </dgm:pt>
    <dgm:pt modelId="{DF386668-D9A0-4306-A7BB-42BFB844BBDF}" type="parTrans" cxnId="{A6DAAE41-8B72-437B-9657-389D33B01734}">
      <dgm:prSet/>
      <dgm:spPr/>
      <dgm:t>
        <a:bodyPr/>
        <a:lstStyle/>
        <a:p>
          <a:endParaRPr lang="hr-HR"/>
        </a:p>
      </dgm:t>
    </dgm:pt>
    <dgm:pt modelId="{F7B6EED3-60B8-471F-A10F-F4877227FCE3}" type="sibTrans" cxnId="{A6DAAE41-8B72-437B-9657-389D33B01734}">
      <dgm:prSet/>
      <dgm:spPr/>
      <dgm:t>
        <a:bodyPr/>
        <a:lstStyle/>
        <a:p>
          <a:endParaRPr lang="hr-HR"/>
        </a:p>
      </dgm:t>
    </dgm:pt>
    <dgm:pt modelId="{77F08878-4079-42A5-8C4B-43F3468D95AB}">
      <dgm:prSet/>
      <dgm:spPr/>
      <dgm:t>
        <a:bodyPr/>
        <a:lstStyle/>
        <a:p>
          <a:pPr rtl="0"/>
          <a:r>
            <a:rPr lang="en-US" b="1" noProof="0" dirty="0" smtClean="0"/>
            <a:t>regulatory subunits</a:t>
          </a:r>
          <a:endParaRPr lang="en-US" noProof="0" dirty="0"/>
        </a:p>
      </dgm:t>
    </dgm:pt>
    <dgm:pt modelId="{25AD5A95-3B8C-4797-A578-C11E840ADEB9}" type="parTrans" cxnId="{F8B32580-4E75-4347-99B8-5C5789250191}">
      <dgm:prSet/>
      <dgm:spPr/>
      <dgm:t>
        <a:bodyPr/>
        <a:lstStyle/>
        <a:p>
          <a:endParaRPr lang="hr-HR"/>
        </a:p>
      </dgm:t>
    </dgm:pt>
    <dgm:pt modelId="{C7F78C57-304E-41C0-AD8A-91DCFDBB6018}" type="sibTrans" cxnId="{F8B32580-4E75-4347-99B8-5C5789250191}">
      <dgm:prSet/>
      <dgm:spPr/>
      <dgm:t>
        <a:bodyPr/>
        <a:lstStyle/>
        <a:p>
          <a:endParaRPr lang="hr-HR"/>
        </a:p>
      </dgm:t>
    </dgm:pt>
    <dgm:pt modelId="{84E184A5-0C91-4A6B-B5BA-71E1B227B91B}">
      <dgm:prSet/>
      <dgm:spPr/>
      <dgm:t>
        <a:bodyPr/>
        <a:lstStyle/>
        <a:p>
          <a:pPr rtl="0"/>
          <a:r>
            <a:rPr lang="en-US" b="1" noProof="0" dirty="0" smtClean="0"/>
            <a:t>9.	</a:t>
          </a:r>
          <a:r>
            <a:rPr lang="en-US" b="1" noProof="0" dirty="0" err="1" smtClean="0"/>
            <a:t>multienzyme</a:t>
          </a:r>
          <a:r>
            <a:rPr lang="en-US" b="1" noProof="0" dirty="0" smtClean="0"/>
            <a:t> complexes</a:t>
          </a:r>
          <a:endParaRPr lang="en-US" noProof="0" dirty="0"/>
        </a:p>
      </dgm:t>
    </dgm:pt>
    <dgm:pt modelId="{6EE5C4EE-EC5B-401C-816E-BDA66D21C5B0}" type="parTrans" cxnId="{E51FBA57-DAD9-4EF3-A522-7988C044FF71}">
      <dgm:prSet/>
      <dgm:spPr/>
      <dgm:t>
        <a:bodyPr/>
        <a:lstStyle/>
        <a:p>
          <a:endParaRPr lang="hr-HR"/>
        </a:p>
      </dgm:t>
    </dgm:pt>
    <dgm:pt modelId="{0C43A4D0-7F53-431E-A57E-5DB995125F24}" type="sibTrans" cxnId="{E51FBA57-DAD9-4EF3-A522-7988C044FF71}">
      <dgm:prSet/>
      <dgm:spPr/>
      <dgm:t>
        <a:bodyPr/>
        <a:lstStyle/>
        <a:p>
          <a:endParaRPr lang="hr-HR"/>
        </a:p>
      </dgm:t>
    </dgm:pt>
    <dgm:pt modelId="{50AAFBB2-0238-4913-A261-8568A6F6D83B}">
      <dgm:prSet/>
      <dgm:spPr/>
      <dgm:t>
        <a:bodyPr/>
        <a:lstStyle/>
        <a:p>
          <a:pPr rtl="0"/>
          <a:r>
            <a:rPr lang="en-US" b="1" noProof="0" dirty="0" smtClean="0"/>
            <a:t> a2-limiting metabolites (or substrate)</a:t>
          </a:r>
          <a:endParaRPr lang="en-US" noProof="0" dirty="0"/>
        </a:p>
      </dgm:t>
    </dgm:pt>
    <dgm:pt modelId="{3D73434D-5B32-43C6-A3D9-293400C3F90D}" type="parTrans" cxnId="{D5B2BE4A-40B2-4ABC-9E8D-BB2B2553DF22}">
      <dgm:prSet/>
      <dgm:spPr/>
      <dgm:t>
        <a:bodyPr/>
        <a:lstStyle/>
        <a:p>
          <a:endParaRPr lang="hr-HR"/>
        </a:p>
      </dgm:t>
    </dgm:pt>
    <dgm:pt modelId="{060CD08F-E110-4CA7-8C6A-13991DAE8458}" type="sibTrans" cxnId="{D5B2BE4A-40B2-4ABC-9E8D-BB2B2553DF22}">
      <dgm:prSet/>
      <dgm:spPr/>
      <dgm:t>
        <a:bodyPr/>
        <a:lstStyle/>
        <a:p>
          <a:endParaRPr lang="hr-HR"/>
        </a:p>
      </dgm:t>
    </dgm:pt>
    <dgm:pt modelId="{C9E81234-A9DF-47F4-86BE-8398A6B18F2B}">
      <dgm:prSet/>
      <dgm:spPr/>
      <dgm:t>
        <a:bodyPr/>
        <a:lstStyle/>
        <a:p>
          <a:pPr rtl="0"/>
          <a:r>
            <a:rPr lang="en-US" b="1" noProof="0" dirty="0" smtClean="0"/>
            <a:t> A- Position related to metabolic pathway</a:t>
          </a:r>
          <a:endParaRPr lang="en-US" b="1" noProof="0" dirty="0"/>
        </a:p>
      </dgm:t>
    </dgm:pt>
    <dgm:pt modelId="{B76AA07D-3692-46A6-8082-4E1B9727B201}" type="parTrans" cxnId="{5BC109FD-C8DA-4F09-9D1B-E6C4BCF19406}">
      <dgm:prSet/>
      <dgm:spPr/>
      <dgm:t>
        <a:bodyPr/>
        <a:lstStyle/>
        <a:p>
          <a:endParaRPr lang="hr-HR"/>
        </a:p>
      </dgm:t>
    </dgm:pt>
    <dgm:pt modelId="{1A559B03-3485-4D21-A58E-0F935862917F}" type="sibTrans" cxnId="{5BC109FD-C8DA-4F09-9D1B-E6C4BCF19406}">
      <dgm:prSet/>
      <dgm:spPr/>
      <dgm:t>
        <a:bodyPr/>
        <a:lstStyle/>
        <a:p>
          <a:endParaRPr lang="hr-HR"/>
        </a:p>
      </dgm:t>
    </dgm:pt>
    <dgm:pt modelId="{C78E137C-3D01-4000-9F8B-3E5BDD107EEC}">
      <dgm:prSet/>
      <dgm:spPr/>
      <dgm:t>
        <a:bodyPr/>
        <a:lstStyle/>
        <a:p>
          <a:pPr rtl="0"/>
          <a:r>
            <a:rPr lang="en-US" b="1" noProof="0" dirty="0" smtClean="0"/>
            <a:t>b1-allosteric regulation</a:t>
          </a:r>
          <a:endParaRPr lang="en-US" noProof="0" dirty="0"/>
        </a:p>
      </dgm:t>
    </dgm:pt>
    <dgm:pt modelId="{7B2A428C-3C0C-49EE-A443-9132C189F13A}" type="parTrans" cxnId="{1AD3219E-EA47-4184-89E0-33D57CD03134}">
      <dgm:prSet/>
      <dgm:spPr/>
      <dgm:t>
        <a:bodyPr/>
        <a:lstStyle/>
        <a:p>
          <a:endParaRPr lang="hr-HR"/>
        </a:p>
      </dgm:t>
    </dgm:pt>
    <dgm:pt modelId="{B957A022-4731-4CD9-ABE6-642ECAA999FD}" type="sibTrans" cxnId="{1AD3219E-EA47-4184-89E0-33D57CD03134}">
      <dgm:prSet/>
      <dgm:spPr/>
      <dgm:t>
        <a:bodyPr/>
        <a:lstStyle/>
        <a:p>
          <a:endParaRPr lang="hr-HR"/>
        </a:p>
      </dgm:t>
    </dgm:pt>
    <dgm:pt modelId="{95205769-8D4F-4FA2-B71F-DA3B2A970A55}">
      <dgm:prSet/>
      <dgm:spPr/>
      <dgm:t>
        <a:bodyPr/>
        <a:lstStyle/>
        <a:p>
          <a:pPr rtl="0"/>
          <a:r>
            <a:rPr lang="en-US" noProof="0" dirty="0" smtClean="0"/>
            <a:t>3.        Enzyme synthesis (induction) and degradation (</a:t>
          </a:r>
          <a:r>
            <a:rPr lang="en-US" noProof="0" dirty="0" err="1" smtClean="0"/>
            <a:t>ubiquitation</a:t>
          </a:r>
          <a:r>
            <a:rPr lang="en-US" noProof="0" dirty="0" smtClean="0"/>
            <a:t>)- REGULATION OF ENZYME AMOUNT</a:t>
          </a:r>
          <a:endParaRPr lang="en-US" noProof="0" dirty="0"/>
        </a:p>
      </dgm:t>
    </dgm:pt>
    <dgm:pt modelId="{981F38DD-6EE3-488D-ABC9-838C17397C6C}" type="parTrans" cxnId="{DEC5FFED-E017-4221-8578-CD1AC9598E02}">
      <dgm:prSet/>
      <dgm:spPr/>
      <dgm:t>
        <a:bodyPr/>
        <a:lstStyle/>
        <a:p>
          <a:endParaRPr lang="hr-HR"/>
        </a:p>
      </dgm:t>
    </dgm:pt>
    <dgm:pt modelId="{E93026B1-08F7-480A-8157-7BEDF4010C16}" type="sibTrans" cxnId="{DEC5FFED-E017-4221-8578-CD1AC9598E02}">
      <dgm:prSet/>
      <dgm:spPr/>
      <dgm:t>
        <a:bodyPr/>
        <a:lstStyle/>
        <a:p>
          <a:endParaRPr lang="hr-HR"/>
        </a:p>
      </dgm:t>
    </dgm:pt>
    <dgm:pt modelId="{B3820CF2-4C58-4A53-8F74-BB0BCCDD6667}">
      <dgm:prSet/>
      <dgm:spPr/>
      <dgm:t>
        <a:bodyPr/>
        <a:lstStyle/>
        <a:p>
          <a:pPr rtl="0"/>
          <a:r>
            <a:rPr lang="en-US" b="1" noProof="0" dirty="0" smtClean="0"/>
            <a:t>5.	hormonal regulation</a:t>
          </a:r>
          <a:endParaRPr lang="en-US" b="1" noProof="0" dirty="0"/>
        </a:p>
      </dgm:t>
    </dgm:pt>
    <dgm:pt modelId="{71D2E37A-0314-48BE-8A4E-1F63CEDBC7F0}" type="sibTrans" cxnId="{476BC34F-DA86-4C35-BEDB-B7021DCCDCA4}">
      <dgm:prSet/>
      <dgm:spPr/>
      <dgm:t>
        <a:bodyPr/>
        <a:lstStyle/>
        <a:p>
          <a:endParaRPr lang="hr-HR"/>
        </a:p>
      </dgm:t>
    </dgm:pt>
    <dgm:pt modelId="{03ED823A-FFE8-4D33-895A-1AD69E9CC921}" type="parTrans" cxnId="{476BC34F-DA86-4C35-BEDB-B7021DCCDCA4}">
      <dgm:prSet/>
      <dgm:spPr/>
      <dgm:t>
        <a:bodyPr/>
        <a:lstStyle/>
        <a:p>
          <a:endParaRPr lang="hr-HR"/>
        </a:p>
      </dgm:t>
    </dgm:pt>
    <dgm:pt modelId="{8DAEE51E-395F-4700-B79E-9DF863101514}">
      <dgm:prSet/>
      <dgm:spPr/>
      <dgm:t>
        <a:bodyPr/>
        <a:lstStyle/>
        <a:p>
          <a:r>
            <a:rPr lang="en-US" b="1" noProof="0" dirty="0" smtClean="0"/>
            <a:t>8.        </a:t>
          </a:r>
          <a:r>
            <a:rPr lang="en-US" b="1" noProof="0" dirty="0" err="1" smtClean="0"/>
            <a:t>isoenzymes</a:t>
          </a:r>
          <a:endParaRPr lang="en-US" b="1" noProof="0" dirty="0"/>
        </a:p>
      </dgm:t>
    </dgm:pt>
    <dgm:pt modelId="{15747D63-F90F-4F29-B01C-4C0AFD9C58A5}" type="parTrans" cxnId="{94D2B195-A234-4BF6-889F-CE693DBC74CD}">
      <dgm:prSet/>
      <dgm:spPr/>
      <dgm:t>
        <a:bodyPr/>
        <a:lstStyle/>
        <a:p>
          <a:endParaRPr lang="hr-HR"/>
        </a:p>
      </dgm:t>
    </dgm:pt>
    <dgm:pt modelId="{D00F36D6-4A61-4BBE-A8F5-F45D3EA891D2}" type="sibTrans" cxnId="{94D2B195-A234-4BF6-889F-CE693DBC74CD}">
      <dgm:prSet/>
      <dgm:spPr/>
      <dgm:t>
        <a:bodyPr/>
        <a:lstStyle/>
        <a:p>
          <a:endParaRPr lang="hr-HR"/>
        </a:p>
      </dgm:t>
    </dgm:pt>
    <dgm:pt modelId="{76A68965-38AF-4FA3-B10A-CFF059D5CE73}">
      <dgm:prSet/>
      <dgm:spPr/>
      <dgm:t>
        <a:bodyPr/>
        <a:lstStyle/>
        <a:p>
          <a:pPr rtl="0"/>
          <a:r>
            <a:rPr lang="en-US" noProof="0" dirty="0" smtClean="0"/>
            <a:t>7.        Regulation on the level of  </a:t>
          </a:r>
          <a:r>
            <a:rPr lang="en-US" noProof="0" dirty="0" err="1" smtClean="0"/>
            <a:t>Michaelis-Menten</a:t>
          </a:r>
          <a:r>
            <a:rPr lang="en-US" noProof="0" dirty="0" smtClean="0"/>
            <a:t> kinetics</a:t>
          </a:r>
          <a:endParaRPr lang="en-US" noProof="0" dirty="0"/>
        </a:p>
      </dgm:t>
    </dgm:pt>
    <dgm:pt modelId="{67DE8736-2B24-4896-A903-5D36D7FB7079}" type="parTrans" cxnId="{8EB83BFD-FDF6-487C-9D7E-98095B7145DE}">
      <dgm:prSet/>
      <dgm:spPr/>
      <dgm:t>
        <a:bodyPr/>
        <a:lstStyle/>
        <a:p>
          <a:endParaRPr lang="en-US"/>
        </a:p>
      </dgm:t>
    </dgm:pt>
    <dgm:pt modelId="{81A8AC15-5911-4487-9273-E74B3F7ABD66}" type="sibTrans" cxnId="{8EB83BFD-FDF6-487C-9D7E-98095B7145DE}">
      <dgm:prSet/>
      <dgm:spPr/>
      <dgm:t>
        <a:bodyPr/>
        <a:lstStyle/>
        <a:p>
          <a:endParaRPr lang="en-US"/>
        </a:p>
      </dgm:t>
    </dgm:pt>
    <dgm:pt modelId="{5FD5DB65-DF62-4FB9-BEFE-0075AAC73C57}">
      <dgm:prSet/>
      <dgm:spPr/>
      <dgm:t>
        <a:bodyPr/>
        <a:lstStyle/>
        <a:p>
          <a:pPr rtl="0"/>
          <a:r>
            <a:rPr lang="en-US" noProof="0" dirty="0" smtClean="0"/>
            <a:t>B3 zymogene synthesis and activation</a:t>
          </a:r>
          <a:endParaRPr lang="en-US" noProof="0" dirty="0"/>
        </a:p>
      </dgm:t>
    </dgm:pt>
    <dgm:pt modelId="{49631419-1A0C-4F0D-A2A4-4A2B500CEEE2}" type="parTrans" cxnId="{C022576D-B32F-406E-B1C8-BF05BDDF7148}">
      <dgm:prSet/>
      <dgm:spPr/>
      <dgm:t>
        <a:bodyPr/>
        <a:lstStyle/>
        <a:p>
          <a:endParaRPr lang="en-US"/>
        </a:p>
      </dgm:t>
    </dgm:pt>
    <dgm:pt modelId="{E7D6EFE8-C5D3-4F80-A1DB-E7B9D95E808F}" type="sibTrans" cxnId="{C022576D-B32F-406E-B1C8-BF05BDDF7148}">
      <dgm:prSet/>
      <dgm:spPr/>
      <dgm:t>
        <a:bodyPr/>
        <a:lstStyle/>
        <a:p>
          <a:endParaRPr lang="en-US"/>
        </a:p>
      </dgm:t>
    </dgm:pt>
    <dgm:pt modelId="{5C155869-0265-4B7F-9336-6A25A79DA512}" type="pres">
      <dgm:prSet presAssocID="{AD60C9F9-169E-4DB2-AFA1-56B29D31FF5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8E14F30-3364-4469-A1F8-BCB4513BDACD}" type="pres">
      <dgm:prSet presAssocID="{DEAFC6CD-F49F-4321-859F-DA8D47F0518E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56ACF67-BF87-462E-8791-FF902D2F03B0}" type="pres">
      <dgm:prSet presAssocID="{71D15AB1-AC62-43C3-91F6-64F3FD9C14E4}" presName="spacer" presStyleCnt="0"/>
      <dgm:spPr/>
    </dgm:pt>
    <dgm:pt modelId="{CB269DF2-E70E-405E-A0AB-3DCE344DEC73}" type="pres">
      <dgm:prSet presAssocID="{AB31901A-7EC8-4640-ABD6-0592A7D873AC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649E489-5A4C-4BFF-A467-EB6E09117141}" type="pres">
      <dgm:prSet presAssocID="{BCDF2A34-60C2-4027-BF0B-1A089ED272A9}" presName="spacer" presStyleCnt="0"/>
      <dgm:spPr/>
    </dgm:pt>
    <dgm:pt modelId="{04563B43-7110-4956-B138-BF6CE997F886}" type="pres">
      <dgm:prSet presAssocID="{95205769-8D4F-4FA2-B71F-DA3B2A970A55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35CA4DA-E442-4131-B49C-1FF9722B991D}" type="pres">
      <dgm:prSet presAssocID="{E93026B1-08F7-480A-8157-7BEDF4010C16}" presName="spacer" presStyleCnt="0"/>
      <dgm:spPr/>
    </dgm:pt>
    <dgm:pt modelId="{3DB512CE-315B-4567-8310-631A214DEB83}" type="pres">
      <dgm:prSet presAssocID="{58EFC8AF-D58A-43B2-AAE7-E6AC1C14A410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C5241C1-BB04-4B35-B568-4F5DE5B04D13}" type="pres">
      <dgm:prSet presAssocID="{58EFC8AF-D58A-43B2-AAE7-E6AC1C14A41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7EA381A-7392-4728-A02B-6B78104544E2}" type="pres">
      <dgm:prSet presAssocID="{B3820CF2-4C58-4A53-8F74-BB0BCCDD6667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787C6C7-6499-4774-9B58-EB810A91E9BB}" type="pres">
      <dgm:prSet presAssocID="{71D2E37A-0314-48BE-8A4E-1F63CEDBC7F0}" presName="spacer" presStyleCnt="0"/>
      <dgm:spPr/>
    </dgm:pt>
    <dgm:pt modelId="{CB9E9CAD-105C-4A06-9E8A-1893373C689F}" type="pres">
      <dgm:prSet presAssocID="{76A68965-38AF-4FA3-B10A-CFF059D5CE73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95A3D28-F632-4C3E-8F19-0220112D1FFA}" type="pres">
      <dgm:prSet presAssocID="{81A8AC15-5911-4487-9273-E74B3F7ABD66}" presName="spacer" presStyleCnt="0"/>
      <dgm:spPr/>
    </dgm:pt>
    <dgm:pt modelId="{310A08B2-BE58-470F-9475-67364DF7E691}" type="pres">
      <dgm:prSet presAssocID="{8DAEE51E-395F-4700-B79E-9DF863101514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F8E77AA-13B8-489B-A649-995CFB9D7B2A}" type="pres">
      <dgm:prSet presAssocID="{D00F36D6-4A61-4BBE-A8F5-F45D3EA891D2}" presName="spacer" presStyleCnt="0"/>
      <dgm:spPr/>
    </dgm:pt>
    <dgm:pt modelId="{F33646CF-139E-49A9-A9A8-70859AFAD294}" type="pres">
      <dgm:prSet presAssocID="{84E184A5-0C91-4A6B-B5BA-71E1B227B91B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5D64944-0EA8-45A1-AA0D-CA337AAE92E1}" type="presOf" srcId="{C9E81234-A9DF-47F4-86BE-8398A6B18F2B}" destId="{6C5241C1-BB04-4B35-B568-4F5DE5B04D13}" srcOrd="0" destOrd="0" presId="urn:microsoft.com/office/officeart/2005/8/layout/vList2"/>
    <dgm:cxn modelId="{6232F406-A48A-422E-8FBB-DE550D77AAFF}" srcId="{C78E137C-3D01-4000-9F8B-3E5BDD107EEC}" destId="{F34B022D-D295-46F5-AE60-B9CBE6A910C7}" srcOrd="0" destOrd="0" parTransId="{6B4826BD-D51A-4A6A-B384-414AC9A61CEC}" sibTransId="{CC2333E1-F6EC-4187-BF4A-78E2C1396755}"/>
    <dgm:cxn modelId="{4125E8CC-2030-490C-BDB3-3AAB1F7A0EC3}" type="presOf" srcId="{C78E137C-3D01-4000-9F8B-3E5BDD107EEC}" destId="{6C5241C1-BB04-4B35-B568-4F5DE5B04D13}" srcOrd="0" destOrd="7" presId="urn:microsoft.com/office/officeart/2005/8/layout/vList2"/>
    <dgm:cxn modelId="{94D2B195-A234-4BF6-889F-CE693DBC74CD}" srcId="{AD60C9F9-169E-4DB2-AFA1-56B29D31FF5F}" destId="{8DAEE51E-395F-4700-B79E-9DF863101514}" srcOrd="6" destOrd="0" parTransId="{15747D63-F90F-4F29-B01C-4C0AFD9C58A5}" sibTransId="{D00F36D6-4A61-4BBE-A8F5-F45D3EA891D2}"/>
    <dgm:cxn modelId="{8EB83BFD-FDF6-487C-9D7E-98095B7145DE}" srcId="{AD60C9F9-169E-4DB2-AFA1-56B29D31FF5F}" destId="{76A68965-38AF-4FA3-B10A-CFF059D5CE73}" srcOrd="5" destOrd="0" parTransId="{67DE8736-2B24-4896-A903-5D36D7FB7079}" sibTransId="{81A8AC15-5911-4487-9273-E74B3F7ABD66}"/>
    <dgm:cxn modelId="{24A43A74-652B-475D-B5CE-3F04ACC321AE}" type="presOf" srcId="{AD60C9F9-169E-4DB2-AFA1-56B29D31FF5F}" destId="{5C155869-0265-4B7F-9336-6A25A79DA512}" srcOrd="0" destOrd="0" presId="urn:microsoft.com/office/officeart/2005/8/layout/vList2"/>
    <dgm:cxn modelId="{A6DAAE41-8B72-437B-9657-389D33B01734}" srcId="{EABA4579-1698-4490-97C7-B7F2E4115A43}" destId="{4602AA6A-105B-4E86-AD0F-3127FEF61850}" srcOrd="1" destOrd="0" parTransId="{DF386668-D9A0-4306-A7BB-42BFB844BBDF}" sibTransId="{F7B6EED3-60B8-471F-A10F-F4877227FCE3}"/>
    <dgm:cxn modelId="{4C4592C5-0945-4A0A-B710-AA930D82F2E8}" type="presOf" srcId="{E7D4C10D-0298-440C-A33D-CA4DF6309A99}" destId="{6C5241C1-BB04-4B35-B568-4F5DE5B04D13}" srcOrd="0" destOrd="3" presId="urn:microsoft.com/office/officeart/2005/8/layout/vList2"/>
    <dgm:cxn modelId="{0782CBD9-E24E-446C-95E8-50A038773B74}" type="presOf" srcId="{4602AA6A-105B-4E86-AD0F-3127FEF61850}" destId="{6C5241C1-BB04-4B35-B568-4F5DE5B04D13}" srcOrd="0" destOrd="9" presId="urn:microsoft.com/office/officeart/2005/8/layout/vList2"/>
    <dgm:cxn modelId="{BA693726-1EED-4999-BC67-8D935D32EBDE}" type="presOf" srcId="{F34B022D-D295-46F5-AE60-B9CBE6A910C7}" destId="{6C5241C1-BB04-4B35-B568-4F5DE5B04D13}" srcOrd="0" destOrd="8" presId="urn:microsoft.com/office/officeart/2005/8/layout/vList2"/>
    <dgm:cxn modelId="{E51FBA57-DAD9-4EF3-A522-7988C044FF71}" srcId="{AD60C9F9-169E-4DB2-AFA1-56B29D31FF5F}" destId="{84E184A5-0C91-4A6B-B5BA-71E1B227B91B}" srcOrd="7" destOrd="0" parTransId="{6EE5C4EE-EC5B-401C-816E-BDA66D21C5B0}" sibTransId="{0C43A4D0-7F53-431E-A57E-5DB995125F24}"/>
    <dgm:cxn modelId="{7F3A40A7-7DB8-4FE8-99D8-050EDA79B065}" type="presOf" srcId="{BD6F1F99-A73C-46D0-BDB4-7453EF4257A5}" destId="{6C5241C1-BB04-4B35-B568-4F5DE5B04D13}" srcOrd="0" destOrd="5" presId="urn:microsoft.com/office/officeart/2005/8/layout/vList2"/>
    <dgm:cxn modelId="{F8B32580-4E75-4347-99B8-5C5789250191}" srcId="{4602AA6A-105B-4E86-AD0F-3127FEF61850}" destId="{77F08878-4079-42A5-8C4B-43F3468D95AB}" srcOrd="0" destOrd="0" parTransId="{25AD5A95-3B8C-4797-A578-C11E840ADEB9}" sibTransId="{C7F78C57-304E-41C0-AD8A-91DCFDBB6018}"/>
    <dgm:cxn modelId="{1AD3219E-EA47-4184-89E0-33D57CD03134}" srcId="{EABA4579-1698-4490-97C7-B7F2E4115A43}" destId="{C78E137C-3D01-4000-9F8B-3E5BDD107EEC}" srcOrd="0" destOrd="0" parTransId="{7B2A428C-3C0C-49EE-A443-9132C189F13A}" sibTransId="{B957A022-4731-4CD9-ABE6-642ECAA999FD}"/>
    <dgm:cxn modelId="{BED7E4D6-2271-4C5C-9A04-B857CB699FDB}" srcId="{AD60C9F9-169E-4DB2-AFA1-56B29D31FF5F}" destId="{AB31901A-7EC8-4640-ABD6-0592A7D873AC}" srcOrd="1" destOrd="0" parTransId="{9485E28A-0034-4DDD-8B5E-6297951F2B81}" sibTransId="{BCDF2A34-60C2-4027-BF0B-1A089ED272A9}"/>
    <dgm:cxn modelId="{D0975385-E48C-46BF-8038-B5A48EED418F}" type="presOf" srcId="{84E184A5-0C91-4A6B-B5BA-71E1B227B91B}" destId="{F33646CF-139E-49A9-A9A8-70859AFAD294}" srcOrd="0" destOrd="0" presId="urn:microsoft.com/office/officeart/2005/8/layout/vList2"/>
    <dgm:cxn modelId="{37DB0B2B-3E4C-4A87-853D-D952FD37A265}" srcId="{C9E81234-A9DF-47F4-86BE-8398A6B18F2B}" destId="{97BFD40B-5ACD-474D-94C4-DD6226B68F44}" srcOrd="0" destOrd="0" parTransId="{32786222-2DA3-4DA4-A9B7-F95AF11839E9}" sibTransId="{9C623E46-93B9-4703-92E6-39E35064F644}"/>
    <dgm:cxn modelId="{DEC5FFED-E017-4221-8578-CD1AC9598E02}" srcId="{AD60C9F9-169E-4DB2-AFA1-56B29D31FF5F}" destId="{95205769-8D4F-4FA2-B71F-DA3B2A970A55}" srcOrd="2" destOrd="0" parTransId="{981F38DD-6EE3-488D-ABC9-838C17397C6C}" sibTransId="{E93026B1-08F7-480A-8157-7BEDF4010C16}"/>
    <dgm:cxn modelId="{948FA71C-9D98-4AF2-9463-F1C5C7E62A64}" type="presOf" srcId="{95205769-8D4F-4FA2-B71F-DA3B2A970A55}" destId="{04563B43-7110-4956-B138-BF6CE997F886}" srcOrd="0" destOrd="0" presId="urn:microsoft.com/office/officeart/2005/8/layout/vList2"/>
    <dgm:cxn modelId="{1279BCC7-9CE5-4F18-8FFF-B4AB321ABE8D}" type="presOf" srcId="{76A68965-38AF-4FA3-B10A-CFF059D5CE73}" destId="{CB9E9CAD-105C-4A06-9E8A-1893373C689F}" srcOrd="0" destOrd="0" presId="urn:microsoft.com/office/officeart/2005/8/layout/vList2"/>
    <dgm:cxn modelId="{716BEE6C-9917-448E-9636-B0C987C7273B}" type="presOf" srcId="{58EFC8AF-D58A-43B2-AAE7-E6AC1C14A410}" destId="{3DB512CE-315B-4567-8310-631A214DEB83}" srcOrd="0" destOrd="0" presId="urn:microsoft.com/office/officeart/2005/8/layout/vList2"/>
    <dgm:cxn modelId="{5BC109FD-C8DA-4F09-9D1B-E6C4BCF19406}" srcId="{58EFC8AF-D58A-43B2-AAE7-E6AC1C14A410}" destId="{C9E81234-A9DF-47F4-86BE-8398A6B18F2B}" srcOrd="0" destOrd="0" parTransId="{B76AA07D-3692-46A6-8082-4E1B9727B201}" sibTransId="{1A559B03-3485-4D21-A58E-0F935862917F}"/>
    <dgm:cxn modelId="{C022576D-B32F-406E-B1C8-BF05BDDF7148}" srcId="{4602AA6A-105B-4E86-AD0F-3127FEF61850}" destId="{5FD5DB65-DF62-4FB9-BEFE-0075AAC73C57}" srcOrd="1" destOrd="0" parTransId="{49631419-1A0C-4F0D-A2A4-4A2B500CEEE2}" sibTransId="{E7D6EFE8-C5D3-4F80-A1DB-E7B9D95E808F}"/>
    <dgm:cxn modelId="{23E14383-A3D4-4942-9BE4-60241FC55ECF}" srcId="{AD60C9F9-169E-4DB2-AFA1-56B29D31FF5F}" destId="{DEAFC6CD-F49F-4321-859F-DA8D47F0518E}" srcOrd="0" destOrd="0" parTransId="{2E981A63-510E-4057-B2D7-F111EFBBDEE9}" sibTransId="{71D15AB1-AC62-43C3-91F6-64F3FD9C14E4}"/>
    <dgm:cxn modelId="{D270E452-CEB2-4F44-B85E-7E114875BE01}" type="presOf" srcId="{50AAFBB2-0238-4913-A261-8568A6F6D83B}" destId="{6C5241C1-BB04-4B35-B568-4F5DE5B04D13}" srcOrd="0" destOrd="2" presId="urn:microsoft.com/office/officeart/2005/8/layout/vList2"/>
    <dgm:cxn modelId="{F787B8BB-F2A5-42C4-8A4E-D43441D03303}" srcId="{AD60C9F9-169E-4DB2-AFA1-56B29D31FF5F}" destId="{58EFC8AF-D58A-43B2-AAE7-E6AC1C14A410}" srcOrd="3" destOrd="0" parTransId="{44566224-51C7-49EC-B6B4-FEF9A6764E24}" sibTransId="{1BEBB48A-7FFF-4786-9834-1CF3B04C46B1}"/>
    <dgm:cxn modelId="{F9F16CFE-C883-456F-A7E7-185389ED8D0F}" type="presOf" srcId="{5FD5DB65-DF62-4FB9-BEFE-0075AAC73C57}" destId="{6C5241C1-BB04-4B35-B568-4F5DE5B04D13}" srcOrd="0" destOrd="11" presId="urn:microsoft.com/office/officeart/2005/8/layout/vList2"/>
    <dgm:cxn modelId="{ACF06039-1726-4E65-BC28-E3B670E40EAB}" type="presOf" srcId="{DEAFC6CD-F49F-4321-859F-DA8D47F0518E}" destId="{38E14F30-3364-4469-A1F8-BCB4513BDACD}" srcOrd="0" destOrd="0" presId="urn:microsoft.com/office/officeart/2005/8/layout/vList2"/>
    <dgm:cxn modelId="{D5B2BE4A-40B2-4ABC-9E8D-BB2B2553DF22}" srcId="{C9E81234-A9DF-47F4-86BE-8398A6B18F2B}" destId="{50AAFBB2-0238-4913-A261-8568A6F6D83B}" srcOrd="1" destOrd="0" parTransId="{3D73434D-5B32-43C6-A3D9-293400C3F90D}" sibTransId="{060CD08F-E110-4CA7-8C6A-13991DAE8458}"/>
    <dgm:cxn modelId="{342C89EE-8473-41AC-AA79-85F2001C24AC}" type="presOf" srcId="{915F2D22-B65B-4127-BFDB-E5958D600B65}" destId="{6C5241C1-BB04-4B35-B568-4F5DE5B04D13}" srcOrd="0" destOrd="4" presId="urn:microsoft.com/office/officeart/2005/8/layout/vList2"/>
    <dgm:cxn modelId="{9FA9E23A-62D6-46E0-8649-A509C537FE35}" srcId="{C9E81234-A9DF-47F4-86BE-8398A6B18F2B}" destId="{915F2D22-B65B-4127-BFDB-E5958D600B65}" srcOrd="3" destOrd="0" parTransId="{65FDFF75-B77F-436C-8A0A-E947468E3779}" sibTransId="{D37B2C58-6FCC-4AD7-9DD7-3D2508732ED5}"/>
    <dgm:cxn modelId="{DF945BE3-4DFE-4050-8E63-BE03DC90F128}" type="presOf" srcId="{B3820CF2-4C58-4A53-8F74-BB0BCCDD6667}" destId="{97EA381A-7392-4728-A02B-6B78104544E2}" srcOrd="0" destOrd="0" presId="urn:microsoft.com/office/officeart/2005/8/layout/vList2"/>
    <dgm:cxn modelId="{476BC34F-DA86-4C35-BEDB-B7021DCCDCA4}" srcId="{AD60C9F9-169E-4DB2-AFA1-56B29D31FF5F}" destId="{B3820CF2-4C58-4A53-8F74-BB0BCCDD6667}" srcOrd="4" destOrd="0" parTransId="{03ED823A-FFE8-4D33-895A-1AD69E9CC921}" sibTransId="{71D2E37A-0314-48BE-8A4E-1F63CEDBC7F0}"/>
    <dgm:cxn modelId="{07BD9EED-2F7F-40ED-97D5-4D402E2DAC64}" type="presOf" srcId="{EABA4579-1698-4490-97C7-B7F2E4115A43}" destId="{6C5241C1-BB04-4B35-B568-4F5DE5B04D13}" srcOrd="0" destOrd="6" presId="urn:microsoft.com/office/officeart/2005/8/layout/vList2"/>
    <dgm:cxn modelId="{5DE67A9B-2AA7-4C1B-AAFE-C001AD242ECD}" type="presOf" srcId="{8DAEE51E-395F-4700-B79E-9DF863101514}" destId="{310A08B2-BE58-470F-9475-67364DF7E691}" srcOrd="0" destOrd="0" presId="urn:microsoft.com/office/officeart/2005/8/layout/vList2"/>
    <dgm:cxn modelId="{7720BA29-1627-4E6E-906C-8F92E6C605DA}" srcId="{C9E81234-A9DF-47F4-86BE-8398A6B18F2B}" destId="{E7D4C10D-0298-440C-A33D-CA4DF6309A99}" srcOrd="2" destOrd="0" parTransId="{C3BF7470-2C67-443C-B925-D7345D63E203}" sibTransId="{5B9B0361-10EC-4E36-B857-22A5F63F5533}"/>
    <dgm:cxn modelId="{A7FEBB25-F6E3-40B0-A155-690D81AABEA7}" type="presOf" srcId="{97BFD40B-5ACD-474D-94C4-DD6226B68F44}" destId="{6C5241C1-BB04-4B35-B568-4F5DE5B04D13}" srcOrd="0" destOrd="1" presId="urn:microsoft.com/office/officeart/2005/8/layout/vList2"/>
    <dgm:cxn modelId="{024B5721-2BA0-4CFB-A274-C12DBFE8E2D3}" type="presOf" srcId="{AB31901A-7EC8-4640-ABD6-0592A7D873AC}" destId="{CB269DF2-E70E-405E-A0AB-3DCE344DEC73}" srcOrd="0" destOrd="0" presId="urn:microsoft.com/office/officeart/2005/8/layout/vList2"/>
    <dgm:cxn modelId="{A4623B09-F015-4138-93C2-487C92584560}" srcId="{58EFC8AF-D58A-43B2-AAE7-E6AC1C14A410}" destId="{EABA4579-1698-4490-97C7-B7F2E4115A43}" srcOrd="1" destOrd="0" parTransId="{27AB7D3E-A6A9-440D-AAB7-8AED36171391}" sibTransId="{C1A05443-D895-4482-9FBA-EF6B3033AF27}"/>
    <dgm:cxn modelId="{90F091A9-E33A-4696-9A0D-E4B099A788AB}" type="presOf" srcId="{77F08878-4079-42A5-8C4B-43F3468D95AB}" destId="{6C5241C1-BB04-4B35-B568-4F5DE5B04D13}" srcOrd="0" destOrd="10" presId="urn:microsoft.com/office/officeart/2005/8/layout/vList2"/>
    <dgm:cxn modelId="{0C342719-2CE2-4355-AB2B-99B3FDD9E599}" srcId="{C9E81234-A9DF-47F4-86BE-8398A6B18F2B}" destId="{BD6F1F99-A73C-46D0-BDB4-7453EF4257A5}" srcOrd="4" destOrd="0" parTransId="{390278F8-AB37-4EE8-A1DD-25069B968E81}" sibTransId="{B191A31E-E92C-4D31-9A84-2FEF1F5F1FED}"/>
    <dgm:cxn modelId="{5C23037D-E537-4374-97E8-16D20B576EF2}" type="presParOf" srcId="{5C155869-0265-4B7F-9336-6A25A79DA512}" destId="{38E14F30-3364-4469-A1F8-BCB4513BDACD}" srcOrd="0" destOrd="0" presId="urn:microsoft.com/office/officeart/2005/8/layout/vList2"/>
    <dgm:cxn modelId="{31D4D69B-222D-4D0C-B80E-B509E7CDD3FC}" type="presParOf" srcId="{5C155869-0265-4B7F-9336-6A25A79DA512}" destId="{056ACF67-BF87-462E-8791-FF902D2F03B0}" srcOrd="1" destOrd="0" presId="urn:microsoft.com/office/officeart/2005/8/layout/vList2"/>
    <dgm:cxn modelId="{15585A2A-9192-4D07-AA77-95C2FBBFE5F9}" type="presParOf" srcId="{5C155869-0265-4B7F-9336-6A25A79DA512}" destId="{CB269DF2-E70E-405E-A0AB-3DCE344DEC73}" srcOrd="2" destOrd="0" presId="urn:microsoft.com/office/officeart/2005/8/layout/vList2"/>
    <dgm:cxn modelId="{4D8DECA3-68E6-4FC7-830F-B856670586B0}" type="presParOf" srcId="{5C155869-0265-4B7F-9336-6A25A79DA512}" destId="{A649E489-5A4C-4BFF-A467-EB6E09117141}" srcOrd="3" destOrd="0" presId="urn:microsoft.com/office/officeart/2005/8/layout/vList2"/>
    <dgm:cxn modelId="{5DA825F5-7F4A-405B-8D0D-A69A037CE959}" type="presParOf" srcId="{5C155869-0265-4B7F-9336-6A25A79DA512}" destId="{04563B43-7110-4956-B138-BF6CE997F886}" srcOrd="4" destOrd="0" presId="urn:microsoft.com/office/officeart/2005/8/layout/vList2"/>
    <dgm:cxn modelId="{0903856F-AF11-48F4-B643-D664F1A0CB3C}" type="presParOf" srcId="{5C155869-0265-4B7F-9336-6A25A79DA512}" destId="{135CA4DA-E442-4131-B49C-1FF9722B991D}" srcOrd="5" destOrd="0" presId="urn:microsoft.com/office/officeart/2005/8/layout/vList2"/>
    <dgm:cxn modelId="{8FBEAF6A-9502-44DF-9D1E-92C62446DE11}" type="presParOf" srcId="{5C155869-0265-4B7F-9336-6A25A79DA512}" destId="{3DB512CE-315B-4567-8310-631A214DEB83}" srcOrd="6" destOrd="0" presId="urn:microsoft.com/office/officeart/2005/8/layout/vList2"/>
    <dgm:cxn modelId="{B4A229AD-334E-4D8D-9969-C15555DA84A4}" type="presParOf" srcId="{5C155869-0265-4B7F-9336-6A25A79DA512}" destId="{6C5241C1-BB04-4B35-B568-4F5DE5B04D13}" srcOrd="7" destOrd="0" presId="urn:microsoft.com/office/officeart/2005/8/layout/vList2"/>
    <dgm:cxn modelId="{1CD94A8F-E399-45A3-8BE4-C85650B71478}" type="presParOf" srcId="{5C155869-0265-4B7F-9336-6A25A79DA512}" destId="{97EA381A-7392-4728-A02B-6B78104544E2}" srcOrd="8" destOrd="0" presId="urn:microsoft.com/office/officeart/2005/8/layout/vList2"/>
    <dgm:cxn modelId="{D2F0B53C-6ABB-41C3-BD3E-709F497BE655}" type="presParOf" srcId="{5C155869-0265-4B7F-9336-6A25A79DA512}" destId="{B787C6C7-6499-4774-9B58-EB810A91E9BB}" srcOrd="9" destOrd="0" presId="urn:microsoft.com/office/officeart/2005/8/layout/vList2"/>
    <dgm:cxn modelId="{070D1EA7-F263-4B3D-B2BE-3ACE10F6F3E2}" type="presParOf" srcId="{5C155869-0265-4B7F-9336-6A25A79DA512}" destId="{CB9E9CAD-105C-4A06-9E8A-1893373C689F}" srcOrd="10" destOrd="0" presId="urn:microsoft.com/office/officeart/2005/8/layout/vList2"/>
    <dgm:cxn modelId="{9BB92E0F-D169-4AFC-B3D2-657D9103AECE}" type="presParOf" srcId="{5C155869-0265-4B7F-9336-6A25A79DA512}" destId="{295A3D28-F632-4C3E-8F19-0220112D1FFA}" srcOrd="11" destOrd="0" presId="urn:microsoft.com/office/officeart/2005/8/layout/vList2"/>
    <dgm:cxn modelId="{B69D034A-78D5-449D-ADE8-584586B678E0}" type="presParOf" srcId="{5C155869-0265-4B7F-9336-6A25A79DA512}" destId="{310A08B2-BE58-470F-9475-67364DF7E691}" srcOrd="12" destOrd="0" presId="urn:microsoft.com/office/officeart/2005/8/layout/vList2"/>
    <dgm:cxn modelId="{04FD21A0-0C1A-416C-9710-462C03AC59A4}" type="presParOf" srcId="{5C155869-0265-4B7F-9336-6A25A79DA512}" destId="{2F8E77AA-13B8-489B-A649-995CFB9D7B2A}" srcOrd="13" destOrd="0" presId="urn:microsoft.com/office/officeart/2005/8/layout/vList2"/>
    <dgm:cxn modelId="{F8B4842C-7799-48C3-9951-1C8363EAACA4}" type="presParOf" srcId="{5C155869-0265-4B7F-9336-6A25A79DA512}" destId="{F33646CF-139E-49A9-A9A8-70859AFAD294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27D443-DFFA-4089-9B7D-C7995550EBC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88259A47-ECC1-4913-A1BA-72A6AE31A507}">
      <dgm:prSet/>
      <dgm:spPr/>
      <dgm:t>
        <a:bodyPr/>
        <a:lstStyle/>
        <a:p>
          <a:pPr rtl="0"/>
          <a:r>
            <a:rPr lang="en-US" noProof="0" dirty="0" smtClean="0"/>
            <a:t>Mitochondrion</a:t>
          </a:r>
          <a:endParaRPr lang="en-US" noProof="0" dirty="0"/>
        </a:p>
      </dgm:t>
    </dgm:pt>
    <dgm:pt modelId="{DE6B961B-4670-4108-9DAC-9678D3CFE901}" type="parTrans" cxnId="{7492D314-EAC3-4604-B517-A1AEF824D6BE}">
      <dgm:prSet/>
      <dgm:spPr/>
      <dgm:t>
        <a:bodyPr/>
        <a:lstStyle/>
        <a:p>
          <a:endParaRPr lang="hr-HR"/>
        </a:p>
      </dgm:t>
    </dgm:pt>
    <dgm:pt modelId="{0F588C99-9703-4CB5-BC34-F02B03B377B1}" type="sibTrans" cxnId="{7492D314-EAC3-4604-B517-A1AEF824D6BE}">
      <dgm:prSet/>
      <dgm:spPr/>
      <dgm:t>
        <a:bodyPr/>
        <a:lstStyle/>
        <a:p>
          <a:endParaRPr lang="hr-HR"/>
        </a:p>
      </dgm:t>
    </dgm:pt>
    <dgm:pt modelId="{EDFBA355-4C26-40BD-B26E-BD4A389460BF}">
      <dgm:prSet/>
      <dgm:spPr/>
      <dgm:t>
        <a:bodyPr/>
        <a:lstStyle/>
        <a:p>
          <a:pPr rtl="0"/>
          <a:r>
            <a:rPr lang="en-US" noProof="0" dirty="0" smtClean="0"/>
            <a:t>CYTRIC ACID CYCLE,</a:t>
          </a:r>
          <a:endParaRPr lang="en-US" noProof="0" dirty="0"/>
        </a:p>
      </dgm:t>
    </dgm:pt>
    <dgm:pt modelId="{FD772FD6-8A4E-412B-A9F6-2884D3E788AA}" type="parTrans" cxnId="{F1B19AA6-7EF6-4C91-ABE8-98E810F18801}">
      <dgm:prSet/>
      <dgm:spPr/>
      <dgm:t>
        <a:bodyPr/>
        <a:lstStyle/>
        <a:p>
          <a:endParaRPr lang="hr-HR"/>
        </a:p>
      </dgm:t>
    </dgm:pt>
    <dgm:pt modelId="{1DF5B44A-D7E4-4528-81A2-D2058A9098AD}" type="sibTrans" cxnId="{F1B19AA6-7EF6-4C91-ABE8-98E810F18801}">
      <dgm:prSet/>
      <dgm:spPr/>
      <dgm:t>
        <a:bodyPr/>
        <a:lstStyle/>
        <a:p>
          <a:endParaRPr lang="hr-HR"/>
        </a:p>
      </dgm:t>
    </dgm:pt>
    <dgm:pt modelId="{FFAD58C2-0804-4D6B-B564-195D9006C08D}">
      <dgm:prSet/>
      <dgm:spPr/>
      <dgm:t>
        <a:bodyPr/>
        <a:lstStyle/>
        <a:p>
          <a:pPr rtl="0"/>
          <a:r>
            <a:rPr lang="en-US" noProof="0" dirty="0" smtClean="0">
              <a:sym typeface="Symbol"/>
            </a:rPr>
            <a:t></a:t>
          </a:r>
          <a:r>
            <a:rPr lang="en-US" noProof="0" dirty="0" smtClean="0"/>
            <a:t>-OXIDATION, KETOGENESIS, </a:t>
          </a:r>
          <a:endParaRPr lang="en-US" noProof="0" dirty="0"/>
        </a:p>
      </dgm:t>
    </dgm:pt>
    <dgm:pt modelId="{A6519321-ED08-444E-B5D2-88BE30802DBA}" type="parTrans" cxnId="{BDBCA94A-E0BA-4AAE-8871-02CF11DD2871}">
      <dgm:prSet/>
      <dgm:spPr/>
      <dgm:t>
        <a:bodyPr/>
        <a:lstStyle/>
        <a:p>
          <a:endParaRPr lang="hr-HR"/>
        </a:p>
      </dgm:t>
    </dgm:pt>
    <dgm:pt modelId="{2107F491-0F6D-4714-8A96-ABCDA4D3ED3C}" type="sibTrans" cxnId="{BDBCA94A-E0BA-4AAE-8871-02CF11DD2871}">
      <dgm:prSet/>
      <dgm:spPr/>
      <dgm:t>
        <a:bodyPr/>
        <a:lstStyle/>
        <a:p>
          <a:endParaRPr lang="hr-HR"/>
        </a:p>
      </dgm:t>
    </dgm:pt>
    <dgm:pt modelId="{577E7C93-6EB7-4FA4-A8AE-24AF037A3EA8}">
      <dgm:prSet/>
      <dgm:spPr/>
      <dgm:t>
        <a:bodyPr/>
        <a:lstStyle/>
        <a:p>
          <a:pPr rtl="0"/>
          <a:r>
            <a:rPr lang="en-US" noProof="0" dirty="0" smtClean="0"/>
            <a:t>OXYDATIVE DECARBOXYLATION OF PYRUVATE,</a:t>
          </a:r>
          <a:endParaRPr lang="en-US" noProof="0" dirty="0"/>
        </a:p>
      </dgm:t>
    </dgm:pt>
    <dgm:pt modelId="{5189FA6A-388F-442E-BA90-7052FA3F6566}" type="parTrans" cxnId="{F59B773F-28FD-47F7-8D8B-F32DE8B1B2D8}">
      <dgm:prSet/>
      <dgm:spPr/>
      <dgm:t>
        <a:bodyPr/>
        <a:lstStyle/>
        <a:p>
          <a:endParaRPr lang="hr-HR"/>
        </a:p>
      </dgm:t>
    </dgm:pt>
    <dgm:pt modelId="{0B41DD53-C529-479E-A352-B0CC6C829E13}" type="sibTrans" cxnId="{F59B773F-28FD-47F7-8D8B-F32DE8B1B2D8}">
      <dgm:prSet/>
      <dgm:spPr/>
      <dgm:t>
        <a:bodyPr/>
        <a:lstStyle/>
        <a:p>
          <a:endParaRPr lang="hr-HR"/>
        </a:p>
      </dgm:t>
    </dgm:pt>
    <dgm:pt modelId="{BD337334-956C-48A0-A1D2-F71C66DAC873}">
      <dgm:prSet/>
      <dgm:spPr/>
      <dgm:t>
        <a:bodyPr/>
        <a:lstStyle/>
        <a:p>
          <a:pPr rtl="0"/>
          <a:r>
            <a:rPr lang="en-US" noProof="0" dirty="0" smtClean="0"/>
            <a:t>SYNTHESIS OF CARBAMOIL PHOSPHATE AND PART OF UREA CYCLE,</a:t>
          </a:r>
          <a:endParaRPr lang="en-US" noProof="0" dirty="0"/>
        </a:p>
      </dgm:t>
    </dgm:pt>
    <dgm:pt modelId="{D9FAF72F-6301-415F-81C4-13283CCDE7B1}" type="parTrans" cxnId="{276D242B-864B-4837-9080-D895EFB42B6B}">
      <dgm:prSet/>
      <dgm:spPr/>
      <dgm:t>
        <a:bodyPr/>
        <a:lstStyle/>
        <a:p>
          <a:endParaRPr lang="hr-HR"/>
        </a:p>
      </dgm:t>
    </dgm:pt>
    <dgm:pt modelId="{BE33AB1E-F1F0-4942-ADDA-F5A16F42CF15}" type="sibTrans" cxnId="{276D242B-864B-4837-9080-D895EFB42B6B}">
      <dgm:prSet/>
      <dgm:spPr/>
      <dgm:t>
        <a:bodyPr/>
        <a:lstStyle/>
        <a:p>
          <a:endParaRPr lang="hr-HR"/>
        </a:p>
      </dgm:t>
    </dgm:pt>
    <dgm:pt modelId="{27DFCAD0-CBBF-4324-A8A3-6B73BE8BE48A}">
      <dgm:prSet/>
      <dgm:spPr/>
      <dgm:t>
        <a:bodyPr/>
        <a:lstStyle/>
        <a:p>
          <a:pPr rtl="0"/>
          <a:r>
            <a:rPr lang="en-US" noProof="0" dirty="0" smtClean="0"/>
            <a:t>*CARBOXILATION OF PYRUVATE AS PART OF GLUCONEOGENESYS (OXALOACETATE PRODUCTION)</a:t>
          </a:r>
          <a:endParaRPr lang="en-US" noProof="0" dirty="0"/>
        </a:p>
      </dgm:t>
    </dgm:pt>
    <dgm:pt modelId="{01FF3182-8519-401A-A746-79B4065E0FAA}" type="parTrans" cxnId="{24CDFB89-B334-4BE3-91F6-E3C541AE584C}">
      <dgm:prSet/>
      <dgm:spPr/>
      <dgm:t>
        <a:bodyPr/>
        <a:lstStyle/>
        <a:p>
          <a:endParaRPr lang="hr-HR"/>
        </a:p>
      </dgm:t>
    </dgm:pt>
    <dgm:pt modelId="{E3326AC2-888C-439D-8695-BDCCD14FA2D5}" type="sibTrans" cxnId="{24CDFB89-B334-4BE3-91F6-E3C541AE584C}">
      <dgm:prSet/>
      <dgm:spPr/>
      <dgm:t>
        <a:bodyPr/>
        <a:lstStyle/>
        <a:p>
          <a:endParaRPr lang="hr-HR"/>
        </a:p>
      </dgm:t>
    </dgm:pt>
    <dgm:pt modelId="{C32C1CA4-CD79-4B2E-8264-D00BFE779F1A}">
      <dgm:prSet/>
      <dgm:spPr/>
      <dgm:t>
        <a:bodyPr/>
        <a:lstStyle/>
        <a:p>
          <a:pPr rtl="0"/>
          <a:r>
            <a:rPr lang="en-US" noProof="0" dirty="0" smtClean="0"/>
            <a:t>Cytosol</a:t>
          </a:r>
          <a:endParaRPr lang="en-US" noProof="0" dirty="0"/>
        </a:p>
      </dgm:t>
    </dgm:pt>
    <dgm:pt modelId="{1B97CF6B-AE7D-432A-B079-EB1D7831C1B6}" type="parTrans" cxnId="{79F92045-2606-424B-98EE-6887677AC9D8}">
      <dgm:prSet/>
      <dgm:spPr/>
      <dgm:t>
        <a:bodyPr/>
        <a:lstStyle/>
        <a:p>
          <a:endParaRPr lang="hr-HR"/>
        </a:p>
      </dgm:t>
    </dgm:pt>
    <dgm:pt modelId="{4662024B-0FB3-45EE-AC30-7CE00A38E212}" type="sibTrans" cxnId="{79F92045-2606-424B-98EE-6887677AC9D8}">
      <dgm:prSet/>
      <dgm:spPr/>
      <dgm:t>
        <a:bodyPr/>
        <a:lstStyle/>
        <a:p>
          <a:endParaRPr lang="hr-HR"/>
        </a:p>
      </dgm:t>
    </dgm:pt>
    <dgm:pt modelId="{6AA3BA08-9024-4CE3-BD06-9FD70E3E5AF7}">
      <dgm:prSet/>
      <dgm:spPr/>
      <dgm:t>
        <a:bodyPr/>
        <a:lstStyle/>
        <a:p>
          <a:pPr rtl="0"/>
          <a:r>
            <a:rPr lang="en-US" noProof="0" dirty="0" smtClean="0"/>
            <a:t>GYCOLISIS, GLUCONEOGENESIS (except”*”part of)</a:t>
          </a:r>
          <a:endParaRPr lang="en-US" noProof="0" dirty="0"/>
        </a:p>
      </dgm:t>
    </dgm:pt>
    <dgm:pt modelId="{E955C5EB-1F51-4873-B8F3-16B8BC7AD90D}" type="parTrans" cxnId="{DB47447D-F7CA-4A50-8545-39B9EEC3276D}">
      <dgm:prSet/>
      <dgm:spPr/>
      <dgm:t>
        <a:bodyPr/>
        <a:lstStyle/>
        <a:p>
          <a:endParaRPr lang="hr-HR"/>
        </a:p>
      </dgm:t>
    </dgm:pt>
    <dgm:pt modelId="{57574669-9863-4053-9DDB-1E84C7CF8AC4}" type="sibTrans" cxnId="{DB47447D-F7CA-4A50-8545-39B9EEC3276D}">
      <dgm:prSet/>
      <dgm:spPr/>
      <dgm:t>
        <a:bodyPr/>
        <a:lstStyle/>
        <a:p>
          <a:endParaRPr lang="hr-HR"/>
        </a:p>
      </dgm:t>
    </dgm:pt>
    <dgm:pt modelId="{4AA9FB4B-1A6D-44BA-9D17-AB2FB3D0CD95}">
      <dgm:prSet/>
      <dgm:spPr/>
      <dgm:t>
        <a:bodyPr/>
        <a:lstStyle/>
        <a:p>
          <a:pPr rtl="0"/>
          <a:r>
            <a:rPr lang="en-US" noProof="0" dirty="0" smtClean="0"/>
            <a:t>GLYCOGEN METABOLISM  </a:t>
          </a:r>
          <a:endParaRPr lang="en-US" noProof="0" dirty="0"/>
        </a:p>
      </dgm:t>
    </dgm:pt>
    <dgm:pt modelId="{438C7238-012F-4685-B8BA-C8948A46F875}" type="parTrans" cxnId="{B270F098-974F-4879-ACAD-1A94613C5778}">
      <dgm:prSet/>
      <dgm:spPr/>
      <dgm:t>
        <a:bodyPr/>
        <a:lstStyle/>
        <a:p>
          <a:endParaRPr lang="hr-HR"/>
        </a:p>
      </dgm:t>
    </dgm:pt>
    <dgm:pt modelId="{3072DFEB-10A6-4B98-A384-783ED47C1B70}" type="sibTrans" cxnId="{B270F098-974F-4879-ACAD-1A94613C5778}">
      <dgm:prSet/>
      <dgm:spPr/>
      <dgm:t>
        <a:bodyPr/>
        <a:lstStyle/>
        <a:p>
          <a:endParaRPr lang="hr-HR"/>
        </a:p>
      </dgm:t>
    </dgm:pt>
    <dgm:pt modelId="{3CD80AC1-AA44-4482-B971-9842960DCE47}">
      <dgm:prSet/>
      <dgm:spPr/>
      <dgm:t>
        <a:bodyPr/>
        <a:lstStyle/>
        <a:p>
          <a:pPr rtl="0"/>
          <a:r>
            <a:rPr lang="en-US" noProof="0" dirty="0" smtClean="0"/>
            <a:t>PART OF UREA CYCLE</a:t>
          </a:r>
          <a:endParaRPr lang="en-US" noProof="0" dirty="0"/>
        </a:p>
      </dgm:t>
    </dgm:pt>
    <dgm:pt modelId="{3910504B-CE42-4C9A-AED0-7AA44C0E2B46}" type="parTrans" cxnId="{F738E5AF-AF78-425F-9286-019CC4B11663}">
      <dgm:prSet/>
      <dgm:spPr/>
      <dgm:t>
        <a:bodyPr/>
        <a:lstStyle/>
        <a:p>
          <a:endParaRPr lang="hr-HR"/>
        </a:p>
      </dgm:t>
    </dgm:pt>
    <dgm:pt modelId="{515E3AEB-2853-49D8-9F7A-80E49CC21240}" type="sibTrans" cxnId="{F738E5AF-AF78-425F-9286-019CC4B11663}">
      <dgm:prSet/>
      <dgm:spPr/>
      <dgm:t>
        <a:bodyPr/>
        <a:lstStyle/>
        <a:p>
          <a:endParaRPr lang="hr-HR"/>
        </a:p>
      </dgm:t>
    </dgm:pt>
    <dgm:pt modelId="{73AC8A21-EBC7-4C64-81F0-4E3BD90D288E}">
      <dgm:prSet/>
      <dgm:spPr/>
      <dgm:t>
        <a:bodyPr/>
        <a:lstStyle/>
        <a:p>
          <a:pPr rtl="0"/>
          <a:r>
            <a:rPr lang="en-US" noProof="0" dirty="0" err="1" smtClean="0"/>
            <a:t>Endoplasmatic</a:t>
          </a:r>
          <a:r>
            <a:rPr lang="en-US" noProof="0" dirty="0" smtClean="0"/>
            <a:t> reticulum</a:t>
          </a:r>
          <a:endParaRPr lang="en-US" noProof="0" dirty="0"/>
        </a:p>
      </dgm:t>
    </dgm:pt>
    <dgm:pt modelId="{7A456F1E-B8D2-4818-892B-6404232A5882}" type="parTrans" cxnId="{26AB17B4-EF0B-4C20-9AA9-889242407788}">
      <dgm:prSet/>
      <dgm:spPr/>
      <dgm:t>
        <a:bodyPr/>
        <a:lstStyle/>
        <a:p>
          <a:endParaRPr lang="hr-HR"/>
        </a:p>
      </dgm:t>
    </dgm:pt>
    <dgm:pt modelId="{06FA6518-3201-4FC5-A7E1-F4DD80F96C9A}" type="sibTrans" cxnId="{26AB17B4-EF0B-4C20-9AA9-889242407788}">
      <dgm:prSet/>
      <dgm:spPr/>
      <dgm:t>
        <a:bodyPr/>
        <a:lstStyle/>
        <a:p>
          <a:endParaRPr lang="hr-HR"/>
        </a:p>
      </dgm:t>
    </dgm:pt>
    <dgm:pt modelId="{D7AE4F82-B2E9-447A-9305-B963603CE24E}">
      <dgm:prSet/>
      <dgm:spPr/>
      <dgm:t>
        <a:bodyPr/>
        <a:lstStyle/>
        <a:p>
          <a:pPr rtl="0"/>
          <a:r>
            <a:rPr lang="en-US" noProof="0" dirty="0" smtClean="0"/>
            <a:t>SMOOTH: FATTY ACIDS SYNTHESIS </a:t>
          </a:r>
          <a:endParaRPr lang="en-US" noProof="0" dirty="0"/>
        </a:p>
      </dgm:t>
    </dgm:pt>
    <dgm:pt modelId="{E75B0290-E93F-481C-AB6B-D7145771152D}" type="parTrans" cxnId="{FD2F4F81-B17E-4A5D-B58B-F529155835A2}">
      <dgm:prSet/>
      <dgm:spPr/>
      <dgm:t>
        <a:bodyPr/>
        <a:lstStyle/>
        <a:p>
          <a:endParaRPr lang="hr-HR"/>
        </a:p>
      </dgm:t>
    </dgm:pt>
    <dgm:pt modelId="{A558C741-1C8F-4263-A271-32B86A154FA2}" type="sibTrans" cxnId="{FD2F4F81-B17E-4A5D-B58B-F529155835A2}">
      <dgm:prSet/>
      <dgm:spPr/>
      <dgm:t>
        <a:bodyPr/>
        <a:lstStyle/>
        <a:p>
          <a:endParaRPr lang="hr-HR"/>
        </a:p>
      </dgm:t>
    </dgm:pt>
    <dgm:pt modelId="{6E5BB0A9-9370-4C76-80F0-E3D31EC64D08}">
      <dgm:prSet/>
      <dgm:spPr/>
      <dgm:t>
        <a:bodyPr/>
        <a:lstStyle/>
        <a:p>
          <a:pPr rtl="0"/>
          <a:r>
            <a:rPr lang="en-US" noProof="0" dirty="0" smtClean="0"/>
            <a:t>ROUGH: PROTEIN SYNTHESIS</a:t>
          </a:r>
          <a:endParaRPr lang="en-US" noProof="0" dirty="0"/>
        </a:p>
      </dgm:t>
    </dgm:pt>
    <dgm:pt modelId="{A210C5D4-886B-4CB8-868A-94FAFE380910}" type="parTrans" cxnId="{F965C31B-D5DC-4F29-A9B1-86DC03CACBD6}">
      <dgm:prSet/>
      <dgm:spPr/>
      <dgm:t>
        <a:bodyPr/>
        <a:lstStyle/>
        <a:p>
          <a:endParaRPr lang="hr-HR"/>
        </a:p>
      </dgm:t>
    </dgm:pt>
    <dgm:pt modelId="{43935C69-9B29-439F-80B6-715D102009FD}" type="sibTrans" cxnId="{F965C31B-D5DC-4F29-A9B1-86DC03CACBD6}">
      <dgm:prSet/>
      <dgm:spPr/>
      <dgm:t>
        <a:bodyPr/>
        <a:lstStyle/>
        <a:p>
          <a:endParaRPr lang="hr-HR"/>
        </a:p>
      </dgm:t>
    </dgm:pt>
    <dgm:pt modelId="{F7311C5F-11D8-44AC-920C-E1422F1967F0}" type="pres">
      <dgm:prSet presAssocID="{FF27D443-DFFA-4089-9B7D-C7995550EBC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91C1EA7F-22B2-4343-81CD-17D73682CF77}" type="pres">
      <dgm:prSet presAssocID="{88259A47-ECC1-4913-A1BA-72A6AE31A507}" presName="linNode" presStyleCnt="0"/>
      <dgm:spPr/>
    </dgm:pt>
    <dgm:pt modelId="{5EFBC4D1-6198-4317-837E-CE50B2DCC971}" type="pres">
      <dgm:prSet presAssocID="{88259A47-ECC1-4913-A1BA-72A6AE31A507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459A25E-A243-45FE-955A-DDBF7E2688C8}" type="pres">
      <dgm:prSet presAssocID="{88259A47-ECC1-4913-A1BA-72A6AE31A50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045BB36-FD67-4F9F-B830-92497A6F52A5}" type="pres">
      <dgm:prSet presAssocID="{0F588C99-9703-4CB5-BC34-F02B03B377B1}" presName="sp" presStyleCnt="0"/>
      <dgm:spPr/>
    </dgm:pt>
    <dgm:pt modelId="{9005E28F-D46C-40FB-9842-D791F2E379D0}" type="pres">
      <dgm:prSet presAssocID="{C32C1CA4-CD79-4B2E-8264-D00BFE779F1A}" presName="linNode" presStyleCnt="0"/>
      <dgm:spPr/>
    </dgm:pt>
    <dgm:pt modelId="{1CADF3A2-205D-4D89-8200-C29C591BF04D}" type="pres">
      <dgm:prSet presAssocID="{C32C1CA4-CD79-4B2E-8264-D00BFE779F1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7E506C5-0C2B-4D69-9540-BCB4E5EF8EBC}" type="pres">
      <dgm:prSet presAssocID="{C32C1CA4-CD79-4B2E-8264-D00BFE779F1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7DDC916-3ED8-46D5-8A79-DB1B796521E3}" type="pres">
      <dgm:prSet presAssocID="{4662024B-0FB3-45EE-AC30-7CE00A38E212}" presName="sp" presStyleCnt="0"/>
      <dgm:spPr/>
    </dgm:pt>
    <dgm:pt modelId="{7FDDD297-E5C4-46BC-9980-3AF39E6E113A}" type="pres">
      <dgm:prSet presAssocID="{73AC8A21-EBC7-4C64-81F0-4E3BD90D288E}" presName="linNode" presStyleCnt="0"/>
      <dgm:spPr/>
    </dgm:pt>
    <dgm:pt modelId="{69E98E91-1879-47F6-8F37-2D69DBDF18E7}" type="pres">
      <dgm:prSet presAssocID="{73AC8A21-EBC7-4C64-81F0-4E3BD90D288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2BD3293-EE92-4871-B4D4-3BE1FEEF13DD}" type="pres">
      <dgm:prSet presAssocID="{73AC8A21-EBC7-4C64-81F0-4E3BD90D288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0EB6BE8-6E16-49F6-AF85-1C97524C7627}" type="presOf" srcId="{73AC8A21-EBC7-4C64-81F0-4E3BD90D288E}" destId="{69E98E91-1879-47F6-8F37-2D69DBDF18E7}" srcOrd="0" destOrd="0" presId="urn:microsoft.com/office/officeart/2005/8/layout/vList5"/>
    <dgm:cxn modelId="{7492D314-EAC3-4604-B517-A1AEF824D6BE}" srcId="{FF27D443-DFFA-4089-9B7D-C7995550EBC8}" destId="{88259A47-ECC1-4913-A1BA-72A6AE31A507}" srcOrd="0" destOrd="0" parTransId="{DE6B961B-4670-4108-9DAC-9678D3CFE901}" sibTransId="{0F588C99-9703-4CB5-BC34-F02B03B377B1}"/>
    <dgm:cxn modelId="{B8C559F7-0D90-4C1F-9AFA-7D52A18F5800}" type="presOf" srcId="{4AA9FB4B-1A6D-44BA-9D17-AB2FB3D0CD95}" destId="{67E506C5-0C2B-4D69-9540-BCB4E5EF8EBC}" srcOrd="0" destOrd="1" presId="urn:microsoft.com/office/officeart/2005/8/layout/vList5"/>
    <dgm:cxn modelId="{24CDFB89-B334-4BE3-91F6-E3C541AE584C}" srcId="{88259A47-ECC1-4913-A1BA-72A6AE31A507}" destId="{27DFCAD0-CBBF-4324-A8A3-6B73BE8BE48A}" srcOrd="4" destOrd="0" parTransId="{01FF3182-8519-401A-A746-79B4065E0FAA}" sibTransId="{E3326AC2-888C-439D-8695-BDCCD14FA2D5}"/>
    <dgm:cxn modelId="{DF98CEC6-904C-48D4-8124-A9413327ED8C}" type="presOf" srcId="{FFAD58C2-0804-4D6B-B564-195D9006C08D}" destId="{3459A25E-A243-45FE-955A-DDBF7E2688C8}" srcOrd="0" destOrd="1" presId="urn:microsoft.com/office/officeart/2005/8/layout/vList5"/>
    <dgm:cxn modelId="{F965C31B-D5DC-4F29-A9B1-86DC03CACBD6}" srcId="{73AC8A21-EBC7-4C64-81F0-4E3BD90D288E}" destId="{6E5BB0A9-9370-4C76-80F0-E3D31EC64D08}" srcOrd="1" destOrd="0" parTransId="{A210C5D4-886B-4CB8-868A-94FAFE380910}" sibTransId="{43935C69-9B29-439F-80B6-715D102009FD}"/>
    <dgm:cxn modelId="{F738E5AF-AF78-425F-9286-019CC4B11663}" srcId="{C32C1CA4-CD79-4B2E-8264-D00BFE779F1A}" destId="{3CD80AC1-AA44-4482-B971-9842960DCE47}" srcOrd="2" destOrd="0" parTransId="{3910504B-CE42-4C9A-AED0-7AA44C0E2B46}" sibTransId="{515E3AEB-2853-49D8-9F7A-80E49CC21240}"/>
    <dgm:cxn modelId="{FD2F4F81-B17E-4A5D-B58B-F529155835A2}" srcId="{73AC8A21-EBC7-4C64-81F0-4E3BD90D288E}" destId="{D7AE4F82-B2E9-447A-9305-B963603CE24E}" srcOrd="0" destOrd="0" parTransId="{E75B0290-E93F-481C-AB6B-D7145771152D}" sibTransId="{A558C741-1C8F-4263-A271-32B86A154FA2}"/>
    <dgm:cxn modelId="{2F074BE6-8F6E-42AC-AED3-A052CA6EFAF7}" type="presOf" srcId="{BD337334-956C-48A0-A1D2-F71C66DAC873}" destId="{3459A25E-A243-45FE-955A-DDBF7E2688C8}" srcOrd="0" destOrd="3" presId="urn:microsoft.com/office/officeart/2005/8/layout/vList5"/>
    <dgm:cxn modelId="{78D81FB0-282B-47EA-B56F-9449BD0AF75B}" type="presOf" srcId="{EDFBA355-4C26-40BD-B26E-BD4A389460BF}" destId="{3459A25E-A243-45FE-955A-DDBF7E2688C8}" srcOrd="0" destOrd="0" presId="urn:microsoft.com/office/officeart/2005/8/layout/vList5"/>
    <dgm:cxn modelId="{B2775A25-F746-4271-B777-4C18C5DAE7D0}" type="presOf" srcId="{6AA3BA08-9024-4CE3-BD06-9FD70E3E5AF7}" destId="{67E506C5-0C2B-4D69-9540-BCB4E5EF8EBC}" srcOrd="0" destOrd="0" presId="urn:microsoft.com/office/officeart/2005/8/layout/vList5"/>
    <dgm:cxn modelId="{B270F098-974F-4879-ACAD-1A94613C5778}" srcId="{C32C1CA4-CD79-4B2E-8264-D00BFE779F1A}" destId="{4AA9FB4B-1A6D-44BA-9D17-AB2FB3D0CD95}" srcOrd="1" destOrd="0" parTransId="{438C7238-012F-4685-B8BA-C8948A46F875}" sibTransId="{3072DFEB-10A6-4B98-A384-783ED47C1B70}"/>
    <dgm:cxn modelId="{F59B773F-28FD-47F7-8D8B-F32DE8B1B2D8}" srcId="{88259A47-ECC1-4913-A1BA-72A6AE31A507}" destId="{577E7C93-6EB7-4FA4-A8AE-24AF037A3EA8}" srcOrd="2" destOrd="0" parTransId="{5189FA6A-388F-442E-BA90-7052FA3F6566}" sibTransId="{0B41DD53-C529-479E-A352-B0CC6C829E13}"/>
    <dgm:cxn modelId="{1D28A01E-8B52-4C7C-B8D2-67E38099FA6B}" type="presOf" srcId="{FF27D443-DFFA-4089-9B7D-C7995550EBC8}" destId="{F7311C5F-11D8-44AC-920C-E1422F1967F0}" srcOrd="0" destOrd="0" presId="urn:microsoft.com/office/officeart/2005/8/layout/vList5"/>
    <dgm:cxn modelId="{79F92045-2606-424B-98EE-6887677AC9D8}" srcId="{FF27D443-DFFA-4089-9B7D-C7995550EBC8}" destId="{C32C1CA4-CD79-4B2E-8264-D00BFE779F1A}" srcOrd="1" destOrd="0" parTransId="{1B97CF6B-AE7D-432A-B079-EB1D7831C1B6}" sibTransId="{4662024B-0FB3-45EE-AC30-7CE00A38E212}"/>
    <dgm:cxn modelId="{BDBCA94A-E0BA-4AAE-8871-02CF11DD2871}" srcId="{88259A47-ECC1-4913-A1BA-72A6AE31A507}" destId="{FFAD58C2-0804-4D6B-B564-195D9006C08D}" srcOrd="1" destOrd="0" parTransId="{A6519321-ED08-444E-B5D2-88BE30802DBA}" sibTransId="{2107F491-0F6D-4714-8A96-ABCDA4D3ED3C}"/>
    <dgm:cxn modelId="{26AB17B4-EF0B-4C20-9AA9-889242407788}" srcId="{FF27D443-DFFA-4089-9B7D-C7995550EBC8}" destId="{73AC8A21-EBC7-4C64-81F0-4E3BD90D288E}" srcOrd="2" destOrd="0" parTransId="{7A456F1E-B8D2-4818-892B-6404232A5882}" sibTransId="{06FA6518-3201-4FC5-A7E1-F4DD80F96C9A}"/>
    <dgm:cxn modelId="{5C331DCD-ADAB-4065-8FAE-289D804F7EA5}" type="presOf" srcId="{C32C1CA4-CD79-4B2E-8264-D00BFE779F1A}" destId="{1CADF3A2-205D-4D89-8200-C29C591BF04D}" srcOrd="0" destOrd="0" presId="urn:microsoft.com/office/officeart/2005/8/layout/vList5"/>
    <dgm:cxn modelId="{7B766F4C-B0EC-483A-BFE3-853F556641F9}" type="presOf" srcId="{88259A47-ECC1-4913-A1BA-72A6AE31A507}" destId="{5EFBC4D1-6198-4317-837E-CE50B2DCC971}" srcOrd="0" destOrd="0" presId="urn:microsoft.com/office/officeart/2005/8/layout/vList5"/>
    <dgm:cxn modelId="{1A2E66CA-9065-4634-A7DB-0AF37E736436}" type="presOf" srcId="{3CD80AC1-AA44-4482-B971-9842960DCE47}" destId="{67E506C5-0C2B-4D69-9540-BCB4E5EF8EBC}" srcOrd="0" destOrd="2" presId="urn:microsoft.com/office/officeart/2005/8/layout/vList5"/>
    <dgm:cxn modelId="{4D2AFB97-1E1F-4150-BE7D-ABDD27A2618B}" type="presOf" srcId="{D7AE4F82-B2E9-447A-9305-B963603CE24E}" destId="{E2BD3293-EE92-4871-B4D4-3BE1FEEF13DD}" srcOrd="0" destOrd="0" presId="urn:microsoft.com/office/officeart/2005/8/layout/vList5"/>
    <dgm:cxn modelId="{6A064F98-7FA4-4DB5-9FA3-6F7DCC77755A}" type="presOf" srcId="{577E7C93-6EB7-4FA4-A8AE-24AF037A3EA8}" destId="{3459A25E-A243-45FE-955A-DDBF7E2688C8}" srcOrd="0" destOrd="2" presId="urn:microsoft.com/office/officeart/2005/8/layout/vList5"/>
    <dgm:cxn modelId="{DB47447D-F7CA-4A50-8545-39B9EEC3276D}" srcId="{C32C1CA4-CD79-4B2E-8264-D00BFE779F1A}" destId="{6AA3BA08-9024-4CE3-BD06-9FD70E3E5AF7}" srcOrd="0" destOrd="0" parTransId="{E955C5EB-1F51-4873-B8F3-16B8BC7AD90D}" sibTransId="{57574669-9863-4053-9DDB-1E84C7CF8AC4}"/>
    <dgm:cxn modelId="{276D242B-864B-4837-9080-D895EFB42B6B}" srcId="{88259A47-ECC1-4913-A1BA-72A6AE31A507}" destId="{BD337334-956C-48A0-A1D2-F71C66DAC873}" srcOrd="3" destOrd="0" parTransId="{D9FAF72F-6301-415F-81C4-13283CCDE7B1}" sibTransId="{BE33AB1E-F1F0-4942-ADDA-F5A16F42CF15}"/>
    <dgm:cxn modelId="{F1B19AA6-7EF6-4C91-ABE8-98E810F18801}" srcId="{88259A47-ECC1-4913-A1BA-72A6AE31A507}" destId="{EDFBA355-4C26-40BD-B26E-BD4A389460BF}" srcOrd="0" destOrd="0" parTransId="{FD772FD6-8A4E-412B-A9F6-2884D3E788AA}" sibTransId="{1DF5B44A-D7E4-4528-81A2-D2058A9098AD}"/>
    <dgm:cxn modelId="{B23B3E6B-717C-4B4B-83E1-057389EE31A9}" type="presOf" srcId="{27DFCAD0-CBBF-4324-A8A3-6B73BE8BE48A}" destId="{3459A25E-A243-45FE-955A-DDBF7E2688C8}" srcOrd="0" destOrd="4" presId="urn:microsoft.com/office/officeart/2005/8/layout/vList5"/>
    <dgm:cxn modelId="{1A255577-41F7-4815-AE43-B7BFF8C8E393}" type="presOf" srcId="{6E5BB0A9-9370-4C76-80F0-E3D31EC64D08}" destId="{E2BD3293-EE92-4871-B4D4-3BE1FEEF13DD}" srcOrd="0" destOrd="1" presId="urn:microsoft.com/office/officeart/2005/8/layout/vList5"/>
    <dgm:cxn modelId="{547D3AB9-9882-438C-AF5C-693655A4E21B}" type="presParOf" srcId="{F7311C5F-11D8-44AC-920C-E1422F1967F0}" destId="{91C1EA7F-22B2-4343-81CD-17D73682CF77}" srcOrd="0" destOrd="0" presId="urn:microsoft.com/office/officeart/2005/8/layout/vList5"/>
    <dgm:cxn modelId="{A0BBF802-110F-4FEE-BCF0-2777A6009398}" type="presParOf" srcId="{91C1EA7F-22B2-4343-81CD-17D73682CF77}" destId="{5EFBC4D1-6198-4317-837E-CE50B2DCC971}" srcOrd="0" destOrd="0" presId="urn:microsoft.com/office/officeart/2005/8/layout/vList5"/>
    <dgm:cxn modelId="{D1356654-9FA9-47D4-B49B-0CF8CA318DF4}" type="presParOf" srcId="{91C1EA7F-22B2-4343-81CD-17D73682CF77}" destId="{3459A25E-A243-45FE-955A-DDBF7E2688C8}" srcOrd="1" destOrd="0" presId="urn:microsoft.com/office/officeart/2005/8/layout/vList5"/>
    <dgm:cxn modelId="{4A5DC079-C081-44B2-AB88-45CA35AC039F}" type="presParOf" srcId="{F7311C5F-11D8-44AC-920C-E1422F1967F0}" destId="{8045BB36-FD67-4F9F-B830-92497A6F52A5}" srcOrd="1" destOrd="0" presId="urn:microsoft.com/office/officeart/2005/8/layout/vList5"/>
    <dgm:cxn modelId="{71F9D611-41E0-4E11-8D72-D1C72C2BD720}" type="presParOf" srcId="{F7311C5F-11D8-44AC-920C-E1422F1967F0}" destId="{9005E28F-D46C-40FB-9842-D791F2E379D0}" srcOrd="2" destOrd="0" presId="urn:microsoft.com/office/officeart/2005/8/layout/vList5"/>
    <dgm:cxn modelId="{0F9F8153-87E2-4D6C-B551-BB5EC654E25D}" type="presParOf" srcId="{9005E28F-D46C-40FB-9842-D791F2E379D0}" destId="{1CADF3A2-205D-4D89-8200-C29C591BF04D}" srcOrd="0" destOrd="0" presId="urn:microsoft.com/office/officeart/2005/8/layout/vList5"/>
    <dgm:cxn modelId="{0E3B11F2-BF5A-4C01-8A44-2DC941629B35}" type="presParOf" srcId="{9005E28F-D46C-40FB-9842-D791F2E379D0}" destId="{67E506C5-0C2B-4D69-9540-BCB4E5EF8EBC}" srcOrd="1" destOrd="0" presId="urn:microsoft.com/office/officeart/2005/8/layout/vList5"/>
    <dgm:cxn modelId="{AEB4C922-AB52-41BF-9444-E20F8DC61AE9}" type="presParOf" srcId="{F7311C5F-11D8-44AC-920C-E1422F1967F0}" destId="{57DDC916-3ED8-46D5-8A79-DB1B796521E3}" srcOrd="3" destOrd="0" presId="urn:microsoft.com/office/officeart/2005/8/layout/vList5"/>
    <dgm:cxn modelId="{2FF4D965-00AE-4853-888C-878B5A065497}" type="presParOf" srcId="{F7311C5F-11D8-44AC-920C-E1422F1967F0}" destId="{7FDDD297-E5C4-46BC-9980-3AF39E6E113A}" srcOrd="4" destOrd="0" presId="urn:microsoft.com/office/officeart/2005/8/layout/vList5"/>
    <dgm:cxn modelId="{03C1FC1A-3DA7-4B6D-AFCA-7B67AE147189}" type="presParOf" srcId="{7FDDD297-E5C4-46BC-9980-3AF39E6E113A}" destId="{69E98E91-1879-47F6-8F37-2D69DBDF18E7}" srcOrd="0" destOrd="0" presId="urn:microsoft.com/office/officeart/2005/8/layout/vList5"/>
    <dgm:cxn modelId="{66E6BAFE-9B78-4B29-B694-DD25927C6AE7}" type="presParOf" srcId="{7FDDD297-E5C4-46BC-9980-3AF39E6E113A}" destId="{E2BD3293-EE92-4871-B4D4-3BE1FEEF13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74536F-20EA-45F3-BF09-EBA70795051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54778B18-1689-4DC8-91FA-81E3FEA00201}">
      <dgm:prSet/>
      <dgm:spPr/>
      <dgm:t>
        <a:bodyPr/>
        <a:lstStyle/>
        <a:p>
          <a:pPr rtl="0"/>
          <a:r>
            <a:rPr lang="en-US" noProof="0" dirty="0" smtClean="0"/>
            <a:t>Synthesis control</a:t>
          </a:r>
          <a:endParaRPr lang="en-US" noProof="0" dirty="0"/>
        </a:p>
      </dgm:t>
    </dgm:pt>
    <dgm:pt modelId="{6FF42594-CA8B-4E45-8810-A7B72FCD9BBE}" type="parTrans" cxnId="{B8AB583A-0236-4E48-AEEF-51492382C683}">
      <dgm:prSet/>
      <dgm:spPr/>
      <dgm:t>
        <a:bodyPr/>
        <a:lstStyle/>
        <a:p>
          <a:endParaRPr lang="hr-HR"/>
        </a:p>
      </dgm:t>
    </dgm:pt>
    <dgm:pt modelId="{80DC2D1B-7402-46FD-B965-BB7FA4999E1A}" type="sibTrans" cxnId="{B8AB583A-0236-4E48-AEEF-51492382C683}">
      <dgm:prSet/>
      <dgm:spPr/>
      <dgm:t>
        <a:bodyPr/>
        <a:lstStyle/>
        <a:p>
          <a:endParaRPr lang="hr-HR"/>
        </a:p>
      </dgm:t>
    </dgm:pt>
    <dgm:pt modelId="{BE4B9631-D368-4AD4-9A50-55345BEE1A3B}">
      <dgm:prSet/>
      <dgm:spPr/>
      <dgm:t>
        <a:bodyPr/>
        <a:lstStyle/>
        <a:p>
          <a:pPr rtl="0"/>
          <a:r>
            <a:rPr lang="en-US" noProof="0" dirty="0" smtClean="0">
              <a:solidFill>
                <a:srgbClr val="FF0000"/>
              </a:solidFill>
            </a:rPr>
            <a:t>Inductors</a:t>
          </a:r>
          <a:r>
            <a:rPr lang="en-US" noProof="0" dirty="0" smtClean="0"/>
            <a:t>-metabolites which induce enzyme (protein) biosynthesis-molecular mechanisms of genetic expression</a:t>
          </a:r>
          <a:endParaRPr lang="en-US" noProof="0" dirty="0"/>
        </a:p>
      </dgm:t>
    </dgm:pt>
    <dgm:pt modelId="{AEF34953-91CC-48DD-AA9D-00B42CC42771}" type="parTrans" cxnId="{48AA44EE-7077-4808-9895-AA3D6F52DCAC}">
      <dgm:prSet/>
      <dgm:spPr/>
      <dgm:t>
        <a:bodyPr/>
        <a:lstStyle/>
        <a:p>
          <a:endParaRPr lang="hr-HR"/>
        </a:p>
      </dgm:t>
    </dgm:pt>
    <dgm:pt modelId="{4996F40B-378F-45AC-A8AA-66CC7955B69A}" type="sibTrans" cxnId="{48AA44EE-7077-4808-9895-AA3D6F52DCAC}">
      <dgm:prSet/>
      <dgm:spPr/>
      <dgm:t>
        <a:bodyPr/>
        <a:lstStyle/>
        <a:p>
          <a:endParaRPr lang="hr-HR"/>
        </a:p>
      </dgm:t>
    </dgm:pt>
    <dgm:pt modelId="{8D746086-58CF-499B-9405-D8A9DA0FEF67}">
      <dgm:prSet/>
      <dgm:spPr/>
      <dgm:t>
        <a:bodyPr/>
        <a:lstStyle/>
        <a:p>
          <a:pPr rtl="0"/>
          <a:r>
            <a:rPr lang="en-US" noProof="0" dirty="0" smtClean="0"/>
            <a:t>(lactose inducts lactase biosynthesis; </a:t>
          </a:r>
          <a:endParaRPr lang="en-US" noProof="0" dirty="0"/>
        </a:p>
      </dgm:t>
    </dgm:pt>
    <dgm:pt modelId="{D7E7ED16-C55D-481B-A7CB-45BAD5C88710}" type="parTrans" cxnId="{DAE5CD93-37F5-4AD7-8457-A81DFEDE398A}">
      <dgm:prSet/>
      <dgm:spPr/>
      <dgm:t>
        <a:bodyPr/>
        <a:lstStyle/>
        <a:p>
          <a:endParaRPr lang="hr-HR"/>
        </a:p>
      </dgm:t>
    </dgm:pt>
    <dgm:pt modelId="{FB5C1036-CCED-4A7F-89AD-6AD4DCDEAA64}" type="sibTrans" cxnId="{DAE5CD93-37F5-4AD7-8457-A81DFEDE398A}">
      <dgm:prSet/>
      <dgm:spPr/>
      <dgm:t>
        <a:bodyPr/>
        <a:lstStyle/>
        <a:p>
          <a:endParaRPr lang="hr-HR"/>
        </a:p>
      </dgm:t>
    </dgm:pt>
    <dgm:pt modelId="{36B2293D-0FAF-4EEF-BC3B-7E66F5267924}">
      <dgm:prSet/>
      <dgm:spPr/>
      <dgm:t>
        <a:bodyPr/>
        <a:lstStyle/>
        <a:p>
          <a:pPr rtl="0"/>
          <a:r>
            <a:rPr lang="en-US" noProof="0" dirty="0" smtClean="0"/>
            <a:t>xenobiotic induct CYP  P450 etc.) </a:t>
          </a:r>
          <a:endParaRPr lang="en-US" noProof="0" dirty="0"/>
        </a:p>
      </dgm:t>
    </dgm:pt>
    <dgm:pt modelId="{729BA23A-27BC-424A-B37F-CA760676FED2}" type="parTrans" cxnId="{16B9FBEE-3D0E-4C6B-914E-EAE7A67E54CA}">
      <dgm:prSet/>
      <dgm:spPr/>
      <dgm:t>
        <a:bodyPr/>
        <a:lstStyle/>
        <a:p>
          <a:endParaRPr lang="hr-HR"/>
        </a:p>
      </dgm:t>
    </dgm:pt>
    <dgm:pt modelId="{21CD7356-127F-404B-B325-F64BA18E5A39}" type="sibTrans" cxnId="{16B9FBEE-3D0E-4C6B-914E-EAE7A67E54CA}">
      <dgm:prSet/>
      <dgm:spPr/>
      <dgm:t>
        <a:bodyPr/>
        <a:lstStyle/>
        <a:p>
          <a:endParaRPr lang="hr-HR"/>
        </a:p>
      </dgm:t>
    </dgm:pt>
    <dgm:pt modelId="{BD5B42DA-987B-4AC8-B746-16D0A2BC080F}">
      <dgm:prSet/>
      <dgm:spPr/>
      <dgm:t>
        <a:bodyPr/>
        <a:lstStyle/>
        <a:p>
          <a:pPr rtl="0"/>
          <a:r>
            <a:rPr lang="en-US" noProof="0" dirty="0" smtClean="0">
              <a:solidFill>
                <a:srgbClr val="FF0000"/>
              </a:solidFill>
            </a:rPr>
            <a:t>Repressors </a:t>
          </a:r>
          <a:r>
            <a:rPr lang="en-US" noProof="0" dirty="0" smtClean="0"/>
            <a:t>-oppositely</a:t>
          </a:r>
          <a:endParaRPr lang="en-US" noProof="0" dirty="0"/>
        </a:p>
      </dgm:t>
    </dgm:pt>
    <dgm:pt modelId="{F27F4760-337D-42E1-BE61-E4548D19B9BD}" type="parTrans" cxnId="{9BAA4D28-5933-448A-9006-CCF71780798F}">
      <dgm:prSet/>
      <dgm:spPr/>
      <dgm:t>
        <a:bodyPr/>
        <a:lstStyle/>
        <a:p>
          <a:endParaRPr lang="hr-HR"/>
        </a:p>
      </dgm:t>
    </dgm:pt>
    <dgm:pt modelId="{EC89D73E-9506-4835-A11C-C36D598314B7}" type="sibTrans" cxnId="{9BAA4D28-5933-448A-9006-CCF71780798F}">
      <dgm:prSet/>
      <dgm:spPr/>
      <dgm:t>
        <a:bodyPr/>
        <a:lstStyle/>
        <a:p>
          <a:endParaRPr lang="hr-HR"/>
        </a:p>
      </dgm:t>
    </dgm:pt>
    <dgm:pt modelId="{977B2258-333A-4429-A3AF-DA356E0BCE82}">
      <dgm:prSet/>
      <dgm:spPr/>
      <dgm:t>
        <a:bodyPr/>
        <a:lstStyle/>
        <a:p>
          <a:pPr rtl="0"/>
          <a:r>
            <a:rPr lang="en-US" noProof="0" dirty="0" smtClean="0"/>
            <a:t>Degradation control</a:t>
          </a:r>
          <a:endParaRPr lang="en-US" noProof="0" dirty="0"/>
        </a:p>
      </dgm:t>
    </dgm:pt>
    <dgm:pt modelId="{E1956674-471E-48F1-BD77-356A688FFD81}" type="parTrans" cxnId="{9ABD07A5-B6C8-451D-88A7-B9705CEA1524}">
      <dgm:prSet/>
      <dgm:spPr/>
      <dgm:t>
        <a:bodyPr/>
        <a:lstStyle/>
        <a:p>
          <a:endParaRPr lang="hr-HR"/>
        </a:p>
      </dgm:t>
    </dgm:pt>
    <dgm:pt modelId="{BA88442D-8AC2-4255-8BE6-E2AB2E0353E9}" type="sibTrans" cxnId="{9ABD07A5-B6C8-451D-88A7-B9705CEA1524}">
      <dgm:prSet/>
      <dgm:spPr/>
      <dgm:t>
        <a:bodyPr/>
        <a:lstStyle/>
        <a:p>
          <a:endParaRPr lang="hr-HR"/>
        </a:p>
      </dgm:t>
    </dgm:pt>
    <dgm:pt modelId="{CAF62290-62D4-4CD2-8988-255F96085F08}">
      <dgm:prSet/>
      <dgm:spPr/>
      <dgm:t>
        <a:bodyPr/>
        <a:lstStyle/>
        <a:p>
          <a:pPr rtl="0"/>
          <a:r>
            <a:rPr lang="en-US" noProof="0" dirty="0" smtClean="0">
              <a:solidFill>
                <a:srgbClr val="FF0000"/>
              </a:solidFill>
            </a:rPr>
            <a:t>ubiquitin-proteasome system- </a:t>
          </a:r>
          <a:r>
            <a:rPr lang="en-US" noProof="0" dirty="0" smtClean="0"/>
            <a:t>controlled mechanism of recognition and degradation of intracellular proteins</a:t>
          </a:r>
          <a:endParaRPr lang="en-US" noProof="0" dirty="0"/>
        </a:p>
      </dgm:t>
    </dgm:pt>
    <dgm:pt modelId="{2D5391BF-58DC-4D1F-A15C-85C69D4B183F}" type="parTrans" cxnId="{09AC40AB-BE68-49B4-9BEF-161C389BCF53}">
      <dgm:prSet/>
      <dgm:spPr/>
      <dgm:t>
        <a:bodyPr/>
        <a:lstStyle/>
        <a:p>
          <a:endParaRPr lang="hr-HR"/>
        </a:p>
      </dgm:t>
    </dgm:pt>
    <dgm:pt modelId="{33EC2544-D939-4B6A-B7E6-023A825CB2E4}" type="sibTrans" cxnId="{09AC40AB-BE68-49B4-9BEF-161C389BCF53}">
      <dgm:prSet/>
      <dgm:spPr/>
      <dgm:t>
        <a:bodyPr/>
        <a:lstStyle/>
        <a:p>
          <a:endParaRPr lang="hr-HR"/>
        </a:p>
      </dgm:t>
    </dgm:pt>
    <dgm:pt modelId="{F7823895-6495-4EA4-A7DA-FED20B9221EC}" type="pres">
      <dgm:prSet presAssocID="{BB74536F-20EA-45F3-BF09-EBA70795051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A8F970C6-1424-4A82-ACFA-33D43EC86CC0}" type="pres">
      <dgm:prSet presAssocID="{54778B18-1689-4DC8-91FA-81E3FEA00201}" presName="linNode" presStyleCnt="0"/>
      <dgm:spPr/>
    </dgm:pt>
    <dgm:pt modelId="{4D789004-6B99-418D-A0DA-826E9E85BCB0}" type="pres">
      <dgm:prSet presAssocID="{54778B18-1689-4DC8-91FA-81E3FEA00201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412AFD8-328A-4A15-8B99-FB4BA0A9EEEF}" type="pres">
      <dgm:prSet presAssocID="{54778B18-1689-4DC8-91FA-81E3FEA00201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D7622EE-E818-4F65-9684-B6730E306B8B}" type="pres">
      <dgm:prSet presAssocID="{80DC2D1B-7402-46FD-B965-BB7FA4999E1A}" presName="sp" presStyleCnt="0"/>
      <dgm:spPr/>
    </dgm:pt>
    <dgm:pt modelId="{FCE7E3CA-88CE-46E4-B31E-BD748888D011}" type="pres">
      <dgm:prSet presAssocID="{977B2258-333A-4429-A3AF-DA356E0BCE82}" presName="linNode" presStyleCnt="0"/>
      <dgm:spPr/>
    </dgm:pt>
    <dgm:pt modelId="{BEF92A82-E1C3-4E77-98C5-FFFE8D660287}" type="pres">
      <dgm:prSet presAssocID="{977B2258-333A-4429-A3AF-DA356E0BCE82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33A54FB-2700-4AD2-BB70-77DCCEDD4768}" type="pres">
      <dgm:prSet presAssocID="{977B2258-333A-4429-A3AF-DA356E0BCE82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8AB583A-0236-4E48-AEEF-51492382C683}" srcId="{BB74536F-20EA-45F3-BF09-EBA707950517}" destId="{54778B18-1689-4DC8-91FA-81E3FEA00201}" srcOrd="0" destOrd="0" parTransId="{6FF42594-CA8B-4E45-8810-A7B72FCD9BBE}" sibTransId="{80DC2D1B-7402-46FD-B965-BB7FA4999E1A}"/>
    <dgm:cxn modelId="{EDFFECA4-021C-4330-800E-9ADA3BEA2CA6}" type="presOf" srcId="{BE4B9631-D368-4AD4-9A50-55345BEE1A3B}" destId="{8412AFD8-328A-4A15-8B99-FB4BA0A9EEEF}" srcOrd="0" destOrd="0" presId="urn:microsoft.com/office/officeart/2005/8/layout/vList5"/>
    <dgm:cxn modelId="{969A50C7-EFAC-4AC8-9777-F1EFA6DCCE1B}" type="presOf" srcId="{BB74536F-20EA-45F3-BF09-EBA707950517}" destId="{F7823895-6495-4EA4-A7DA-FED20B9221EC}" srcOrd="0" destOrd="0" presId="urn:microsoft.com/office/officeart/2005/8/layout/vList5"/>
    <dgm:cxn modelId="{50CF0A63-6F2B-4BBB-882B-75FD998FDAEE}" type="presOf" srcId="{BD5B42DA-987B-4AC8-B746-16D0A2BC080F}" destId="{8412AFD8-328A-4A15-8B99-FB4BA0A9EEEF}" srcOrd="0" destOrd="3" presId="urn:microsoft.com/office/officeart/2005/8/layout/vList5"/>
    <dgm:cxn modelId="{09AC40AB-BE68-49B4-9BEF-161C389BCF53}" srcId="{977B2258-333A-4429-A3AF-DA356E0BCE82}" destId="{CAF62290-62D4-4CD2-8988-255F96085F08}" srcOrd="0" destOrd="0" parTransId="{2D5391BF-58DC-4D1F-A15C-85C69D4B183F}" sibTransId="{33EC2544-D939-4B6A-B7E6-023A825CB2E4}"/>
    <dgm:cxn modelId="{DAE5CD93-37F5-4AD7-8457-A81DFEDE398A}" srcId="{BE4B9631-D368-4AD4-9A50-55345BEE1A3B}" destId="{8D746086-58CF-499B-9405-D8A9DA0FEF67}" srcOrd="0" destOrd="0" parTransId="{D7E7ED16-C55D-481B-A7CB-45BAD5C88710}" sibTransId="{FB5C1036-CCED-4A7F-89AD-6AD4DCDEAA64}"/>
    <dgm:cxn modelId="{BBC3CBBB-1FA2-4AB1-AB33-77175DC3F369}" type="presOf" srcId="{CAF62290-62D4-4CD2-8988-255F96085F08}" destId="{633A54FB-2700-4AD2-BB70-77DCCEDD4768}" srcOrd="0" destOrd="0" presId="urn:microsoft.com/office/officeart/2005/8/layout/vList5"/>
    <dgm:cxn modelId="{9BAA4D28-5933-448A-9006-CCF71780798F}" srcId="{54778B18-1689-4DC8-91FA-81E3FEA00201}" destId="{BD5B42DA-987B-4AC8-B746-16D0A2BC080F}" srcOrd="1" destOrd="0" parTransId="{F27F4760-337D-42E1-BE61-E4548D19B9BD}" sibTransId="{EC89D73E-9506-4835-A11C-C36D598314B7}"/>
    <dgm:cxn modelId="{9EBE2AAF-5582-4687-8A3C-103D1D1A7A80}" type="presOf" srcId="{8D746086-58CF-499B-9405-D8A9DA0FEF67}" destId="{8412AFD8-328A-4A15-8B99-FB4BA0A9EEEF}" srcOrd="0" destOrd="1" presId="urn:microsoft.com/office/officeart/2005/8/layout/vList5"/>
    <dgm:cxn modelId="{6B3ABC06-D8EC-461B-83B2-1D6D9D0EF7E9}" type="presOf" srcId="{54778B18-1689-4DC8-91FA-81E3FEA00201}" destId="{4D789004-6B99-418D-A0DA-826E9E85BCB0}" srcOrd="0" destOrd="0" presId="urn:microsoft.com/office/officeart/2005/8/layout/vList5"/>
    <dgm:cxn modelId="{16B9FBEE-3D0E-4C6B-914E-EAE7A67E54CA}" srcId="{BE4B9631-D368-4AD4-9A50-55345BEE1A3B}" destId="{36B2293D-0FAF-4EEF-BC3B-7E66F5267924}" srcOrd="1" destOrd="0" parTransId="{729BA23A-27BC-424A-B37F-CA760676FED2}" sibTransId="{21CD7356-127F-404B-B325-F64BA18E5A39}"/>
    <dgm:cxn modelId="{9ABD07A5-B6C8-451D-88A7-B9705CEA1524}" srcId="{BB74536F-20EA-45F3-BF09-EBA707950517}" destId="{977B2258-333A-4429-A3AF-DA356E0BCE82}" srcOrd="1" destOrd="0" parTransId="{E1956674-471E-48F1-BD77-356A688FFD81}" sibTransId="{BA88442D-8AC2-4255-8BE6-E2AB2E0353E9}"/>
    <dgm:cxn modelId="{48AA44EE-7077-4808-9895-AA3D6F52DCAC}" srcId="{54778B18-1689-4DC8-91FA-81E3FEA00201}" destId="{BE4B9631-D368-4AD4-9A50-55345BEE1A3B}" srcOrd="0" destOrd="0" parTransId="{AEF34953-91CC-48DD-AA9D-00B42CC42771}" sibTransId="{4996F40B-378F-45AC-A8AA-66CC7955B69A}"/>
    <dgm:cxn modelId="{CDADAED4-EEA1-4950-95D9-C66F2C806D7B}" type="presOf" srcId="{977B2258-333A-4429-A3AF-DA356E0BCE82}" destId="{BEF92A82-E1C3-4E77-98C5-FFFE8D660287}" srcOrd="0" destOrd="0" presId="urn:microsoft.com/office/officeart/2005/8/layout/vList5"/>
    <dgm:cxn modelId="{AB5CE212-5D40-4DD4-8DC8-497CCA219F10}" type="presOf" srcId="{36B2293D-0FAF-4EEF-BC3B-7E66F5267924}" destId="{8412AFD8-328A-4A15-8B99-FB4BA0A9EEEF}" srcOrd="0" destOrd="2" presId="urn:microsoft.com/office/officeart/2005/8/layout/vList5"/>
    <dgm:cxn modelId="{18EB0E48-0F34-46CD-BA13-04B7C3910F7A}" type="presParOf" srcId="{F7823895-6495-4EA4-A7DA-FED20B9221EC}" destId="{A8F970C6-1424-4A82-ACFA-33D43EC86CC0}" srcOrd="0" destOrd="0" presId="urn:microsoft.com/office/officeart/2005/8/layout/vList5"/>
    <dgm:cxn modelId="{4311CC5C-9644-4CA6-A03F-0A0AB55E3A1D}" type="presParOf" srcId="{A8F970C6-1424-4A82-ACFA-33D43EC86CC0}" destId="{4D789004-6B99-418D-A0DA-826E9E85BCB0}" srcOrd="0" destOrd="0" presId="urn:microsoft.com/office/officeart/2005/8/layout/vList5"/>
    <dgm:cxn modelId="{97DFE118-EFA5-4F60-961E-61D49C1E0147}" type="presParOf" srcId="{A8F970C6-1424-4A82-ACFA-33D43EC86CC0}" destId="{8412AFD8-328A-4A15-8B99-FB4BA0A9EEEF}" srcOrd="1" destOrd="0" presId="urn:microsoft.com/office/officeart/2005/8/layout/vList5"/>
    <dgm:cxn modelId="{B1220234-120E-4D5A-AF02-399244EAA19E}" type="presParOf" srcId="{F7823895-6495-4EA4-A7DA-FED20B9221EC}" destId="{3D7622EE-E818-4F65-9684-B6730E306B8B}" srcOrd="1" destOrd="0" presId="urn:microsoft.com/office/officeart/2005/8/layout/vList5"/>
    <dgm:cxn modelId="{76453F7F-87D8-410C-BF63-304E7E2FF587}" type="presParOf" srcId="{F7823895-6495-4EA4-A7DA-FED20B9221EC}" destId="{FCE7E3CA-88CE-46E4-B31E-BD748888D011}" srcOrd="2" destOrd="0" presId="urn:microsoft.com/office/officeart/2005/8/layout/vList5"/>
    <dgm:cxn modelId="{421B5D08-B728-4767-A76B-BE0DD064023F}" type="presParOf" srcId="{FCE7E3CA-88CE-46E4-B31E-BD748888D011}" destId="{BEF92A82-E1C3-4E77-98C5-FFFE8D660287}" srcOrd="0" destOrd="0" presId="urn:microsoft.com/office/officeart/2005/8/layout/vList5"/>
    <dgm:cxn modelId="{23DB4DCB-AEF2-4434-843E-3184AB1DABA7}" type="presParOf" srcId="{FCE7E3CA-88CE-46E4-B31E-BD748888D011}" destId="{633A54FB-2700-4AD2-BB70-77DCCEDD476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1BE04B-B8B7-4228-8DD9-E379DC1B77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472EC5A3-A65B-4787-9894-EF2FEF467BF6}">
      <dgm:prSet/>
      <dgm:spPr/>
      <dgm:t>
        <a:bodyPr/>
        <a:lstStyle/>
        <a:p>
          <a:pPr algn="ctr" rtl="0"/>
          <a:r>
            <a:rPr lang="en-US" noProof="0" dirty="0" smtClean="0"/>
            <a:t>Catalytic contribution of specific, enzymatic catalytic groups</a:t>
          </a:r>
          <a:endParaRPr lang="en-US" noProof="0" dirty="0"/>
        </a:p>
      </dgm:t>
    </dgm:pt>
    <dgm:pt modelId="{1420D656-FDA1-4A8B-8FCC-E0D6B4ACF40C}" type="parTrans" cxnId="{53D3172A-C6E8-436D-BE28-B44B40A60D07}">
      <dgm:prSet/>
      <dgm:spPr/>
      <dgm:t>
        <a:bodyPr/>
        <a:lstStyle/>
        <a:p>
          <a:pPr algn="ctr"/>
          <a:endParaRPr lang="hr-HR"/>
        </a:p>
      </dgm:t>
    </dgm:pt>
    <dgm:pt modelId="{925F4F84-A532-4111-9CEF-AACC829248C2}" type="sibTrans" cxnId="{53D3172A-C6E8-436D-BE28-B44B40A60D07}">
      <dgm:prSet/>
      <dgm:spPr/>
      <dgm:t>
        <a:bodyPr/>
        <a:lstStyle/>
        <a:p>
          <a:pPr algn="ctr"/>
          <a:endParaRPr lang="hr-HR"/>
        </a:p>
      </dgm:t>
    </dgm:pt>
    <dgm:pt modelId="{3F22394A-2501-4A79-B434-A33396F9F024}" type="pres">
      <dgm:prSet presAssocID="{B11BE04B-B8B7-4228-8DD9-E379DC1B77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26E8BE89-155E-4FD8-8156-3FA2D22E96C2}" type="pres">
      <dgm:prSet presAssocID="{472EC5A3-A65B-4787-9894-EF2FEF467BF6}" presName="parentText" presStyleLbl="node1" presStyleIdx="0" presStyleCnt="1" custLinFactNeighborX="26825" custLinFactNeighborY="-18817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9E0B90B-060D-4578-8FAB-4499650D7E88}" type="presOf" srcId="{B11BE04B-B8B7-4228-8DD9-E379DC1B77C1}" destId="{3F22394A-2501-4A79-B434-A33396F9F024}" srcOrd="0" destOrd="0" presId="urn:microsoft.com/office/officeart/2005/8/layout/vList2"/>
    <dgm:cxn modelId="{53D3172A-C6E8-436D-BE28-B44B40A60D07}" srcId="{B11BE04B-B8B7-4228-8DD9-E379DC1B77C1}" destId="{472EC5A3-A65B-4787-9894-EF2FEF467BF6}" srcOrd="0" destOrd="0" parTransId="{1420D656-FDA1-4A8B-8FCC-E0D6B4ACF40C}" sibTransId="{925F4F84-A532-4111-9CEF-AACC829248C2}"/>
    <dgm:cxn modelId="{1540C4EE-5748-43F9-96EE-F689E70C32F3}" type="presOf" srcId="{472EC5A3-A65B-4787-9894-EF2FEF467BF6}" destId="{26E8BE89-155E-4FD8-8156-3FA2D22E96C2}" srcOrd="0" destOrd="0" presId="urn:microsoft.com/office/officeart/2005/8/layout/vList2"/>
    <dgm:cxn modelId="{84D7ED22-32DF-45EB-AE40-33C3D3CD705F}" type="presParOf" srcId="{3F22394A-2501-4A79-B434-A33396F9F024}" destId="{26E8BE89-155E-4FD8-8156-3FA2D22E96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C3C8FA-165B-438C-A1BF-AF95569FB4F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164317F7-8B92-436D-B945-1F3212BB70D9}">
      <dgm:prSet/>
      <dgm:spPr/>
      <dgm:t>
        <a:bodyPr/>
        <a:lstStyle/>
        <a:p>
          <a:pPr rtl="0"/>
          <a:r>
            <a:rPr lang="en-US" noProof="0" dirty="0" smtClean="0"/>
            <a:t>Only one or two key reactions: “regulatory enzymes</a:t>
          </a:r>
          <a:r>
            <a:rPr lang="en-US" dirty="0" smtClean="0"/>
            <a:t>”</a:t>
          </a:r>
          <a:endParaRPr lang="en-US" dirty="0"/>
        </a:p>
      </dgm:t>
    </dgm:pt>
    <dgm:pt modelId="{97596B8C-45CB-4907-ACC9-25A5B4A0E8AE}" type="parTrans" cxnId="{2B4DCA5D-6DBE-447C-931F-D8194911711B}">
      <dgm:prSet/>
      <dgm:spPr/>
      <dgm:t>
        <a:bodyPr/>
        <a:lstStyle/>
        <a:p>
          <a:endParaRPr lang="hr-HR"/>
        </a:p>
      </dgm:t>
    </dgm:pt>
    <dgm:pt modelId="{565047EA-C838-4F35-A4AE-630D0D0DD77A}" type="sibTrans" cxnId="{2B4DCA5D-6DBE-447C-931F-D8194911711B}">
      <dgm:prSet/>
      <dgm:spPr/>
      <dgm:t>
        <a:bodyPr/>
        <a:lstStyle/>
        <a:p>
          <a:endParaRPr lang="hr-HR"/>
        </a:p>
      </dgm:t>
    </dgm:pt>
    <dgm:pt modelId="{0C3C67B1-686D-4BDA-B686-74F48209A496}">
      <dgm:prSet/>
      <dgm:spPr/>
      <dgm:t>
        <a:bodyPr/>
        <a:lstStyle/>
        <a:p>
          <a:pPr rtl="0"/>
          <a:r>
            <a:rPr lang="en-US" noProof="0" dirty="0" smtClean="0"/>
            <a:t>Substrate concentration, products concentration, different intermediates</a:t>
          </a:r>
          <a:endParaRPr lang="en-US" noProof="0" dirty="0"/>
        </a:p>
      </dgm:t>
    </dgm:pt>
    <dgm:pt modelId="{811CABF9-FA98-4BC5-ABED-F24D5D0A9EE6}" type="parTrans" cxnId="{4316AF0C-1579-48F9-8107-1FA215F6C97B}">
      <dgm:prSet/>
      <dgm:spPr/>
      <dgm:t>
        <a:bodyPr/>
        <a:lstStyle/>
        <a:p>
          <a:endParaRPr lang="hr-HR"/>
        </a:p>
      </dgm:t>
    </dgm:pt>
    <dgm:pt modelId="{B9B5A837-4F5E-4BF4-B83F-BC9D17B34D47}" type="sibTrans" cxnId="{4316AF0C-1579-48F9-8107-1FA215F6C97B}">
      <dgm:prSet/>
      <dgm:spPr/>
      <dgm:t>
        <a:bodyPr/>
        <a:lstStyle/>
        <a:p>
          <a:endParaRPr lang="hr-HR"/>
        </a:p>
      </dgm:t>
    </dgm:pt>
    <dgm:pt modelId="{A50AFB12-9119-4162-9A3D-7E3274F57379}">
      <dgm:prSet/>
      <dgm:spPr/>
      <dgm:t>
        <a:bodyPr/>
        <a:lstStyle/>
        <a:p>
          <a:pPr rtl="0"/>
          <a:r>
            <a:rPr lang="en-US" dirty="0" smtClean="0"/>
            <a:t>pH and temp are constant in human – little regulatory significance</a:t>
          </a:r>
          <a:endParaRPr lang="en-US" dirty="0"/>
        </a:p>
      </dgm:t>
    </dgm:pt>
    <dgm:pt modelId="{CC432371-1855-417D-B1A1-3A9EE7BF97D0}" type="parTrans" cxnId="{ABEF75D3-2B35-4262-9373-B3E622163CF6}">
      <dgm:prSet/>
      <dgm:spPr/>
      <dgm:t>
        <a:bodyPr/>
        <a:lstStyle/>
        <a:p>
          <a:endParaRPr lang="hr-HR"/>
        </a:p>
      </dgm:t>
    </dgm:pt>
    <dgm:pt modelId="{0BE14E7A-5806-489D-AF4C-651410D1A543}" type="sibTrans" cxnId="{ABEF75D3-2B35-4262-9373-B3E622163CF6}">
      <dgm:prSet/>
      <dgm:spPr/>
      <dgm:t>
        <a:bodyPr/>
        <a:lstStyle/>
        <a:p>
          <a:endParaRPr lang="hr-HR"/>
        </a:p>
      </dgm:t>
    </dgm:pt>
    <dgm:pt modelId="{D5E81573-4E2F-40BF-B2F8-F6E35EDB4D42}">
      <dgm:prSet/>
      <dgm:spPr/>
      <dgm:t>
        <a:bodyPr/>
        <a:lstStyle/>
        <a:p>
          <a:pPr rtl="0"/>
          <a:r>
            <a:rPr lang="en-US" dirty="0" smtClean="0"/>
            <a:t>!”</a:t>
          </a:r>
          <a:r>
            <a:rPr lang="en-US" dirty="0" err="1" smtClean="0"/>
            <a:t>nonequilibrium</a:t>
          </a:r>
          <a:r>
            <a:rPr lang="en-US" dirty="0" smtClean="0"/>
            <a:t> reactions” are potential control points</a:t>
          </a:r>
          <a:endParaRPr lang="en-US" dirty="0"/>
        </a:p>
      </dgm:t>
    </dgm:pt>
    <dgm:pt modelId="{6B499AEF-BD66-4295-8837-EE3C17BC41C7}" type="parTrans" cxnId="{468CE8DB-66B7-4C6A-A45F-DDB327060ADD}">
      <dgm:prSet/>
      <dgm:spPr/>
      <dgm:t>
        <a:bodyPr/>
        <a:lstStyle/>
        <a:p>
          <a:endParaRPr lang="hr-HR"/>
        </a:p>
      </dgm:t>
    </dgm:pt>
    <dgm:pt modelId="{391B9A51-C770-4C7A-A12F-ACACF202ABE8}" type="sibTrans" cxnId="{468CE8DB-66B7-4C6A-A45F-DDB327060ADD}">
      <dgm:prSet/>
      <dgm:spPr/>
      <dgm:t>
        <a:bodyPr/>
        <a:lstStyle/>
        <a:p>
          <a:endParaRPr lang="hr-HR"/>
        </a:p>
      </dgm:t>
    </dgm:pt>
    <dgm:pt modelId="{F1BDE412-38B9-4C4B-ACDE-A52A75E03F9B}">
      <dgm:prSet/>
      <dgm:spPr/>
      <dgm:t>
        <a:bodyPr/>
        <a:lstStyle/>
        <a:p>
          <a:pPr rtl="0"/>
          <a:r>
            <a:rPr lang="en-US" noProof="0" dirty="0" smtClean="0"/>
            <a:t>Enzyme concentrations are very low</a:t>
          </a:r>
          <a:endParaRPr lang="en-US" noProof="0" dirty="0"/>
        </a:p>
      </dgm:t>
    </dgm:pt>
    <dgm:pt modelId="{813A1322-E497-4097-8BF6-5C0D9370D1AB}" type="parTrans" cxnId="{BD9D5966-F0F2-4C11-AD33-29D411BA5F35}">
      <dgm:prSet/>
      <dgm:spPr/>
      <dgm:t>
        <a:bodyPr/>
        <a:lstStyle/>
        <a:p>
          <a:endParaRPr lang="hr-HR"/>
        </a:p>
      </dgm:t>
    </dgm:pt>
    <dgm:pt modelId="{4544A756-F92D-4C52-9862-4798F9038B84}" type="sibTrans" cxnId="{BD9D5966-F0F2-4C11-AD33-29D411BA5F35}">
      <dgm:prSet/>
      <dgm:spPr/>
      <dgm:t>
        <a:bodyPr/>
        <a:lstStyle/>
        <a:p>
          <a:endParaRPr lang="hr-HR"/>
        </a:p>
      </dgm:t>
    </dgm:pt>
    <dgm:pt modelId="{A5017239-4C8D-496C-BE9A-278C116D63DA}">
      <dgm:prSet/>
      <dgm:spPr/>
      <dgm:t>
        <a:bodyPr/>
        <a:lstStyle/>
        <a:p>
          <a:pPr rtl="0"/>
          <a:r>
            <a:rPr lang="en-US" noProof="0" dirty="0" smtClean="0"/>
            <a:t>Enzyme is subject to other control mechanisms</a:t>
          </a:r>
          <a:endParaRPr lang="en-US" noProof="0" dirty="0"/>
        </a:p>
      </dgm:t>
    </dgm:pt>
    <dgm:pt modelId="{E1AC150A-807D-4C12-8E4B-BFCCD5AE4CF7}" type="parTrans" cxnId="{75CEDE06-E56B-4188-935A-AE7F9B1A10BF}">
      <dgm:prSet/>
      <dgm:spPr/>
      <dgm:t>
        <a:bodyPr/>
        <a:lstStyle/>
        <a:p>
          <a:endParaRPr lang="hr-HR"/>
        </a:p>
      </dgm:t>
    </dgm:pt>
    <dgm:pt modelId="{66FB4B26-D279-4750-AB1C-C3B37155B27C}" type="sibTrans" cxnId="{75CEDE06-E56B-4188-935A-AE7F9B1A10BF}">
      <dgm:prSet/>
      <dgm:spPr/>
      <dgm:t>
        <a:bodyPr/>
        <a:lstStyle/>
        <a:p>
          <a:endParaRPr lang="hr-HR"/>
        </a:p>
      </dgm:t>
    </dgm:pt>
    <dgm:pt modelId="{6F85A738-F840-4467-8B7A-41EB20BA46E2}">
      <dgm:prSet/>
      <dgm:spPr/>
      <dgm:t>
        <a:bodyPr/>
        <a:lstStyle/>
        <a:p>
          <a:pPr rtl="0"/>
          <a:r>
            <a:rPr lang="en-US" dirty="0" smtClean="0"/>
            <a:t>Flux-generating reaction</a:t>
          </a:r>
          <a:endParaRPr lang="en-US" dirty="0"/>
        </a:p>
      </dgm:t>
    </dgm:pt>
    <dgm:pt modelId="{0CCF32B1-9253-4E03-B9B1-77F55866FD18}" type="parTrans" cxnId="{450DA16F-7617-4BB0-BF4C-778C9FD20A07}">
      <dgm:prSet/>
      <dgm:spPr/>
      <dgm:t>
        <a:bodyPr/>
        <a:lstStyle/>
        <a:p>
          <a:endParaRPr lang="hr-HR"/>
        </a:p>
      </dgm:t>
    </dgm:pt>
    <dgm:pt modelId="{A723B154-7C07-40E9-B919-A9C1DFFFB1AF}" type="sibTrans" cxnId="{450DA16F-7617-4BB0-BF4C-778C9FD20A07}">
      <dgm:prSet/>
      <dgm:spPr/>
      <dgm:t>
        <a:bodyPr/>
        <a:lstStyle/>
        <a:p>
          <a:endParaRPr lang="hr-HR"/>
        </a:p>
      </dgm:t>
    </dgm:pt>
    <dgm:pt modelId="{7B3DCCF0-89C5-4B44-B7D8-76B529047C19}">
      <dgm:prSet/>
      <dgm:spPr/>
      <dgm:t>
        <a:bodyPr/>
        <a:lstStyle/>
        <a:p>
          <a:pPr rtl="0"/>
          <a:r>
            <a:rPr lang="en-US" noProof="0" dirty="0" smtClean="0"/>
            <a:t>The first reaction in pathway that is saturated with substrate (i.e.  hexokinase)</a:t>
          </a:r>
          <a:endParaRPr lang="en-US" noProof="0" dirty="0"/>
        </a:p>
      </dgm:t>
    </dgm:pt>
    <dgm:pt modelId="{4D534389-AD05-47F9-B7DC-CCD6FB217CC3}" type="parTrans" cxnId="{71FADA33-0892-498D-ACEC-FF34F1920E9F}">
      <dgm:prSet/>
      <dgm:spPr/>
      <dgm:t>
        <a:bodyPr/>
        <a:lstStyle/>
        <a:p>
          <a:endParaRPr lang="hr-HR"/>
        </a:p>
      </dgm:t>
    </dgm:pt>
    <dgm:pt modelId="{DE1183A4-E9BF-4A28-8AA5-0CF22308DEFC}" type="sibTrans" cxnId="{71FADA33-0892-498D-ACEC-FF34F1920E9F}">
      <dgm:prSet/>
      <dgm:spPr/>
      <dgm:t>
        <a:bodyPr/>
        <a:lstStyle/>
        <a:p>
          <a:endParaRPr lang="hr-HR"/>
        </a:p>
      </dgm:t>
    </dgm:pt>
    <dgm:pt modelId="{8620ACC1-3B84-46E3-92A3-5443B9DED347}">
      <dgm:prSet/>
      <dgm:spPr/>
      <dgm:t>
        <a:bodyPr/>
        <a:lstStyle/>
        <a:p>
          <a:pPr rtl="0"/>
          <a:r>
            <a:rPr lang="en-US" dirty="0" smtClean="0"/>
            <a:t>Allosteric and hormonal mechanisms</a:t>
          </a:r>
          <a:endParaRPr lang="en-US" dirty="0"/>
        </a:p>
      </dgm:t>
    </dgm:pt>
    <dgm:pt modelId="{5D7594AB-F359-4FFE-BBAB-8E25DA03B648}" type="parTrans" cxnId="{5575355F-041D-4548-89E3-A04CCFA64197}">
      <dgm:prSet/>
      <dgm:spPr/>
      <dgm:t>
        <a:bodyPr/>
        <a:lstStyle/>
        <a:p>
          <a:endParaRPr lang="hr-HR"/>
        </a:p>
      </dgm:t>
    </dgm:pt>
    <dgm:pt modelId="{593EE340-7EBB-4763-82C4-EE3712C4123E}" type="sibTrans" cxnId="{5575355F-041D-4548-89E3-A04CCFA64197}">
      <dgm:prSet/>
      <dgm:spPr/>
      <dgm:t>
        <a:bodyPr/>
        <a:lstStyle/>
        <a:p>
          <a:endParaRPr lang="hr-HR"/>
        </a:p>
      </dgm:t>
    </dgm:pt>
    <dgm:pt modelId="{0C90DF44-D492-45B1-B54F-0DE06302B721}" type="pres">
      <dgm:prSet presAssocID="{A7C3C8FA-165B-438C-A1BF-AF95569FB4F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115FFDA-6556-4A0A-9AD7-EE739FB37D1B}" type="pres">
      <dgm:prSet presAssocID="{164317F7-8B92-436D-B945-1F3212BB70D9}" presName="linNode" presStyleCnt="0"/>
      <dgm:spPr/>
    </dgm:pt>
    <dgm:pt modelId="{38B7B4BA-4205-4788-A307-5CE51EFDD99C}" type="pres">
      <dgm:prSet presAssocID="{164317F7-8B92-436D-B945-1F3212BB70D9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FBB2058-2177-416A-A69A-CD537F0E462C}" type="pres">
      <dgm:prSet presAssocID="{164317F7-8B92-436D-B945-1F3212BB70D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EBE8113-E222-4678-A1E5-E2C2E545F7D5}" type="pres">
      <dgm:prSet presAssocID="{565047EA-C838-4F35-A4AE-630D0D0DD77A}" presName="sp" presStyleCnt="0"/>
      <dgm:spPr/>
    </dgm:pt>
    <dgm:pt modelId="{6BAE6D0F-353A-45F1-8050-1AB7776BF8A4}" type="pres">
      <dgm:prSet presAssocID="{A50AFB12-9119-4162-9A3D-7E3274F57379}" presName="linNode" presStyleCnt="0"/>
      <dgm:spPr/>
    </dgm:pt>
    <dgm:pt modelId="{98D9972B-0CE1-40A6-9F59-D0708D00C030}" type="pres">
      <dgm:prSet presAssocID="{A50AFB12-9119-4162-9A3D-7E3274F57379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5F2595A-3B8C-4826-BCAA-49AE95CF2762}" type="pres">
      <dgm:prSet presAssocID="{0BE14E7A-5806-489D-AF4C-651410D1A543}" presName="sp" presStyleCnt="0"/>
      <dgm:spPr/>
    </dgm:pt>
    <dgm:pt modelId="{595398DE-7403-443F-910D-8B7946A36025}" type="pres">
      <dgm:prSet presAssocID="{D5E81573-4E2F-40BF-B2F8-F6E35EDB4D42}" presName="linNode" presStyleCnt="0"/>
      <dgm:spPr/>
    </dgm:pt>
    <dgm:pt modelId="{60B7E710-F6B7-4695-B27B-D0D12B62E183}" type="pres">
      <dgm:prSet presAssocID="{D5E81573-4E2F-40BF-B2F8-F6E35EDB4D42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CE2F94E-7664-4F66-BD2E-E14B305F10A5}" type="pres">
      <dgm:prSet presAssocID="{D5E81573-4E2F-40BF-B2F8-F6E35EDB4D4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B616BD7-2466-423A-9C07-5B375ADED394}" type="pres">
      <dgm:prSet presAssocID="{391B9A51-C770-4C7A-A12F-ACACF202ABE8}" presName="sp" presStyleCnt="0"/>
      <dgm:spPr/>
    </dgm:pt>
    <dgm:pt modelId="{93812469-C878-4D1A-A74F-93D7344604F2}" type="pres">
      <dgm:prSet presAssocID="{6F85A738-F840-4467-8B7A-41EB20BA46E2}" presName="linNode" presStyleCnt="0"/>
      <dgm:spPr/>
    </dgm:pt>
    <dgm:pt modelId="{11178152-9113-43A0-85E4-83F40AFD13E1}" type="pres">
      <dgm:prSet presAssocID="{6F85A738-F840-4467-8B7A-41EB20BA46E2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C9B45A4-9818-4017-8DBA-4CC096AEF506}" type="pres">
      <dgm:prSet presAssocID="{6F85A738-F840-4467-8B7A-41EB20BA46E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49F4EA9-C758-4BBA-A070-1808B364BB92}" type="pres">
      <dgm:prSet presAssocID="{A723B154-7C07-40E9-B919-A9C1DFFFB1AF}" presName="sp" presStyleCnt="0"/>
      <dgm:spPr/>
    </dgm:pt>
    <dgm:pt modelId="{72979EC4-3F57-4BE3-8122-66207925B858}" type="pres">
      <dgm:prSet presAssocID="{8620ACC1-3B84-46E3-92A3-5443B9DED347}" presName="linNode" presStyleCnt="0"/>
      <dgm:spPr/>
    </dgm:pt>
    <dgm:pt modelId="{B2B54AEC-8CB2-450B-AE94-6FB6ECB38759}" type="pres">
      <dgm:prSet presAssocID="{8620ACC1-3B84-46E3-92A3-5443B9DED347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A9050D4-D1D6-4E6B-B08E-7FEB0A1627EA}" type="presOf" srcId="{A50AFB12-9119-4162-9A3D-7E3274F57379}" destId="{98D9972B-0CE1-40A6-9F59-D0708D00C030}" srcOrd="0" destOrd="0" presId="urn:microsoft.com/office/officeart/2005/8/layout/vList5"/>
    <dgm:cxn modelId="{99613FE9-783E-4DC3-A4CD-EA77DACC4C50}" type="presOf" srcId="{A5017239-4C8D-496C-BE9A-278C116D63DA}" destId="{3CE2F94E-7664-4F66-BD2E-E14B305F10A5}" srcOrd="0" destOrd="1" presId="urn:microsoft.com/office/officeart/2005/8/layout/vList5"/>
    <dgm:cxn modelId="{09939225-5308-4431-ABAF-3FF20BDF5796}" type="presOf" srcId="{164317F7-8B92-436D-B945-1F3212BB70D9}" destId="{38B7B4BA-4205-4788-A307-5CE51EFDD99C}" srcOrd="0" destOrd="0" presId="urn:microsoft.com/office/officeart/2005/8/layout/vList5"/>
    <dgm:cxn modelId="{75CEDE06-E56B-4188-935A-AE7F9B1A10BF}" srcId="{D5E81573-4E2F-40BF-B2F8-F6E35EDB4D42}" destId="{A5017239-4C8D-496C-BE9A-278C116D63DA}" srcOrd="1" destOrd="0" parTransId="{E1AC150A-807D-4C12-8E4B-BFCCD5AE4CF7}" sibTransId="{66FB4B26-D279-4750-AB1C-C3B37155B27C}"/>
    <dgm:cxn modelId="{DBDEAFC1-4ED3-43DB-98FB-4A04E4E27BD7}" type="presOf" srcId="{6F85A738-F840-4467-8B7A-41EB20BA46E2}" destId="{11178152-9113-43A0-85E4-83F40AFD13E1}" srcOrd="0" destOrd="0" presId="urn:microsoft.com/office/officeart/2005/8/layout/vList5"/>
    <dgm:cxn modelId="{71FADA33-0892-498D-ACEC-FF34F1920E9F}" srcId="{6F85A738-F840-4467-8B7A-41EB20BA46E2}" destId="{7B3DCCF0-89C5-4B44-B7D8-76B529047C19}" srcOrd="0" destOrd="0" parTransId="{4D534389-AD05-47F9-B7DC-CCD6FB217CC3}" sibTransId="{DE1183A4-E9BF-4A28-8AA5-0CF22308DEFC}"/>
    <dgm:cxn modelId="{468CE8DB-66B7-4C6A-A45F-DDB327060ADD}" srcId="{A7C3C8FA-165B-438C-A1BF-AF95569FB4F3}" destId="{D5E81573-4E2F-40BF-B2F8-F6E35EDB4D42}" srcOrd="2" destOrd="0" parTransId="{6B499AEF-BD66-4295-8837-EE3C17BC41C7}" sibTransId="{391B9A51-C770-4C7A-A12F-ACACF202ABE8}"/>
    <dgm:cxn modelId="{B7EB71CE-85C5-4CC2-8A8A-5DE43E51B5F0}" type="presOf" srcId="{8620ACC1-3B84-46E3-92A3-5443B9DED347}" destId="{B2B54AEC-8CB2-450B-AE94-6FB6ECB38759}" srcOrd="0" destOrd="0" presId="urn:microsoft.com/office/officeart/2005/8/layout/vList5"/>
    <dgm:cxn modelId="{450DA16F-7617-4BB0-BF4C-778C9FD20A07}" srcId="{A7C3C8FA-165B-438C-A1BF-AF95569FB4F3}" destId="{6F85A738-F840-4467-8B7A-41EB20BA46E2}" srcOrd="3" destOrd="0" parTransId="{0CCF32B1-9253-4E03-B9B1-77F55866FD18}" sibTransId="{A723B154-7C07-40E9-B919-A9C1DFFFB1AF}"/>
    <dgm:cxn modelId="{4AAB80EC-A64A-4767-B124-7E5FE773F2E6}" type="presOf" srcId="{7B3DCCF0-89C5-4B44-B7D8-76B529047C19}" destId="{6C9B45A4-9818-4017-8DBA-4CC096AEF506}" srcOrd="0" destOrd="0" presId="urn:microsoft.com/office/officeart/2005/8/layout/vList5"/>
    <dgm:cxn modelId="{BD9D5966-F0F2-4C11-AD33-29D411BA5F35}" srcId="{D5E81573-4E2F-40BF-B2F8-F6E35EDB4D42}" destId="{F1BDE412-38B9-4C4B-ACDE-A52A75E03F9B}" srcOrd="0" destOrd="0" parTransId="{813A1322-E497-4097-8BF6-5C0D9370D1AB}" sibTransId="{4544A756-F92D-4C52-9862-4798F9038B84}"/>
    <dgm:cxn modelId="{4316AF0C-1579-48F9-8107-1FA215F6C97B}" srcId="{164317F7-8B92-436D-B945-1F3212BB70D9}" destId="{0C3C67B1-686D-4BDA-B686-74F48209A496}" srcOrd="0" destOrd="0" parTransId="{811CABF9-FA98-4BC5-ABED-F24D5D0A9EE6}" sibTransId="{B9B5A837-4F5E-4BF4-B83F-BC9D17B34D47}"/>
    <dgm:cxn modelId="{5575355F-041D-4548-89E3-A04CCFA64197}" srcId="{A7C3C8FA-165B-438C-A1BF-AF95569FB4F3}" destId="{8620ACC1-3B84-46E3-92A3-5443B9DED347}" srcOrd="4" destOrd="0" parTransId="{5D7594AB-F359-4FFE-BBAB-8E25DA03B648}" sibTransId="{593EE340-7EBB-4763-82C4-EE3712C4123E}"/>
    <dgm:cxn modelId="{ABEF75D3-2B35-4262-9373-B3E622163CF6}" srcId="{A7C3C8FA-165B-438C-A1BF-AF95569FB4F3}" destId="{A50AFB12-9119-4162-9A3D-7E3274F57379}" srcOrd="1" destOrd="0" parTransId="{CC432371-1855-417D-B1A1-3A9EE7BF97D0}" sibTransId="{0BE14E7A-5806-489D-AF4C-651410D1A543}"/>
    <dgm:cxn modelId="{46B3E6AB-BE28-4BE1-8C4D-1874FCC77DDA}" type="presOf" srcId="{A7C3C8FA-165B-438C-A1BF-AF95569FB4F3}" destId="{0C90DF44-D492-45B1-B54F-0DE06302B721}" srcOrd="0" destOrd="0" presId="urn:microsoft.com/office/officeart/2005/8/layout/vList5"/>
    <dgm:cxn modelId="{2B4DCA5D-6DBE-447C-931F-D8194911711B}" srcId="{A7C3C8FA-165B-438C-A1BF-AF95569FB4F3}" destId="{164317F7-8B92-436D-B945-1F3212BB70D9}" srcOrd="0" destOrd="0" parTransId="{97596B8C-45CB-4907-ACC9-25A5B4A0E8AE}" sibTransId="{565047EA-C838-4F35-A4AE-630D0D0DD77A}"/>
    <dgm:cxn modelId="{311B26B9-6AAE-4C24-8227-43157EB7EAA7}" type="presOf" srcId="{0C3C67B1-686D-4BDA-B686-74F48209A496}" destId="{8FBB2058-2177-416A-A69A-CD537F0E462C}" srcOrd="0" destOrd="0" presId="urn:microsoft.com/office/officeart/2005/8/layout/vList5"/>
    <dgm:cxn modelId="{E22545F8-BA0C-4501-84F5-084EF4E5689E}" type="presOf" srcId="{D5E81573-4E2F-40BF-B2F8-F6E35EDB4D42}" destId="{60B7E710-F6B7-4695-B27B-D0D12B62E183}" srcOrd="0" destOrd="0" presId="urn:microsoft.com/office/officeart/2005/8/layout/vList5"/>
    <dgm:cxn modelId="{B0772B47-685C-4E35-9C7B-713C44E2655C}" type="presOf" srcId="{F1BDE412-38B9-4C4B-ACDE-A52A75E03F9B}" destId="{3CE2F94E-7664-4F66-BD2E-E14B305F10A5}" srcOrd="0" destOrd="0" presId="urn:microsoft.com/office/officeart/2005/8/layout/vList5"/>
    <dgm:cxn modelId="{D8D5A134-842A-412F-A55D-430B27B97D3F}" type="presParOf" srcId="{0C90DF44-D492-45B1-B54F-0DE06302B721}" destId="{C115FFDA-6556-4A0A-9AD7-EE739FB37D1B}" srcOrd="0" destOrd="0" presId="urn:microsoft.com/office/officeart/2005/8/layout/vList5"/>
    <dgm:cxn modelId="{20A62829-3871-4684-A8A0-1240227B3DF3}" type="presParOf" srcId="{C115FFDA-6556-4A0A-9AD7-EE739FB37D1B}" destId="{38B7B4BA-4205-4788-A307-5CE51EFDD99C}" srcOrd="0" destOrd="0" presId="urn:microsoft.com/office/officeart/2005/8/layout/vList5"/>
    <dgm:cxn modelId="{9CAB7C60-BB17-4208-A8E8-C65693E8B936}" type="presParOf" srcId="{C115FFDA-6556-4A0A-9AD7-EE739FB37D1B}" destId="{8FBB2058-2177-416A-A69A-CD537F0E462C}" srcOrd="1" destOrd="0" presId="urn:microsoft.com/office/officeart/2005/8/layout/vList5"/>
    <dgm:cxn modelId="{706D260E-F9F6-46B3-B176-A40749FA74D7}" type="presParOf" srcId="{0C90DF44-D492-45B1-B54F-0DE06302B721}" destId="{0EBE8113-E222-4678-A1E5-E2C2E545F7D5}" srcOrd="1" destOrd="0" presId="urn:microsoft.com/office/officeart/2005/8/layout/vList5"/>
    <dgm:cxn modelId="{7FF4B815-38AC-4A0F-9A50-0C5BB01896EE}" type="presParOf" srcId="{0C90DF44-D492-45B1-B54F-0DE06302B721}" destId="{6BAE6D0F-353A-45F1-8050-1AB7776BF8A4}" srcOrd="2" destOrd="0" presId="urn:microsoft.com/office/officeart/2005/8/layout/vList5"/>
    <dgm:cxn modelId="{85BBCD3B-8D8D-47AB-AAA4-9412FD926A40}" type="presParOf" srcId="{6BAE6D0F-353A-45F1-8050-1AB7776BF8A4}" destId="{98D9972B-0CE1-40A6-9F59-D0708D00C030}" srcOrd="0" destOrd="0" presId="urn:microsoft.com/office/officeart/2005/8/layout/vList5"/>
    <dgm:cxn modelId="{00603296-5807-4375-9CE5-08E48E710323}" type="presParOf" srcId="{0C90DF44-D492-45B1-B54F-0DE06302B721}" destId="{C5F2595A-3B8C-4826-BCAA-49AE95CF2762}" srcOrd="3" destOrd="0" presId="urn:microsoft.com/office/officeart/2005/8/layout/vList5"/>
    <dgm:cxn modelId="{1C217116-5292-478D-BE72-CC61BE9B2AC0}" type="presParOf" srcId="{0C90DF44-D492-45B1-B54F-0DE06302B721}" destId="{595398DE-7403-443F-910D-8B7946A36025}" srcOrd="4" destOrd="0" presId="urn:microsoft.com/office/officeart/2005/8/layout/vList5"/>
    <dgm:cxn modelId="{DE822CD7-ACC3-4FD6-9909-BD1EB58E8B65}" type="presParOf" srcId="{595398DE-7403-443F-910D-8B7946A36025}" destId="{60B7E710-F6B7-4695-B27B-D0D12B62E183}" srcOrd="0" destOrd="0" presId="urn:microsoft.com/office/officeart/2005/8/layout/vList5"/>
    <dgm:cxn modelId="{EB13D501-03E7-43D1-93AE-0F9DF0F7C2EA}" type="presParOf" srcId="{595398DE-7403-443F-910D-8B7946A36025}" destId="{3CE2F94E-7664-4F66-BD2E-E14B305F10A5}" srcOrd="1" destOrd="0" presId="urn:microsoft.com/office/officeart/2005/8/layout/vList5"/>
    <dgm:cxn modelId="{80B3147A-70A9-4048-9A44-084852EE32B5}" type="presParOf" srcId="{0C90DF44-D492-45B1-B54F-0DE06302B721}" destId="{0B616BD7-2466-423A-9C07-5B375ADED394}" srcOrd="5" destOrd="0" presId="urn:microsoft.com/office/officeart/2005/8/layout/vList5"/>
    <dgm:cxn modelId="{CE99CAA7-4017-4549-9CA2-8C1D92A5B347}" type="presParOf" srcId="{0C90DF44-D492-45B1-B54F-0DE06302B721}" destId="{93812469-C878-4D1A-A74F-93D7344604F2}" srcOrd="6" destOrd="0" presId="urn:microsoft.com/office/officeart/2005/8/layout/vList5"/>
    <dgm:cxn modelId="{D5EAA998-5BCC-43CE-8959-A2F1178098F4}" type="presParOf" srcId="{93812469-C878-4D1A-A74F-93D7344604F2}" destId="{11178152-9113-43A0-85E4-83F40AFD13E1}" srcOrd="0" destOrd="0" presId="urn:microsoft.com/office/officeart/2005/8/layout/vList5"/>
    <dgm:cxn modelId="{BAF088BA-24DA-44E5-A4E5-09B161C56F6E}" type="presParOf" srcId="{93812469-C878-4D1A-A74F-93D7344604F2}" destId="{6C9B45A4-9818-4017-8DBA-4CC096AEF506}" srcOrd="1" destOrd="0" presId="urn:microsoft.com/office/officeart/2005/8/layout/vList5"/>
    <dgm:cxn modelId="{145EB18D-716A-4A05-BC45-98FDE7674FA4}" type="presParOf" srcId="{0C90DF44-D492-45B1-B54F-0DE06302B721}" destId="{B49F4EA9-C758-4BBA-A070-1808B364BB92}" srcOrd="7" destOrd="0" presId="urn:microsoft.com/office/officeart/2005/8/layout/vList5"/>
    <dgm:cxn modelId="{335FA84A-8554-4C53-B3A9-B52C14760CC7}" type="presParOf" srcId="{0C90DF44-D492-45B1-B54F-0DE06302B721}" destId="{72979EC4-3F57-4BE3-8122-66207925B858}" srcOrd="8" destOrd="0" presId="urn:microsoft.com/office/officeart/2005/8/layout/vList5"/>
    <dgm:cxn modelId="{15F5E0AB-B6CB-41D9-B213-A00B2B39E9CE}" type="presParOf" srcId="{72979EC4-3F57-4BE3-8122-66207925B858}" destId="{B2B54AEC-8CB2-450B-AE94-6FB6ECB3875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3FDACE-4BA8-4A8A-96B7-73F62371C2F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1003D92-2CC8-405A-BFB4-802C76C8452F}">
      <dgm:prSet/>
      <dgm:spPr/>
      <dgm:t>
        <a:bodyPr/>
        <a:lstStyle/>
        <a:p>
          <a:pPr rtl="0"/>
          <a:r>
            <a:rPr lang="hr-HR" b="1" dirty="0"/>
            <a:t>A-</a:t>
          </a:r>
          <a:r>
            <a:rPr lang="hr-HR" b="1" dirty="0" err="1"/>
            <a:t>Position</a:t>
          </a:r>
          <a:r>
            <a:rPr lang="hr-HR" b="1" dirty="0"/>
            <a:t> </a:t>
          </a:r>
          <a:r>
            <a:rPr lang="hr-HR" b="1" dirty="0" err="1"/>
            <a:t>related</a:t>
          </a:r>
          <a:r>
            <a:rPr lang="hr-HR" b="1" dirty="0"/>
            <a:t> to </a:t>
          </a:r>
          <a:r>
            <a:rPr lang="hr-HR" b="1" dirty="0" err="1"/>
            <a:t>metabolic</a:t>
          </a:r>
          <a:r>
            <a:rPr lang="hr-HR" b="1" dirty="0"/>
            <a:t> </a:t>
          </a:r>
          <a:r>
            <a:rPr lang="hr-HR" b="1" dirty="0" err="1"/>
            <a:t>pathway</a:t>
          </a:r>
          <a:endParaRPr lang="hr-HR" dirty="0"/>
        </a:p>
      </dgm:t>
    </dgm:pt>
    <dgm:pt modelId="{7FFA874A-CA87-4656-BE43-03ED0B957CA9}" type="parTrans" cxnId="{5A93D68C-DC46-45A2-9117-5B7311F00F82}">
      <dgm:prSet/>
      <dgm:spPr/>
      <dgm:t>
        <a:bodyPr/>
        <a:lstStyle/>
        <a:p>
          <a:endParaRPr lang="hr-HR"/>
        </a:p>
      </dgm:t>
    </dgm:pt>
    <dgm:pt modelId="{C995D38F-13A7-4E0B-9815-4B301FFB86B0}" type="sibTrans" cxnId="{5A93D68C-DC46-45A2-9117-5B7311F00F82}">
      <dgm:prSet/>
      <dgm:spPr/>
      <dgm:t>
        <a:bodyPr/>
        <a:lstStyle/>
        <a:p>
          <a:endParaRPr lang="hr-HR"/>
        </a:p>
      </dgm:t>
    </dgm:pt>
    <dgm:pt modelId="{FB9175DB-136D-4496-8E6E-0D7B52400E6E}">
      <dgm:prSet/>
      <dgm:spPr/>
      <dgm:t>
        <a:bodyPr/>
        <a:lstStyle/>
        <a:p>
          <a:pPr rtl="0"/>
          <a:r>
            <a:rPr lang="hr-HR" b="1" dirty="0"/>
            <a:t>a1-</a:t>
          </a:r>
          <a:r>
            <a:rPr lang="en-US" b="1" dirty="0"/>
            <a:t>pace maker enzymes (rate limiting-enzyme)</a:t>
          </a:r>
          <a:endParaRPr lang="hr-HR" dirty="0"/>
        </a:p>
      </dgm:t>
    </dgm:pt>
    <dgm:pt modelId="{BA2E1525-5B3D-4DA1-9926-7949D4519F46}" type="parTrans" cxnId="{50AED0A9-F1AC-4C48-A022-3D05A8834E60}">
      <dgm:prSet/>
      <dgm:spPr/>
      <dgm:t>
        <a:bodyPr/>
        <a:lstStyle/>
        <a:p>
          <a:endParaRPr lang="hr-HR"/>
        </a:p>
      </dgm:t>
    </dgm:pt>
    <dgm:pt modelId="{FA623871-FCBC-4ABF-8C1F-0501C6BB5EA1}" type="sibTrans" cxnId="{50AED0A9-F1AC-4C48-A022-3D05A8834E60}">
      <dgm:prSet/>
      <dgm:spPr/>
      <dgm:t>
        <a:bodyPr/>
        <a:lstStyle/>
        <a:p>
          <a:endParaRPr lang="hr-HR"/>
        </a:p>
      </dgm:t>
    </dgm:pt>
    <dgm:pt modelId="{6B8D7B05-1A74-457E-8848-285CBF4A9FB3}">
      <dgm:prSet/>
      <dgm:spPr/>
      <dgm:t>
        <a:bodyPr/>
        <a:lstStyle/>
        <a:p>
          <a:pPr rtl="0"/>
          <a:r>
            <a:rPr lang="hr-HR" b="1" dirty="0"/>
            <a:t>a2-</a:t>
          </a:r>
          <a:r>
            <a:rPr lang="en-US" b="1" dirty="0"/>
            <a:t>limiting metabolites</a:t>
          </a:r>
          <a:endParaRPr lang="hr-HR" dirty="0"/>
        </a:p>
      </dgm:t>
    </dgm:pt>
    <dgm:pt modelId="{42F15912-014D-4391-939F-C5F92DC1AE07}" type="parTrans" cxnId="{C2C1ACC6-6B39-4078-A1FE-673D7E2480BC}">
      <dgm:prSet/>
      <dgm:spPr/>
      <dgm:t>
        <a:bodyPr/>
        <a:lstStyle/>
        <a:p>
          <a:endParaRPr lang="hr-HR"/>
        </a:p>
      </dgm:t>
    </dgm:pt>
    <dgm:pt modelId="{119CBDCB-207D-423C-9F63-64E05CE5CC82}" type="sibTrans" cxnId="{C2C1ACC6-6B39-4078-A1FE-673D7E2480BC}">
      <dgm:prSet/>
      <dgm:spPr/>
      <dgm:t>
        <a:bodyPr/>
        <a:lstStyle/>
        <a:p>
          <a:endParaRPr lang="hr-HR"/>
        </a:p>
      </dgm:t>
    </dgm:pt>
    <dgm:pt modelId="{D542AFD3-D7AC-4E3A-93F0-03B855B06835}">
      <dgm:prSet/>
      <dgm:spPr/>
      <dgm:t>
        <a:bodyPr/>
        <a:lstStyle/>
        <a:p>
          <a:pPr rtl="0"/>
          <a:r>
            <a:rPr lang="hr-HR" b="1" dirty="0"/>
            <a:t>a3-</a:t>
          </a:r>
          <a:r>
            <a:rPr lang="en-US" b="1" dirty="0"/>
            <a:t>inhibition by product</a:t>
          </a:r>
          <a:endParaRPr lang="hr-HR" dirty="0"/>
        </a:p>
      </dgm:t>
    </dgm:pt>
    <dgm:pt modelId="{795E4D33-7EF0-40C8-B7B5-4A26A9517046}" type="parTrans" cxnId="{A9BEE67E-E827-429A-BE42-4DD08137AC62}">
      <dgm:prSet/>
      <dgm:spPr/>
      <dgm:t>
        <a:bodyPr/>
        <a:lstStyle/>
        <a:p>
          <a:endParaRPr lang="hr-HR"/>
        </a:p>
      </dgm:t>
    </dgm:pt>
    <dgm:pt modelId="{D596B33C-FC6E-4367-BFCC-33971A0AAC62}" type="sibTrans" cxnId="{A9BEE67E-E827-429A-BE42-4DD08137AC62}">
      <dgm:prSet/>
      <dgm:spPr/>
      <dgm:t>
        <a:bodyPr/>
        <a:lstStyle/>
        <a:p>
          <a:endParaRPr lang="hr-HR"/>
        </a:p>
      </dgm:t>
    </dgm:pt>
    <dgm:pt modelId="{4BA8FE9B-6EAC-462A-969D-6B70AC8D7D3D}">
      <dgm:prSet/>
      <dgm:spPr/>
      <dgm:t>
        <a:bodyPr/>
        <a:lstStyle/>
        <a:p>
          <a:pPr rtl="0"/>
          <a:r>
            <a:rPr lang="hr-HR" b="1" dirty="0"/>
            <a:t>a4-</a:t>
          </a:r>
          <a:r>
            <a:rPr lang="en-US" b="1" dirty="0"/>
            <a:t>feedback inhibition</a:t>
          </a:r>
          <a:endParaRPr lang="hr-HR" dirty="0"/>
        </a:p>
      </dgm:t>
    </dgm:pt>
    <dgm:pt modelId="{3BF3C791-EA68-4639-A557-E0336B9AB083}" type="parTrans" cxnId="{CE05A922-F2F6-41D3-94CA-5F2376A9C8FE}">
      <dgm:prSet/>
      <dgm:spPr/>
      <dgm:t>
        <a:bodyPr/>
        <a:lstStyle/>
        <a:p>
          <a:endParaRPr lang="hr-HR"/>
        </a:p>
      </dgm:t>
    </dgm:pt>
    <dgm:pt modelId="{7E66489B-ECCE-4ACC-8614-D01DE55BB665}" type="sibTrans" cxnId="{CE05A922-F2F6-41D3-94CA-5F2376A9C8FE}">
      <dgm:prSet/>
      <dgm:spPr/>
      <dgm:t>
        <a:bodyPr/>
        <a:lstStyle/>
        <a:p>
          <a:endParaRPr lang="hr-HR"/>
        </a:p>
      </dgm:t>
    </dgm:pt>
    <dgm:pt modelId="{0ED341C9-C6CE-4323-8D61-EF7DF2860D30}">
      <dgm:prSet/>
      <dgm:spPr/>
      <dgm:t>
        <a:bodyPr/>
        <a:lstStyle/>
        <a:p>
          <a:pPr rtl="0"/>
          <a:r>
            <a:rPr lang="hr-HR" b="1" dirty="0"/>
            <a:t>a5-</a:t>
          </a:r>
          <a:r>
            <a:rPr lang="en-US" b="1" dirty="0"/>
            <a:t>inhibition by substrate</a:t>
          </a:r>
          <a:endParaRPr lang="hr-HR" dirty="0"/>
        </a:p>
      </dgm:t>
    </dgm:pt>
    <dgm:pt modelId="{0E52313E-270C-415B-88AA-5277F0448940}" type="parTrans" cxnId="{8E21CFEF-D7CF-4551-AAE7-7E225B4B973D}">
      <dgm:prSet/>
      <dgm:spPr/>
      <dgm:t>
        <a:bodyPr/>
        <a:lstStyle/>
        <a:p>
          <a:endParaRPr lang="hr-HR"/>
        </a:p>
      </dgm:t>
    </dgm:pt>
    <dgm:pt modelId="{D0AB35C6-1970-4B2D-81C9-783C070FFF27}" type="sibTrans" cxnId="{8E21CFEF-D7CF-4551-AAE7-7E225B4B973D}">
      <dgm:prSet/>
      <dgm:spPr/>
      <dgm:t>
        <a:bodyPr/>
        <a:lstStyle/>
        <a:p>
          <a:endParaRPr lang="hr-HR"/>
        </a:p>
      </dgm:t>
    </dgm:pt>
    <dgm:pt modelId="{AD82A775-11B6-4B8E-8186-A227572F9753}" type="pres">
      <dgm:prSet presAssocID="{A83FDACE-4BA8-4A8A-96B7-73F62371C2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C9FD1D4-F8FD-4B94-B558-282F109D706B}" type="pres">
      <dgm:prSet presAssocID="{E1003D92-2CC8-405A-BFB4-802C76C8452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2FD1BE6-E4D7-44DD-876B-20FFCC76F1A6}" type="pres">
      <dgm:prSet presAssocID="{E1003D92-2CC8-405A-BFB4-802C76C8452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9BEE67E-E827-429A-BE42-4DD08137AC62}" srcId="{E1003D92-2CC8-405A-BFB4-802C76C8452F}" destId="{D542AFD3-D7AC-4E3A-93F0-03B855B06835}" srcOrd="2" destOrd="0" parTransId="{795E4D33-7EF0-40C8-B7B5-4A26A9517046}" sibTransId="{D596B33C-FC6E-4367-BFCC-33971A0AAC62}"/>
    <dgm:cxn modelId="{50AED0A9-F1AC-4C48-A022-3D05A8834E60}" srcId="{E1003D92-2CC8-405A-BFB4-802C76C8452F}" destId="{FB9175DB-136D-4496-8E6E-0D7B52400E6E}" srcOrd="0" destOrd="0" parTransId="{BA2E1525-5B3D-4DA1-9926-7949D4519F46}" sibTransId="{FA623871-FCBC-4ABF-8C1F-0501C6BB5EA1}"/>
    <dgm:cxn modelId="{84710192-AAC8-4FAE-89E3-88B6D2B230CB}" type="presOf" srcId="{4BA8FE9B-6EAC-462A-969D-6B70AC8D7D3D}" destId="{02FD1BE6-E4D7-44DD-876B-20FFCC76F1A6}" srcOrd="0" destOrd="3" presId="urn:microsoft.com/office/officeart/2005/8/layout/vList2"/>
    <dgm:cxn modelId="{C2C1ACC6-6B39-4078-A1FE-673D7E2480BC}" srcId="{E1003D92-2CC8-405A-BFB4-802C76C8452F}" destId="{6B8D7B05-1A74-457E-8848-285CBF4A9FB3}" srcOrd="1" destOrd="0" parTransId="{42F15912-014D-4391-939F-C5F92DC1AE07}" sibTransId="{119CBDCB-207D-423C-9F63-64E05CE5CC82}"/>
    <dgm:cxn modelId="{CE05A922-F2F6-41D3-94CA-5F2376A9C8FE}" srcId="{E1003D92-2CC8-405A-BFB4-802C76C8452F}" destId="{4BA8FE9B-6EAC-462A-969D-6B70AC8D7D3D}" srcOrd="3" destOrd="0" parTransId="{3BF3C791-EA68-4639-A557-E0336B9AB083}" sibTransId="{7E66489B-ECCE-4ACC-8614-D01DE55BB665}"/>
    <dgm:cxn modelId="{51AF7F69-92DA-4A37-B24A-F7A963180DB4}" type="presOf" srcId="{E1003D92-2CC8-405A-BFB4-802C76C8452F}" destId="{DC9FD1D4-F8FD-4B94-B558-282F109D706B}" srcOrd="0" destOrd="0" presId="urn:microsoft.com/office/officeart/2005/8/layout/vList2"/>
    <dgm:cxn modelId="{0E6A0FEA-8336-49DC-A91F-AEC683E25D75}" type="presOf" srcId="{D542AFD3-D7AC-4E3A-93F0-03B855B06835}" destId="{02FD1BE6-E4D7-44DD-876B-20FFCC76F1A6}" srcOrd="0" destOrd="2" presId="urn:microsoft.com/office/officeart/2005/8/layout/vList2"/>
    <dgm:cxn modelId="{67071284-B6D7-4F69-8382-86F726F75973}" type="presOf" srcId="{A83FDACE-4BA8-4A8A-96B7-73F62371C2FB}" destId="{AD82A775-11B6-4B8E-8186-A227572F9753}" srcOrd="0" destOrd="0" presId="urn:microsoft.com/office/officeart/2005/8/layout/vList2"/>
    <dgm:cxn modelId="{0AA6FAA4-BAC6-494D-8B9C-59B06A4BB839}" type="presOf" srcId="{6B8D7B05-1A74-457E-8848-285CBF4A9FB3}" destId="{02FD1BE6-E4D7-44DD-876B-20FFCC76F1A6}" srcOrd="0" destOrd="1" presId="urn:microsoft.com/office/officeart/2005/8/layout/vList2"/>
    <dgm:cxn modelId="{6E51949C-019D-4D9F-AA55-E820B9705986}" type="presOf" srcId="{FB9175DB-136D-4496-8E6E-0D7B52400E6E}" destId="{02FD1BE6-E4D7-44DD-876B-20FFCC76F1A6}" srcOrd="0" destOrd="0" presId="urn:microsoft.com/office/officeart/2005/8/layout/vList2"/>
    <dgm:cxn modelId="{F989D1FF-B384-47BE-9891-CD24BBD21B1D}" type="presOf" srcId="{0ED341C9-C6CE-4323-8D61-EF7DF2860D30}" destId="{02FD1BE6-E4D7-44DD-876B-20FFCC76F1A6}" srcOrd="0" destOrd="4" presId="urn:microsoft.com/office/officeart/2005/8/layout/vList2"/>
    <dgm:cxn modelId="{5A93D68C-DC46-45A2-9117-5B7311F00F82}" srcId="{A83FDACE-4BA8-4A8A-96B7-73F62371C2FB}" destId="{E1003D92-2CC8-405A-BFB4-802C76C8452F}" srcOrd="0" destOrd="0" parTransId="{7FFA874A-CA87-4656-BE43-03ED0B957CA9}" sibTransId="{C995D38F-13A7-4E0B-9815-4B301FFB86B0}"/>
    <dgm:cxn modelId="{8E21CFEF-D7CF-4551-AAE7-7E225B4B973D}" srcId="{E1003D92-2CC8-405A-BFB4-802C76C8452F}" destId="{0ED341C9-C6CE-4323-8D61-EF7DF2860D30}" srcOrd="4" destOrd="0" parTransId="{0E52313E-270C-415B-88AA-5277F0448940}" sibTransId="{D0AB35C6-1970-4B2D-81C9-783C070FFF27}"/>
    <dgm:cxn modelId="{63F1FDCA-B554-43BF-B935-385E086789F7}" type="presParOf" srcId="{AD82A775-11B6-4B8E-8186-A227572F9753}" destId="{DC9FD1D4-F8FD-4B94-B558-282F109D706B}" srcOrd="0" destOrd="0" presId="urn:microsoft.com/office/officeart/2005/8/layout/vList2"/>
    <dgm:cxn modelId="{B09C0278-34CF-49E4-9AAF-B7CD0791A265}" type="presParOf" srcId="{AD82A775-11B6-4B8E-8186-A227572F9753}" destId="{02FD1BE6-E4D7-44DD-876B-20FFCC76F1A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2B5F72F-87E7-4B4E-88F5-93E8ACB805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BDEF3EDA-BB62-4BE9-BE87-2382E94843D1}">
      <dgm:prSet/>
      <dgm:spPr/>
      <dgm:t>
        <a:bodyPr/>
        <a:lstStyle/>
        <a:p>
          <a:pPr rtl="0"/>
          <a:r>
            <a:rPr lang="en-US" i="1" noProof="0" dirty="0" smtClean="0"/>
            <a:t>RESPIRATORY CHAIN - low ADP</a:t>
          </a:r>
          <a:endParaRPr lang="en-US" noProof="0" dirty="0"/>
        </a:p>
      </dgm:t>
    </dgm:pt>
    <dgm:pt modelId="{914FF235-A89C-49BD-8B0B-C7BE860C6FC8}" type="parTrans" cxnId="{0959E1E3-F5EE-4F7B-8B0D-79CE920F87AB}">
      <dgm:prSet/>
      <dgm:spPr/>
      <dgm:t>
        <a:bodyPr/>
        <a:lstStyle/>
        <a:p>
          <a:endParaRPr lang="hr-HR"/>
        </a:p>
      </dgm:t>
    </dgm:pt>
    <dgm:pt modelId="{51D3CC84-1967-4DAB-9FE5-87B5F4429C27}" type="sibTrans" cxnId="{0959E1E3-F5EE-4F7B-8B0D-79CE920F87AB}">
      <dgm:prSet/>
      <dgm:spPr/>
      <dgm:t>
        <a:bodyPr/>
        <a:lstStyle/>
        <a:p>
          <a:endParaRPr lang="hr-HR"/>
        </a:p>
      </dgm:t>
    </dgm:pt>
    <dgm:pt modelId="{B5D13A1A-AFD1-4180-B51B-774FCCDC9FF1}">
      <dgm:prSet/>
      <dgm:spPr/>
      <dgm:t>
        <a:bodyPr/>
        <a:lstStyle/>
        <a:p>
          <a:pPr rtl="0"/>
          <a:r>
            <a:rPr lang="en-US" i="1" noProof="0" dirty="0" smtClean="0"/>
            <a:t>FATTY ACID SYNTHESIS - low NADPH</a:t>
          </a:r>
          <a:endParaRPr lang="en-US" noProof="0" dirty="0"/>
        </a:p>
      </dgm:t>
    </dgm:pt>
    <dgm:pt modelId="{6F2D428B-B2A5-4962-A8ED-EA53516AD424}" type="parTrans" cxnId="{AA8DF4A0-AB34-4A61-8AB6-1D08C698019C}">
      <dgm:prSet/>
      <dgm:spPr/>
      <dgm:t>
        <a:bodyPr/>
        <a:lstStyle/>
        <a:p>
          <a:endParaRPr lang="hr-HR"/>
        </a:p>
      </dgm:t>
    </dgm:pt>
    <dgm:pt modelId="{3D05A438-6130-4321-8BCE-6C7F84B8C299}" type="sibTrans" cxnId="{AA8DF4A0-AB34-4A61-8AB6-1D08C698019C}">
      <dgm:prSet/>
      <dgm:spPr/>
      <dgm:t>
        <a:bodyPr/>
        <a:lstStyle/>
        <a:p>
          <a:endParaRPr lang="hr-HR"/>
        </a:p>
      </dgm:t>
    </dgm:pt>
    <dgm:pt modelId="{05824F05-195B-497A-9C32-86366D5EEC81}">
      <dgm:prSet/>
      <dgm:spPr/>
      <dgm:t>
        <a:bodyPr/>
        <a:lstStyle/>
        <a:p>
          <a:pPr rtl="0"/>
          <a:r>
            <a:rPr lang="en-US" i="1" noProof="0" dirty="0" smtClean="0"/>
            <a:t>CITRIC ACID CYCLE – low oxaloacetate</a:t>
          </a:r>
          <a:endParaRPr lang="en-US" noProof="0" dirty="0"/>
        </a:p>
      </dgm:t>
    </dgm:pt>
    <dgm:pt modelId="{B66B6EAD-CD6C-4D69-AD01-046228A07F41}" type="parTrans" cxnId="{BC704F0C-74E6-42DC-B1ED-E07471BD5D2D}">
      <dgm:prSet/>
      <dgm:spPr/>
      <dgm:t>
        <a:bodyPr/>
        <a:lstStyle/>
        <a:p>
          <a:endParaRPr lang="hr-HR"/>
        </a:p>
      </dgm:t>
    </dgm:pt>
    <dgm:pt modelId="{D055B0D8-3231-4BBE-A180-DF12AEE131F6}" type="sibTrans" cxnId="{BC704F0C-74E6-42DC-B1ED-E07471BD5D2D}">
      <dgm:prSet/>
      <dgm:spPr/>
      <dgm:t>
        <a:bodyPr/>
        <a:lstStyle/>
        <a:p>
          <a:endParaRPr lang="hr-HR"/>
        </a:p>
      </dgm:t>
    </dgm:pt>
    <dgm:pt modelId="{F4F1472D-D2C6-4CAC-9782-9C2B395AC2EC}" type="pres">
      <dgm:prSet presAssocID="{A2B5F72F-87E7-4B4E-88F5-93E8ACB805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415C683-537C-4804-A7A8-9EBFBA1203C8}" type="pres">
      <dgm:prSet presAssocID="{BDEF3EDA-BB62-4BE9-BE87-2382E94843D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4B4FBA2-7162-4153-A02B-7D028713B52F}" type="pres">
      <dgm:prSet presAssocID="{51D3CC84-1967-4DAB-9FE5-87B5F4429C27}" presName="spacer" presStyleCnt="0"/>
      <dgm:spPr/>
    </dgm:pt>
    <dgm:pt modelId="{AD89837A-DD29-43C9-8A97-2BA4BDE738AC}" type="pres">
      <dgm:prSet presAssocID="{B5D13A1A-AFD1-4180-B51B-774FCCDC9FF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AAFDA6A-B177-42BB-98AB-3D251A6DFBFC}" type="pres">
      <dgm:prSet presAssocID="{3D05A438-6130-4321-8BCE-6C7F84B8C299}" presName="spacer" presStyleCnt="0"/>
      <dgm:spPr/>
    </dgm:pt>
    <dgm:pt modelId="{F97ACF45-9609-4EEB-8F42-E1EF1B3BDB5C}" type="pres">
      <dgm:prSet presAssocID="{05824F05-195B-497A-9C32-86366D5EEC8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C704F0C-74E6-42DC-B1ED-E07471BD5D2D}" srcId="{A2B5F72F-87E7-4B4E-88F5-93E8ACB805E5}" destId="{05824F05-195B-497A-9C32-86366D5EEC81}" srcOrd="2" destOrd="0" parTransId="{B66B6EAD-CD6C-4D69-AD01-046228A07F41}" sibTransId="{D055B0D8-3231-4BBE-A180-DF12AEE131F6}"/>
    <dgm:cxn modelId="{698C796D-BAE9-4153-8FA4-8C552E01B6A5}" type="presOf" srcId="{05824F05-195B-497A-9C32-86366D5EEC81}" destId="{F97ACF45-9609-4EEB-8F42-E1EF1B3BDB5C}" srcOrd="0" destOrd="0" presId="urn:microsoft.com/office/officeart/2005/8/layout/vList2"/>
    <dgm:cxn modelId="{49C7374E-A8D7-45A0-BC97-568ABFE36B58}" type="presOf" srcId="{BDEF3EDA-BB62-4BE9-BE87-2382E94843D1}" destId="{7415C683-537C-4804-A7A8-9EBFBA1203C8}" srcOrd="0" destOrd="0" presId="urn:microsoft.com/office/officeart/2005/8/layout/vList2"/>
    <dgm:cxn modelId="{AA8DF4A0-AB34-4A61-8AB6-1D08C698019C}" srcId="{A2B5F72F-87E7-4B4E-88F5-93E8ACB805E5}" destId="{B5D13A1A-AFD1-4180-B51B-774FCCDC9FF1}" srcOrd="1" destOrd="0" parTransId="{6F2D428B-B2A5-4962-A8ED-EA53516AD424}" sibTransId="{3D05A438-6130-4321-8BCE-6C7F84B8C299}"/>
    <dgm:cxn modelId="{664158EE-AE24-4C53-8FFD-36327018D8D4}" type="presOf" srcId="{B5D13A1A-AFD1-4180-B51B-774FCCDC9FF1}" destId="{AD89837A-DD29-43C9-8A97-2BA4BDE738AC}" srcOrd="0" destOrd="0" presId="urn:microsoft.com/office/officeart/2005/8/layout/vList2"/>
    <dgm:cxn modelId="{6AEB4F8A-E19E-4CEE-B769-28366433BDC9}" type="presOf" srcId="{A2B5F72F-87E7-4B4E-88F5-93E8ACB805E5}" destId="{F4F1472D-D2C6-4CAC-9782-9C2B395AC2EC}" srcOrd="0" destOrd="0" presId="urn:microsoft.com/office/officeart/2005/8/layout/vList2"/>
    <dgm:cxn modelId="{0959E1E3-F5EE-4F7B-8B0D-79CE920F87AB}" srcId="{A2B5F72F-87E7-4B4E-88F5-93E8ACB805E5}" destId="{BDEF3EDA-BB62-4BE9-BE87-2382E94843D1}" srcOrd="0" destOrd="0" parTransId="{914FF235-A89C-49BD-8B0B-C7BE860C6FC8}" sibTransId="{51D3CC84-1967-4DAB-9FE5-87B5F4429C27}"/>
    <dgm:cxn modelId="{DA13FB43-5F59-4FA3-B691-ACBB3AC5817B}" type="presParOf" srcId="{F4F1472D-D2C6-4CAC-9782-9C2B395AC2EC}" destId="{7415C683-537C-4804-A7A8-9EBFBA1203C8}" srcOrd="0" destOrd="0" presId="urn:microsoft.com/office/officeart/2005/8/layout/vList2"/>
    <dgm:cxn modelId="{73CB274E-5932-4455-B163-B4652A1F3B42}" type="presParOf" srcId="{F4F1472D-D2C6-4CAC-9782-9C2B395AC2EC}" destId="{24B4FBA2-7162-4153-A02B-7D028713B52F}" srcOrd="1" destOrd="0" presId="urn:microsoft.com/office/officeart/2005/8/layout/vList2"/>
    <dgm:cxn modelId="{5DE775D8-7215-4AE4-9B9D-E37DBB1AA3AF}" type="presParOf" srcId="{F4F1472D-D2C6-4CAC-9782-9C2B395AC2EC}" destId="{AD89837A-DD29-43C9-8A97-2BA4BDE738AC}" srcOrd="2" destOrd="0" presId="urn:microsoft.com/office/officeart/2005/8/layout/vList2"/>
    <dgm:cxn modelId="{2654D9C1-E74B-4C6C-A739-26B65C187EA3}" type="presParOf" srcId="{F4F1472D-D2C6-4CAC-9782-9C2B395AC2EC}" destId="{9AAFDA6A-B177-42BB-98AB-3D251A6DFBFC}" srcOrd="3" destOrd="0" presId="urn:microsoft.com/office/officeart/2005/8/layout/vList2"/>
    <dgm:cxn modelId="{23B551E8-B1B0-4B56-806B-87DAC73D1936}" type="presParOf" srcId="{F4F1472D-D2C6-4CAC-9782-9C2B395AC2EC}" destId="{F97ACF45-9609-4EEB-8F42-E1EF1B3BDB5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5AB2B-6B8B-4A5A-9535-C7732B0A0E16}">
      <dsp:nvSpPr>
        <dsp:cNvPr id="0" name=""/>
        <dsp:cNvSpPr/>
      </dsp:nvSpPr>
      <dsp:spPr>
        <a:xfrm>
          <a:off x="0" y="4742"/>
          <a:ext cx="6400800" cy="1114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Regulation and coordination of overall metabolism –</a:t>
          </a:r>
          <a:r>
            <a:rPr lang="en-US" sz="2100" kern="1200" noProof="0" dirty="0" smtClean="0">
              <a:solidFill>
                <a:srgbClr val="FF0000"/>
              </a:solidFill>
            </a:rPr>
            <a:t>homeostasis</a:t>
          </a:r>
          <a:endParaRPr lang="en-US" sz="2100" kern="1200" noProof="0" dirty="0">
            <a:solidFill>
              <a:srgbClr val="FF0000"/>
            </a:solidFill>
          </a:endParaRPr>
        </a:p>
      </dsp:txBody>
      <dsp:txXfrm>
        <a:off x="54423" y="59165"/>
        <a:ext cx="6291954" cy="1006017"/>
      </dsp:txXfrm>
    </dsp:sp>
    <dsp:sp modelId="{CF0DB69E-5F00-4076-8A19-B9D5C0DF10B9}">
      <dsp:nvSpPr>
        <dsp:cNvPr id="0" name=""/>
        <dsp:cNvSpPr/>
      </dsp:nvSpPr>
      <dsp:spPr>
        <a:xfrm>
          <a:off x="0" y="1180086"/>
          <a:ext cx="6400800" cy="1114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Constancy of </a:t>
          </a:r>
          <a:r>
            <a:rPr lang="en-US" sz="2100" kern="1200" noProof="0" dirty="0" smtClean="0">
              <a:solidFill>
                <a:srgbClr val="FF0000"/>
              </a:solidFill>
            </a:rPr>
            <a:t>intracellular environment</a:t>
          </a:r>
          <a:endParaRPr lang="en-US" sz="2100" kern="1200" noProof="0" dirty="0">
            <a:solidFill>
              <a:srgbClr val="FF0000"/>
            </a:solidFill>
          </a:endParaRPr>
        </a:p>
      </dsp:txBody>
      <dsp:txXfrm>
        <a:off x="54423" y="1234509"/>
        <a:ext cx="6291954" cy="1006017"/>
      </dsp:txXfrm>
    </dsp:sp>
    <dsp:sp modelId="{976A19BE-B9C2-4BAA-8728-1D73151F494D}">
      <dsp:nvSpPr>
        <dsp:cNvPr id="0" name=""/>
        <dsp:cNvSpPr/>
      </dsp:nvSpPr>
      <dsp:spPr>
        <a:xfrm>
          <a:off x="0" y="2360173"/>
          <a:ext cx="6400800" cy="11148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Enzyme catalyzed reaction </a:t>
          </a:r>
          <a:r>
            <a:rPr lang="en-US" sz="2100" kern="1200" noProof="0" dirty="0" smtClean="0">
              <a:solidFill>
                <a:srgbClr val="FF0000"/>
              </a:solidFill>
            </a:rPr>
            <a:t>proceed a rate  responsive to changes </a:t>
          </a:r>
          <a:r>
            <a:rPr lang="en-US" sz="2100" kern="1200" noProof="0" dirty="0" smtClean="0"/>
            <a:t>in internal and external environment (specific metabolic reactions)</a:t>
          </a:r>
          <a:endParaRPr lang="en-US" sz="2100" kern="1200" noProof="0" dirty="0"/>
        </a:p>
      </dsp:txBody>
      <dsp:txXfrm>
        <a:off x="54423" y="2414596"/>
        <a:ext cx="6291954" cy="100601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27AB5-BBF6-4B64-BB26-821C5FD491C4}">
      <dsp:nvSpPr>
        <dsp:cNvPr id="0" name=""/>
        <dsp:cNvSpPr/>
      </dsp:nvSpPr>
      <dsp:spPr>
        <a:xfrm>
          <a:off x="-386226" y="0"/>
          <a:ext cx="6388283" cy="16373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noProof="0" dirty="0" smtClean="0"/>
            <a:t>The flux through pathway can be regulated by the availability of substrate</a:t>
          </a:r>
          <a:endParaRPr lang="en-US" sz="2900" kern="1200" noProof="0" dirty="0"/>
        </a:p>
      </dsp:txBody>
      <dsp:txXfrm>
        <a:off x="549316" y="239786"/>
        <a:ext cx="4517199" cy="11577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C788F-CBF8-4A0F-BA87-F21B8ED9ADF0}">
      <dsp:nvSpPr>
        <dsp:cNvPr id="0" name=""/>
        <dsp:cNvSpPr/>
      </dsp:nvSpPr>
      <dsp:spPr>
        <a:xfrm>
          <a:off x="0" y="0"/>
          <a:ext cx="1296144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C00000"/>
              </a:solidFill>
            </a:rPr>
            <a:t>Feed-back</a:t>
          </a:r>
        </a:p>
      </dsp:txBody>
      <dsp:txXfrm>
        <a:off x="17134" y="17134"/>
        <a:ext cx="1261876" cy="3167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2CA0A-54AC-47D5-9C9C-B3499B6B871F}">
      <dsp:nvSpPr>
        <dsp:cNvPr id="0" name=""/>
        <dsp:cNvSpPr/>
      </dsp:nvSpPr>
      <dsp:spPr>
        <a:xfrm>
          <a:off x="436079" y="0"/>
          <a:ext cx="4942233" cy="395144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351EFD-2D71-4494-833F-A134586D9B11}">
      <dsp:nvSpPr>
        <dsp:cNvPr id="0" name=""/>
        <dsp:cNvSpPr/>
      </dsp:nvSpPr>
      <dsp:spPr>
        <a:xfrm>
          <a:off x="197768" y="1215131"/>
          <a:ext cx="2634646" cy="15805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inhibition of an enzyme activity by a substrate of the reaction catalyzed by that enzyme; </a:t>
          </a:r>
          <a:endParaRPr lang="en-US" sz="1600" kern="1200" noProof="0" dirty="0"/>
        </a:p>
      </dsp:txBody>
      <dsp:txXfrm>
        <a:off x="274925" y="1292288"/>
        <a:ext cx="2480332" cy="1426262"/>
      </dsp:txXfrm>
    </dsp:sp>
    <dsp:sp modelId="{BB4F5A95-22B6-4906-B92A-F60C312A129A}">
      <dsp:nvSpPr>
        <dsp:cNvPr id="0" name=""/>
        <dsp:cNvSpPr/>
      </dsp:nvSpPr>
      <dsp:spPr>
        <a:xfrm>
          <a:off x="2978101" y="1185432"/>
          <a:ext cx="2634646" cy="15805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often, this type of inhibition occurs at elevated substrate concentrations in which the substrate is binding to a second, non-active site on the enzyme.</a:t>
          </a:r>
          <a:endParaRPr lang="en-US" sz="1600" kern="1200" noProof="0" dirty="0"/>
        </a:p>
      </dsp:txBody>
      <dsp:txXfrm>
        <a:off x="3055258" y="1262589"/>
        <a:ext cx="2480332" cy="142626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2571A-FFEC-4B64-9899-57AA06093D8A}">
      <dsp:nvSpPr>
        <dsp:cNvPr id="0" name=""/>
        <dsp:cNvSpPr/>
      </dsp:nvSpPr>
      <dsp:spPr>
        <a:xfrm>
          <a:off x="0" y="22067"/>
          <a:ext cx="7772400" cy="1684800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1" kern="1200" dirty="0"/>
            <a:t> </a:t>
          </a:r>
          <a:r>
            <a:rPr lang="en-US" sz="3200" b="1" kern="1200" noProof="0" dirty="0" smtClean="0"/>
            <a:t>B-Regulatory mechanisms</a:t>
          </a:r>
          <a:br>
            <a:rPr lang="en-US" sz="3200" b="1" kern="1200" noProof="0" dirty="0" smtClean="0"/>
          </a:br>
          <a:r>
            <a:rPr lang="en-US" sz="3200" b="1" kern="1200" noProof="0" dirty="0" smtClean="0"/>
            <a:t>(changes in enzyme structure as a goal of regulation)</a:t>
          </a:r>
          <a:endParaRPr lang="en-US" sz="3200" kern="1200" noProof="0" dirty="0"/>
        </a:p>
      </dsp:txBody>
      <dsp:txXfrm>
        <a:off x="82245" y="104312"/>
        <a:ext cx="7607910" cy="152031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62E5D-5C20-4F0F-A527-F6CEC83B1F7E}">
      <dsp:nvSpPr>
        <dsp:cNvPr id="0" name=""/>
        <dsp:cNvSpPr/>
      </dsp:nvSpPr>
      <dsp:spPr>
        <a:xfrm>
          <a:off x="966" y="1351899"/>
          <a:ext cx="2262556" cy="1131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noProof="0" dirty="0" smtClean="0"/>
            <a:t>b1-Allosteric regulation</a:t>
          </a:r>
          <a:endParaRPr lang="en-US" sz="3100" kern="1200" noProof="0" dirty="0"/>
        </a:p>
      </dsp:txBody>
      <dsp:txXfrm>
        <a:off x="34100" y="1385033"/>
        <a:ext cx="2196288" cy="1065010"/>
      </dsp:txXfrm>
    </dsp:sp>
    <dsp:sp modelId="{BF703DE7-CFD6-4A9A-B7F7-D5B23C79EBE1}">
      <dsp:nvSpPr>
        <dsp:cNvPr id="0" name=""/>
        <dsp:cNvSpPr/>
      </dsp:nvSpPr>
      <dsp:spPr>
        <a:xfrm>
          <a:off x="2829161" y="1351899"/>
          <a:ext cx="2262556" cy="1131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noProof="0" dirty="0" smtClean="0"/>
            <a:t>b2-Covalent modification</a:t>
          </a:r>
          <a:endParaRPr lang="en-US" sz="3100" kern="1200" noProof="0" dirty="0"/>
        </a:p>
      </dsp:txBody>
      <dsp:txXfrm>
        <a:off x="2862295" y="1385033"/>
        <a:ext cx="2196288" cy="1065010"/>
      </dsp:txXfrm>
    </dsp:sp>
    <dsp:sp modelId="{76A55D8F-60EC-4AED-9EA7-1AB66E801478}">
      <dsp:nvSpPr>
        <dsp:cNvPr id="0" name=""/>
        <dsp:cNvSpPr/>
      </dsp:nvSpPr>
      <dsp:spPr>
        <a:xfrm>
          <a:off x="5657357" y="1351899"/>
          <a:ext cx="2262556" cy="1131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noProof="0" dirty="0" smtClean="0"/>
            <a:t>b3-Zymogen activation</a:t>
          </a:r>
          <a:endParaRPr lang="en-US" sz="3100" kern="1200" noProof="0" dirty="0"/>
        </a:p>
      </dsp:txBody>
      <dsp:txXfrm>
        <a:off x="5690491" y="1385033"/>
        <a:ext cx="2196288" cy="106501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20D58-62F3-4FB6-8D30-2F59894542C4}">
      <dsp:nvSpPr>
        <dsp:cNvPr id="0" name=""/>
        <dsp:cNvSpPr/>
      </dsp:nvSpPr>
      <dsp:spPr>
        <a:xfrm rot="5400000">
          <a:off x="4927982" y="-1795759"/>
          <a:ext cx="133629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noProof="0" dirty="0" smtClean="0"/>
            <a:t>Positive allosteric effectors</a:t>
          </a:r>
          <a:endParaRPr lang="en-US" sz="1900" kern="1200" noProof="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noProof="0" dirty="0" smtClean="0"/>
            <a:t>Negative allosteric effectors</a:t>
          </a:r>
          <a:endParaRPr lang="en-US" sz="1900" kern="1200" noProof="0" dirty="0"/>
        </a:p>
      </dsp:txBody>
      <dsp:txXfrm rot="-5400000">
        <a:off x="2962655" y="234800"/>
        <a:ext cx="5201712" cy="1205826"/>
      </dsp:txXfrm>
    </dsp:sp>
    <dsp:sp modelId="{083B0562-C7BD-4C70-ACB1-DF452711911F}">
      <dsp:nvSpPr>
        <dsp:cNvPr id="0" name=""/>
        <dsp:cNvSpPr/>
      </dsp:nvSpPr>
      <dsp:spPr>
        <a:xfrm>
          <a:off x="0" y="2530"/>
          <a:ext cx="2962656" cy="16703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noProof="0" dirty="0" smtClean="0"/>
            <a:t>Effectors-metabolic intermediates which regulates enzyme activities</a:t>
          </a:r>
          <a:endParaRPr lang="en-US" sz="2500" kern="1200" noProof="0" dirty="0"/>
        </a:p>
      </dsp:txBody>
      <dsp:txXfrm>
        <a:off x="81540" y="84070"/>
        <a:ext cx="2799576" cy="1507282"/>
      </dsp:txXfrm>
    </dsp:sp>
    <dsp:sp modelId="{78ECFD81-F33D-4B65-9679-51B9253C79A5}">
      <dsp:nvSpPr>
        <dsp:cNvPr id="0" name=""/>
        <dsp:cNvSpPr/>
      </dsp:nvSpPr>
      <dsp:spPr>
        <a:xfrm rot="5400000">
          <a:off x="4927982" y="-41878"/>
          <a:ext cx="133629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noProof="0" dirty="0" smtClean="0"/>
            <a:t>Bind to allosteric site, not to substrate binding site</a:t>
          </a:r>
          <a:endParaRPr lang="en-US" sz="1900" kern="1200" noProof="0" dirty="0"/>
        </a:p>
      </dsp:txBody>
      <dsp:txXfrm rot="-5400000">
        <a:off x="2962655" y="1988681"/>
        <a:ext cx="5201712" cy="1205826"/>
      </dsp:txXfrm>
    </dsp:sp>
    <dsp:sp modelId="{E95CDCFC-DB90-4A79-8CCE-D6143F65B2AD}">
      <dsp:nvSpPr>
        <dsp:cNvPr id="0" name=""/>
        <dsp:cNvSpPr/>
      </dsp:nvSpPr>
      <dsp:spPr>
        <a:xfrm>
          <a:off x="0" y="1756412"/>
          <a:ext cx="2962656" cy="16703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noProof="0" dirty="0" smtClean="0"/>
            <a:t>NOT „ISOSTERIC”, but „ALLOSTERIC”</a:t>
          </a:r>
          <a:endParaRPr lang="en-US" sz="2500" kern="1200" noProof="0" dirty="0"/>
        </a:p>
      </dsp:txBody>
      <dsp:txXfrm>
        <a:off x="81540" y="1837952"/>
        <a:ext cx="2799576" cy="1507282"/>
      </dsp:txXfrm>
    </dsp:sp>
    <dsp:sp modelId="{7DB586F2-1A00-4D30-8332-665D9045A11A}">
      <dsp:nvSpPr>
        <dsp:cNvPr id="0" name=""/>
        <dsp:cNvSpPr/>
      </dsp:nvSpPr>
      <dsp:spPr>
        <a:xfrm rot="5400000">
          <a:off x="4927982" y="1712002"/>
          <a:ext cx="133629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noProof="0" dirty="0" smtClean="0"/>
            <a:t>To shape that can bind substrate better or worse</a:t>
          </a:r>
          <a:endParaRPr lang="en-US" sz="1900" kern="1200" noProof="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noProof="0" dirty="0" smtClean="0"/>
            <a:t>a) changing of monomeric enzyme conformation</a:t>
          </a:r>
          <a:endParaRPr lang="en-US" sz="1900" kern="1200" noProof="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noProof="0" dirty="0" smtClean="0"/>
            <a:t>b) changing of polymeric enzyme conformation</a:t>
          </a:r>
          <a:endParaRPr lang="en-US" sz="1900" kern="1200" noProof="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noProof="0" dirty="0" smtClean="0"/>
            <a:t>cooperativity</a:t>
          </a:r>
          <a:endParaRPr lang="en-US" sz="1900" kern="1200" noProof="0" dirty="0"/>
        </a:p>
      </dsp:txBody>
      <dsp:txXfrm rot="-5400000">
        <a:off x="2962655" y="3742561"/>
        <a:ext cx="5201712" cy="1205826"/>
      </dsp:txXfrm>
    </dsp:sp>
    <dsp:sp modelId="{C05BA101-883E-489D-B0EE-0A3E88B34CBC}">
      <dsp:nvSpPr>
        <dsp:cNvPr id="0" name=""/>
        <dsp:cNvSpPr/>
      </dsp:nvSpPr>
      <dsp:spPr>
        <a:xfrm>
          <a:off x="0" y="3510293"/>
          <a:ext cx="2962656" cy="16703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noProof="0" dirty="0" smtClean="0"/>
            <a:t>Change enzyme conformation</a:t>
          </a:r>
          <a:endParaRPr lang="en-US" sz="2500" kern="1200" noProof="0" dirty="0"/>
        </a:p>
      </dsp:txBody>
      <dsp:txXfrm>
        <a:off x="81540" y="3591833"/>
        <a:ext cx="2799576" cy="150728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961E0-0812-44B6-84C1-152FC3421BAB}">
      <dsp:nvSpPr>
        <dsp:cNvPr id="0" name=""/>
        <dsp:cNvSpPr/>
      </dsp:nvSpPr>
      <dsp:spPr>
        <a:xfrm>
          <a:off x="0" y="88502"/>
          <a:ext cx="8229600" cy="15970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>
              <a:solidFill>
                <a:srgbClr val="FF0000"/>
              </a:solidFill>
              <a:latin typeface="Comic Sans MS" panose="030F0702030302020204" pitchFamily="66" charset="0"/>
            </a:rPr>
            <a:t>Cooperativity</a:t>
          </a:r>
          <a:r>
            <a:rPr lang="en-US" sz="2000" b="1" kern="1200" noProof="0" dirty="0" smtClean="0">
              <a:latin typeface="Comic Sans MS" panose="030F0702030302020204" pitchFamily="66" charset="0"/>
            </a:rPr>
            <a:t>- allosteric effector changes the conformation of the first subunit- the consequence is changing the conformations of neighborhood subunits- enzyme affinity for substrate increases of decreases</a:t>
          </a:r>
          <a:endParaRPr lang="en-US" sz="2000" kern="1200" noProof="0" dirty="0">
            <a:latin typeface="Comic Sans MS" panose="030F0702030302020204" pitchFamily="66" charset="0"/>
          </a:endParaRPr>
        </a:p>
      </dsp:txBody>
      <dsp:txXfrm>
        <a:off x="77962" y="166464"/>
        <a:ext cx="8073676" cy="144112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8F2C7-0904-49B9-BC59-106B2750C65F}">
      <dsp:nvSpPr>
        <dsp:cNvPr id="0" name=""/>
        <dsp:cNvSpPr/>
      </dsp:nvSpPr>
      <dsp:spPr>
        <a:xfrm>
          <a:off x="0" y="0"/>
          <a:ext cx="6120680" cy="1263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Formation of covalent linkage of different groups to amino acid the side chains  of proteins (enzymes)- out of active site</a:t>
          </a:r>
          <a:endParaRPr lang="en-US" sz="2400" kern="1200" noProof="0" dirty="0"/>
        </a:p>
      </dsp:txBody>
      <dsp:txXfrm>
        <a:off x="61684" y="61684"/>
        <a:ext cx="5997312" cy="114023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3BC53D-57C7-42AC-910E-BD55107E706D}">
      <dsp:nvSpPr>
        <dsp:cNvPr id="0" name=""/>
        <dsp:cNvSpPr/>
      </dsp:nvSpPr>
      <dsp:spPr>
        <a:xfrm>
          <a:off x="0" y="0"/>
          <a:ext cx="3744416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pH</a:t>
          </a:r>
          <a:r>
            <a:rPr lang="en-US" sz="2600" kern="1200">
              <a:sym typeface="Symbol"/>
            </a:rPr>
            <a:t></a:t>
          </a:r>
          <a:r>
            <a:rPr lang="en-US" sz="2600" kern="1200"/>
            <a:t>7</a:t>
          </a:r>
          <a:endParaRPr lang="hr-HR" sz="2600" kern="1200"/>
        </a:p>
      </dsp:txBody>
      <dsp:txXfrm>
        <a:off x="30442" y="30442"/>
        <a:ext cx="3683532" cy="562726"/>
      </dsp:txXfrm>
    </dsp:sp>
    <dsp:sp modelId="{9B5897C4-A84D-4179-B3C9-F8740F2E144D}">
      <dsp:nvSpPr>
        <dsp:cNvPr id="0" name=""/>
        <dsp:cNvSpPr/>
      </dsp:nvSpPr>
      <dsp:spPr>
        <a:xfrm>
          <a:off x="0" y="639188"/>
          <a:ext cx="3744416" cy="193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85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noProof="0" dirty="0" smtClean="0"/>
            <a:t>oral cavity    6.6-6.8</a:t>
          </a:r>
          <a:endParaRPr lang="en-US" sz="2000" kern="1200" noProof="0" dirty="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noProof="0" dirty="0" smtClean="0"/>
            <a:t>mouth: salivary</a:t>
          </a:r>
          <a:endParaRPr lang="en-US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000" kern="1200" noProof="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noProof="0" dirty="0" smtClean="0"/>
            <a:t>duodenum   </a:t>
          </a:r>
          <a:r>
            <a:rPr lang="hr-HR" sz="2000" kern="1200" noProof="0" dirty="0" smtClean="0"/>
            <a:t>(</a:t>
          </a:r>
          <a:r>
            <a:rPr lang="en-US" sz="2000" kern="1200" noProof="0" dirty="0" smtClean="0"/>
            <a:t>7.1)</a:t>
          </a:r>
          <a:endParaRPr lang="en-US" sz="2000" kern="1200" noProof="0" dirty="0"/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noProof="0" dirty="0" smtClean="0"/>
            <a:t>duodenum: pancreatic</a:t>
          </a:r>
          <a:endParaRPr lang="en-US" sz="2000" kern="1200" noProof="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000" kern="1200" noProof="0" dirty="0"/>
        </a:p>
      </dsp:txBody>
      <dsp:txXfrm>
        <a:off x="0" y="639188"/>
        <a:ext cx="3744416" cy="1937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7A2A1-3DAC-4028-AB1C-0D0727D7118F}">
      <dsp:nvSpPr>
        <dsp:cNvPr id="0" name=""/>
        <dsp:cNvSpPr/>
      </dsp:nvSpPr>
      <dsp:spPr>
        <a:xfrm>
          <a:off x="0" y="0"/>
          <a:ext cx="762000" cy="762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C09BC-894D-4B78-AE30-AF70BA14924F}">
      <dsp:nvSpPr>
        <dsp:cNvPr id="0" name=""/>
        <dsp:cNvSpPr/>
      </dsp:nvSpPr>
      <dsp:spPr>
        <a:xfrm>
          <a:off x="381000" y="0"/>
          <a:ext cx="7391400" cy="76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i="0" kern="1200"/>
            <a:t>Basic principles of metabolic regulation </a:t>
          </a:r>
          <a:endParaRPr lang="hr-HR" sz="3300" kern="1200"/>
        </a:p>
      </dsp:txBody>
      <dsp:txXfrm>
        <a:off x="381000" y="0"/>
        <a:ext cx="7391400" cy="762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14F30-3364-4469-A1F8-BCB4513BDACD}">
      <dsp:nvSpPr>
        <dsp:cNvPr id="0" name=""/>
        <dsp:cNvSpPr/>
      </dsp:nvSpPr>
      <dsp:spPr>
        <a:xfrm>
          <a:off x="0" y="202273"/>
          <a:ext cx="8534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1.	Organ specificity</a:t>
          </a:r>
          <a:endParaRPr lang="en-US" sz="1400" kern="1200" noProof="0" dirty="0"/>
        </a:p>
      </dsp:txBody>
      <dsp:txXfrm>
        <a:off x="15992" y="218265"/>
        <a:ext cx="8502416" cy="295616"/>
      </dsp:txXfrm>
    </dsp:sp>
    <dsp:sp modelId="{CB269DF2-E70E-405E-A0AB-3DCE344DEC73}">
      <dsp:nvSpPr>
        <dsp:cNvPr id="0" name=""/>
        <dsp:cNvSpPr/>
      </dsp:nvSpPr>
      <dsp:spPr>
        <a:xfrm>
          <a:off x="0" y="570193"/>
          <a:ext cx="8534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2. 	Separate cellular compartments; selectivity of membranes</a:t>
          </a:r>
          <a:endParaRPr lang="en-US" sz="1400" kern="1200" noProof="0" dirty="0"/>
        </a:p>
      </dsp:txBody>
      <dsp:txXfrm>
        <a:off x="15992" y="586185"/>
        <a:ext cx="8502416" cy="295616"/>
      </dsp:txXfrm>
    </dsp:sp>
    <dsp:sp modelId="{04563B43-7110-4956-B138-BF6CE997F886}">
      <dsp:nvSpPr>
        <dsp:cNvPr id="0" name=""/>
        <dsp:cNvSpPr/>
      </dsp:nvSpPr>
      <dsp:spPr>
        <a:xfrm>
          <a:off x="0" y="938113"/>
          <a:ext cx="8534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/>
            <a:t>3.        Enzyme synthesis (induction) and degradation (</a:t>
          </a:r>
          <a:r>
            <a:rPr lang="en-US" sz="1400" kern="1200" noProof="0" dirty="0" err="1" smtClean="0"/>
            <a:t>ubiquitation</a:t>
          </a:r>
          <a:r>
            <a:rPr lang="en-US" sz="1400" kern="1200" noProof="0" dirty="0" smtClean="0"/>
            <a:t>)- REGULATION OF ENZYME AMOUNT</a:t>
          </a:r>
          <a:endParaRPr lang="en-US" sz="1400" kern="1200" noProof="0" dirty="0"/>
        </a:p>
      </dsp:txBody>
      <dsp:txXfrm>
        <a:off x="15992" y="954105"/>
        <a:ext cx="8502416" cy="295616"/>
      </dsp:txXfrm>
    </dsp:sp>
    <dsp:sp modelId="{3DB512CE-315B-4567-8310-631A214DEB83}">
      <dsp:nvSpPr>
        <dsp:cNvPr id="0" name=""/>
        <dsp:cNvSpPr/>
      </dsp:nvSpPr>
      <dsp:spPr>
        <a:xfrm>
          <a:off x="0" y="1306033"/>
          <a:ext cx="8534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4. 	Regulation at enzyme level</a:t>
          </a:r>
          <a:endParaRPr lang="en-US" sz="1400" kern="1200" noProof="0" dirty="0"/>
        </a:p>
      </dsp:txBody>
      <dsp:txXfrm>
        <a:off x="15992" y="1322025"/>
        <a:ext cx="8502416" cy="295616"/>
      </dsp:txXfrm>
    </dsp:sp>
    <dsp:sp modelId="{6C5241C1-BB04-4B35-B568-4F5DE5B04D13}">
      <dsp:nvSpPr>
        <dsp:cNvPr id="0" name=""/>
        <dsp:cNvSpPr/>
      </dsp:nvSpPr>
      <dsp:spPr>
        <a:xfrm>
          <a:off x="0" y="1633633"/>
          <a:ext cx="8534400" cy="2144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967" tIns="17780" rIns="99568" bIns="17780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b="1" kern="1200" noProof="0" dirty="0" smtClean="0"/>
            <a:t> A- Position related to metabolic pathway</a:t>
          </a:r>
          <a:endParaRPr lang="en-US" sz="1100" b="1" kern="1200" noProof="0" dirty="0"/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b="1" kern="1200" noProof="0" dirty="0" smtClean="0"/>
            <a:t> a1-pace maker enzymes (rate limiting-enzyme)</a:t>
          </a:r>
          <a:endParaRPr lang="en-US" sz="1100" kern="1200" noProof="0" dirty="0"/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b="1" kern="1200" noProof="0" dirty="0" smtClean="0"/>
            <a:t> a2-limiting metabolites (or substrate)</a:t>
          </a:r>
          <a:endParaRPr lang="en-US" sz="1100" kern="1200" noProof="0" dirty="0"/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b="1" kern="1200" noProof="0" dirty="0" smtClean="0"/>
            <a:t> a3-inhibition by product</a:t>
          </a:r>
          <a:endParaRPr lang="en-US" sz="1100" kern="1200" noProof="0" dirty="0"/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b="1" kern="1200" noProof="0" dirty="0" smtClean="0"/>
            <a:t> a4-feedback inhibition</a:t>
          </a:r>
          <a:endParaRPr lang="en-US" sz="1100" kern="1200" noProof="0" dirty="0"/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b="1" kern="1200" noProof="0" dirty="0" smtClean="0"/>
            <a:t> a5-inhibition by substrate</a:t>
          </a:r>
          <a:endParaRPr lang="en-US" sz="1100" kern="1200" noProof="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b="1" kern="1200" noProof="0" dirty="0" smtClean="0"/>
            <a:t> B-Mechanisms of regulation</a:t>
          </a:r>
          <a:endParaRPr lang="en-US" sz="1100" kern="1200" noProof="0" dirty="0"/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b="1" kern="1200" noProof="0" dirty="0" smtClean="0"/>
            <a:t>b1-allosteric regulation</a:t>
          </a:r>
          <a:endParaRPr lang="en-US" sz="1100" kern="1200" noProof="0" dirty="0"/>
        </a:p>
        <a:p>
          <a:pPr marL="171450" lvl="3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b="1" kern="1200" noProof="0" dirty="0" smtClean="0"/>
            <a:t>co-</a:t>
          </a:r>
          <a:r>
            <a:rPr lang="en-US" sz="1100" b="1" kern="1200" noProof="0" dirty="0" err="1" smtClean="0"/>
            <a:t>operativity</a:t>
          </a:r>
          <a:endParaRPr lang="en-US" sz="1100" kern="1200" noProof="0" dirty="0"/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b="1" kern="1200" noProof="0" dirty="0" smtClean="0"/>
            <a:t> b2-enzyme interconversion (covalent modification)</a:t>
          </a:r>
          <a:endParaRPr lang="en-US" sz="1100" kern="1200" noProof="0" dirty="0"/>
        </a:p>
        <a:p>
          <a:pPr marL="171450" lvl="3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b="1" kern="1200" noProof="0" dirty="0" smtClean="0"/>
            <a:t>regulatory subunits</a:t>
          </a:r>
          <a:endParaRPr lang="en-US" sz="1100" kern="1200" noProof="0" dirty="0"/>
        </a:p>
        <a:p>
          <a:pPr marL="171450" lvl="3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kern="1200" noProof="0" dirty="0" smtClean="0"/>
            <a:t>B3 zymogene synthesis and activation</a:t>
          </a:r>
          <a:endParaRPr lang="en-US" sz="1100" kern="1200" noProof="0" dirty="0"/>
        </a:p>
      </dsp:txBody>
      <dsp:txXfrm>
        <a:off x="0" y="1633633"/>
        <a:ext cx="8534400" cy="2144520"/>
      </dsp:txXfrm>
    </dsp:sp>
    <dsp:sp modelId="{97EA381A-7392-4728-A02B-6B78104544E2}">
      <dsp:nvSpPr>
        <dsp:cNvPr id="0" name=""/>
        <dsp:cNvSpPr/>
      </dsp:nvSpPr>
      <dsp:spPr>
        <a:xfrm>
          <a:off x="0" y="3778154"/>
          <a:ext cx="8534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5.	hormonal regulation</a:t>
          </a:r>
          <a:endParaRPr lang="en-US" sz="1400" b="1" kern="1200" noProof="0" dirty="0"/>
        </a:p>
      </dsp:txBody>
      <dsp:txXfrm>
        <a:off x="15992" y="3794146"/>
        <a:ext cx="8502416" cy="295616"/>
      </dsp:txXfrm>
    </dsp:sp>
    <dsp:sp modelId="{CB9E9CAD-105C-4A06-9E8A-1893373C689F}">
      <dsp:nvSpPr>
        <dsp:cNvPr id="0" name=""/>
        <dsp:cNvSpPr/>
      </dsp:nvSpPr>
      <dsp:spPr>
        <a:xfrm>
          <a:off x="0" y="4146074"/>
          <a:ext cx="8534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/>
            <a:t>7.        Regulation on the level of  </a:t>
          </a:r>
          <a:r>
            <a:rPr lang="en-US" sz="1400" kern="1200" noProof="0" dirty="0" err="1" smtClean="0"/>
            <a:t>Michaelis-Menten</a:t>
          </a:r>
          <a:r>
            <a:rPr lang="en-US" sz="1400" kern="1200" noProof="0" dirty="0" smtClean="0"/>
            <a:t> kinetics</a:t>
          </a:r>
          <a:endParaRPr lang="en-US" sz="1400" kern="1200" noProof="0" dirty="0"/>
        </a:p>
      </dsp:txBody>
      <dsp:txXfrm>
        <a:off x="15992" y="4162066"/>
        <a:ext cx="8502416" cy="295616"/>
      </dsp:txXfrm>
    </dsp:sp>
    <dsp:sp modelId="{310A08B2-BE58-470F-9475-67364DF7E691}">
      <dsp:nvSpPr>
        <dsp:cNvPr id="0" name=""/>
        <dsp:cNvSpPr/>
      </dsp:nvSpPr>
      <dsp:spPr>
        <a:xfrm>
          <a:off x="0" y="4513994"/>
          <a:ext cx="8534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8.        </a:t>
          </a:r>
          <a:r>
            <a:rPr lang="en-US" sz="1400" b="1" kern="1200" noProof="0" dirty="0" err="1" smtClean="0"/>
            <a:t>isoenzymes</a:t>
          </a:r>
          <a:endParaRPr lang="en-US" sz="1400" b="1" kern="1200" noProof="0" dirty="0"/>
        </a:p>
      </dsp:txBody>
      <dsp:txXfrm>
        <a:off x="15992" y="4529986"/>
        <a:ext cx="8502416" cy="295616"/>
      </dsp:txXfrm>
    </dsp:sp>
    <dsp:sp modelId="{F33646CF-139E-49A9-A9A8-70859AFAD294}">
      <dsp:nvSpPr>
        <dsp:cNvPr id="0" name=""/>
        <dsp:cNvSpPr/>
      </dsp:nvSpPr>
      <dsp:spPr>
        <a:xfrm>
          <a:off x="0" y="4881914"/>
          <a:ext cx="8534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9.	</a:t>
          </a:r>
          <a:r>
            <a:rPr lang="en-US" sz="1400" b="1" kern="1200" noProof="0" dirty="0" err="1" smtClean="0"/>
            <a:t>multienzyme</a:t>
          </a:r>
          <a:r>
            <a:rPr lang="en-US" sz="1400" b="1" kern="1200" noProof="0" dirty="0" smtClean="0"/>
            <a:t> complexes</a:t>
          </a:r>
          <a:endParaRPr lang="en-US" sz="1400" kern="1200" noProof="0" dirty="0"/>
        </a:p>
      </dsp:txBody>
      <dsp:txXfrm>
        <a:off x="15992" y="4897906"/>
        <a:ext cx="8502416" cy="2956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9A25E-A243-45FE-955A-DDBF7E2688C8}">
      <dsp:nvSpPr>
        <dsp:cNvPr id="0" name=""/>
        <dsp:cNvSpPr/>
      </dsp:nvSpPr>
      <dsp:spPr>
        <a:xfrm rot="5400000">
          <a:off x="5354657" y="-1977314"/>
          <a:ext cx="1385403" cy="56916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CYTRIC ACID CYCLE,</a:t>
          </a:r>
          <a:endParaRPr lang="en-US" sz="1300" kern="1200" noProof="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>
              <a:sym typeface="Symbol"/>
            </a:rPr>
            <a:t></a:t>
          </a:r>
          <a:r>
            <a:rPr lang="en-US" sz="1300" kern="1200" noProof="0" dirty="0" smtClean="0"/>
            <a:t>-OXIDATION, KETOGENESIS, </a:t>
          </a:r>
          <a:endParaRPr lang="en-US" sz="1300" kern="1200" noProof="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OXYDATIVE DECARBOXYLATION OF PYRUVATE,</a:t>
          </a:r>
          <a:endParaRPr lang="en-US" sz="1300" kern="1200" noProof="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SYNTHESIS OF CARBAMOIL PHOSPHATE AND PART OF UREA CYCLE,</a:t>
          </a:r>
          <a:endParaRPr lang="en-US" sz="1300" kern="1200" noProof="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*CARBOXILATION OF PYRUVATE AS PART OF GLUCONEOGENESYS (OXALOACETATE PRODUCTION)</a:t>
          </a:r>
          <a:endParaRPr lang="en-US" sz="1300" kern="1200" noProof="0" dirty="0"/>
        </a:p>
      </dsp:txBody>
      <dsp:txXfrm rot="-5400000">
        <a:off x="3201543" y="243430"/>
        <a:ext cx="5624002" cy="1250143"/>
      </dsp:txXfrm>
    </dsp:sp>
    <dsp:sp modelId="{5EFBC4D1-6198-4317-837E-CE50B2DCC971}">
      <dsp:nvSpPr>
        <dsp:cNvPr id="0" name=""/>
        <dsp:cNvSpPr/>
      </dsp:nvSpPr>
      <dsp:spPr>
        <a:xfrm>
          <a:off x="0" y="2623"/>
          <a:ext cx="3201543" cy="17317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noProof="0" dirty="0" smtClean="0"/>
            <a:t>Mitochondrion</a:t>
          </a:r>
          <a:endParaRPr lang="en-US" sz="3400" kern="1200" noProof="0" dirty="0"/>
        </a:p>
      </dsp:txBody>
      <dsp:txXfrm>
        <a:off x="84537" y="87160"/>
        <a:ext cx="3032469" cy="1562680"/>
      </dsp:txXfrm>
    </dsp:sp>
    <dsp:sp modelId="{67E506C5-0C2B-4D69-9540-BCB4E5EF8EBC}">
      <dsp:nvSpPr>
        <dsp:cNvPr id="0" name=""/>
        <dsp:cNvSpPr/>
      </dsp:nvSpPr>
      <dsp:spPr>
        <a:xfrm rot="5400000">
          <a:off x="5354657" y="-158972"/>
          <a:ext cx="1385403" cy="56916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GYCOLISIS, GLUCONEOGENESIS (except”*”part of)</a:t>
          </a:r>
          <a:endParaRPr lang="en-US" sz="1300" kern="1200" noProof="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GLYCOGEN METABOLISM  </a:t>
          </a:r>
          <a:endParaRPr lang="en-US" sz="1300" kern="1200" noProof="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PART OF UREA CYCLE</a:t>
          </a:r>
          <a:endParaRPr lang="en-US" sz="1300" kern="1200" noProof="0" dirty="0"/>
        </a:p>
      </dsp:txBody>
      <dsp:txXfrm rot="-5400000">
        <a:off x="3201543" y="2061772"/>
        <a:ext cx="5624002" cy="1250143"/>
      </dsp:txXfrm>
    </dsp:sp>
    <dsp:sp modelId="{1CADF3A2-205D-4D89-8200-C29C591BF04D}">
      <dsp:nvSpPr>
        <dsp:cNvPr id="0" name=""/>
        <dsp:cNvSpPr/>
      </dsp:nvSpPr>
      <dsp:spPr>
        <a:xfrm>
          <a:off x="0" y="1820966"/>
          <a:ext cx="3201543" cy="17317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noProof="0" dirty="0" smtClean="0"/>
            <a:t>Cytosol</a:t>
          </a:r>
          <a:endParaRPr lang="en-US" sz="3400" kern="1200" noProof="0" dirty="0"/>
        </a:p>
      </dsp:txBody>
      <dsp:txXfrm>
        <a:off x="84537" y="1905503"/>
        <a:ext cx="3032469" cy="1562680"/>
      </dsp:txXfrm>
    </dsp:sp>
    <dsp:sp modelId="{E2BD3293-EE92-4871-B4D4-3BE1FEEF13DD}">
      <dsp:nvSpPr>
        <dsp:cNvPr id="0" name=""/>
        <dsp:cNvSpPr/>
      </dsp:nvSpPr>
      <dsp:spPr>
        <a:xfrm rot="5400000">
          <a:off x="5354657" y="1659369"/>
          <a:ext cx="1385403" cy="56916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SMOOTH: FATTY ACIDS SYNTHESIS </a:t>
          </a:r>
          <a:endParaRPr lang="en-US" sz="1300" kern="1200" noProof="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noProof="0" dirty="0" smtClean="0"/>
            <a:t>ROUGH: PROTEIN SYNTHESIS</a:t>
          </a:r>
          <a:endParaRPr lang="en-US" sz="1300" kern="1200" noProof="0" dirty="0"/>
        </a:p>
      </dsp:txBody>
      <dsp:txXfrm rot="-5400000">
        <a:off x="3201543" y="3880113"/>
        <a:ext cx="5624002" cy="1250143"/>
      </dsp:txXfrm>
    </dsp:sp>
    <dsp:sp modelId="{69E98E91-1879-47F6-8F37-2D69DBDF18E7}">
      <dsp:nvSpPr>
        <dsp:cNvPr id="0" name=""/>
        <dsp:cNvSpPr/>
      </dsp:nvSpPr>
      <dsp:spPr>
        <a:xfrm>
          <a:off x="0" y="3639308"/>
          <a:ext cx="3201543" cy="17317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noProof="0" dirty="0" err="1" smtClean="0"/>
            <a:t>Endoplasmatic</a:t>
          </a:r>
          <a:r>
            <a:rPr lang="en-US" sz="3400" kern="1200" noProof="0" dirty="0" smtClean="0"/>
            <a:t> reticulum</a:t>
          </a:r>
          <a:endParaRPr lang="en-US" sz="3400" kern="1200" noProof="0" dirty="0"/>
        </a:p>
      </dsp:txBody>
      <dsp:txXfrm>
        <a:off x="84537" y="3723845"/>
        <a:ext cx="3032469" cy="15626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2AFD8-328A-4A15-8B99-FB4BA0A9EEEF}">
      <dsp:nvSpPr>
        <dsp:cNvPr id="0" name=""/>
        <dsp:cNvSpPr/>
      </dsp:nvSpPr>
      <dsp:spPr>
        <a:xfrm rot="5400000">
          <a:off x="4710841" y="-1493991"/>
          <a:ext cx="1854774" cy="53065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smtClean="0">
              <a:solidFill>
                <a:srgbClr val="FF0000"/>
              </a:solidFill>
            </a:rPr>
            <a:t>Inductors</a:t>
          </a:r>
          <a:r>
            <a:rPr lang="en-US" sz="1800" kern="1200" noProof="0" dirty="0" smtClean="0"/>
            <a:t>-metabolites which induce enzyme (protein) biosynthesis-molecular mechanisms of genetic expression</a:t>
          </a:r>
          <a:endParaRPr lang="en-US" sz="1800" kern="1200" noProof="0" dirty="0"/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smtClean="0"/>
            <a:t>(lactose inducts lactase biosynthesis; </a:t>
          </a:r>
          <a:endParaRPr lang="en-US" sz="1800" kern="1200" noProof="0" dirty="0"/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smtClean="0"/>
            <a:t>xenobiotic induct CYP  P450 etc.) </a:t>
          </a: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smtClean="0">
              <a:solidFill>
                <a:srgbClr val="FF0000"/>
              </a:solidFill>
            </a:rPr>
            <a:t>Repressors </a:t>
          </a:r>
          <a:r>
            <a:rPr lang="en-US" sz="1800" kern="1200" noProof="0" dirty="0" smtClean="0"/>
            <a:t>-oppositely</a:t>
          </a:r>
          <a:endParaRPr lang="en-US" sz="1800" kern="1200" noProof="0" dirty="0"/>
        </a:p>
      </dsp:txBody>
      <dsp:txXfrm rot="-5400000">
        <a:off x="2984945" y="322448"/>
        <a:ext cx="5216024" cy="1673688"/>
      </dsp:txXfrm>
    </dsp:sp>
    <dsp:sp modelId="{4D789004-6B99-418D-A0DA-826E9E85BCB0}">
      <dsp:nvSpPr>
        <dsp:cNvPr id="0" name=""/>
        <dsp:cNvSpPr/>
      </dsp:nvSpPr>
      <dsp:spPr>
        <a:xfrm>
          <a:off x="0" y="58"/>
          <a:ext cx="2984944" cy="23184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noProof="0" dirty="0" smtClean="0"/>
            <a:t>Synthesis control</a:t>
          </a:r>
          <a:endParaRPr lang="en-US" sz="3800" kern="1200" noProof="0" dirty="0"/>
        </a:p>
      </dsp:txBody>
      <dsp:txXfrm>
        <a:off x="113178" y="113236"/>
        <a:ext cx="2758588" cy="2092111"/>
      </dsp:txXfrm>
    </dsp:sp>
    <dsp:sp modelId="{633A54FB-2700-4AD2-BB70-77DCCEDD4768}">
      <dsp:nvSpPr>
        <dsp:cNvPr id="0" name=""/>
        <dsp:cNvSpPr/>
      </dsp:nvSpPr>
      <dsp:spPr>
        <a:xfrm rot="5400000">
          <a:off x="4710841" y="940399"/>
          <a:ext cx="1854774" cy="53065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smtClean="0">
              <a:solidFill>
                <a:srgbClr val="FF0000"/>
              </a:solidFill>
            </a:rPr>
            <a:t>ubiquitin-proteasome system- </a:t>
          </a:r>
          <a:r>
            <a:rPr lang="en-US" sz="1800" kern="1200" noProof="0" dirty="0" smtClean="0"/>
            <a:t>controlled mechanism of recognition and degradation of intracellular proteins</a:t>
          </a:r>
          <a:endParaRPr lang="en-US" sz="1800" kern="1200" noProof="0" dirty="0"/>
        </a:p>
      </dsp:txBody>
      <dsp:txXfrm rot="-5400000">
        <a:off x="2984945" y="2756839"/>
        <a:ext cx="5216024" cy="1673688"/>
      </dsp:txXfrm>
    </dsp:sp>
    <dsp:sp modelId="{BEF92A82-E1C3-4E77-98C5-FFFE8D660287}">
      <dsp:nvSpPr>
        <dsp:cNvPr id="0" name=""/>
        <dsp:cNvSpPr/>
      </dsp:nvSpPr>
      <dsp:spPr>
        <a:xfrm>
          <a:off x="0" y="2434449"/>
          <a:ext cx="2984944" cy="23184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noProof="0" dirty="0" smtClean="0"/>
            <a:t>Degradation control</a:t>
          </a:r>
          <a:endParaRPr lang="en-US" sz="3800" kern="1200" noProof="0" dirty="0"/>
        </a:p>
      </dsp:txBody>
      <dsp:txXfrm>
        <a:off x="113178" y="2547627"/>
        <a:ext cx="2758588" cy="20921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8BE89-155E-4FD8-8156-3FA2D22E96C2}">
      <dsp:nvSpPr>
        <dsp:cNvPr id="0" name=""/>
        <dsp:cNvSpPr/>
      </dsp:nvSpPr>
      <dsp:spPr>
        <a:xfrm>
          <a:off x="0" y="0"/>
          <a:ext cx="5637213" cy="8494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noProof="0" dirty="0" smtClean="0"/>
            <a:t>Catalytic contribution of specific, enzymatic catalytic groups</a:t>
          </a:r>
          <a:endParaRPr lang="en-US" sz="2200" kern="1200" noProof="0" dirty="0"/>
        </a:p>
      </dsp:txBody>
      <dsp:txXfrm>
        <a:off x="41465" y="41465"/>
        <a:ext cx="5554283" cy="7664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B2058-2177-416A-A69A-CD537F0E462C}">
      <dsp:nvSpPr>
        <dsp:cNvPr id="0" name=""/>
        <dsp:cNvSpPr/>
      </dsp:nvSpPr>
      <dsp:spPr>
        <a:xfrm rot="5400000">
          <a:off x="4085468" y="-1712884"/>
          <a:ext cx="534151" cy="40965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noProof="0" dirty="0" smtClean="0"/>
            <a:t>Substrate concentration, products concentration, different intermediates</a:t>
          </a:r>
          <a:endParaRPr lang="en-US" sz="1400" kern="1200" noProof="0" dirty="0"/>
        </a:p>
      </dsp:txBody>
      <dsp:txXfrm rot="-5400000">
        <a:off x="2304288" y="94371"/>
        <a:ext cx="4070437" cy="482001"/>
      </dsp:txXfrm>
    </dsp:sp>
    <dsp:sp modelId="{38B7B4BA-4205-4788-A307-5CE51EFDD99C}">
      <dsp:nvSpPr>
        <dsp:cNvPr id="0" name=""/>
        <dsp:cNvSpPr/>
      </dsp:nvSpPr>
      <dsp:spPr>
        <a:xfrm>
          <a:off x="0" y="1527"/>
          <a:ext cx="2304288" cy="6676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Only one or two key reactions: “regulatory enzymes</a:t>
          </a:r>
          <a:r>
            <a:rPr lang="en-US" sz="1300" kern="1200" dirty="0" smtClean="0"/>
            <a:t>”</a:t>
          </a:r>
          <a:endParaRPr lang="en-US" sz="1300" kern="1200" dirty="0"/>
        </a:p>
      </dsp:txBody>
      <dsp:txXfrm>
        <a:off x="32594" y="34121"/>
        <a:ext cx="2239100" cy="602500"/>
      </dsp:txXfrm>
    </dsp:sp>
    <dsp:sp modelId="{98D9972B-0CE1-40A6-9F59-D0708D00C030}">
      <dsp:nvSpPr>
        <dsp:cNvPr id="0" name=""/>
        <dsp:cNvSpPr/>
      </dsp:nvSpPr>
      <dsp:spPr>
        <a:xfrm>
          <a:off x="0" y="702600"/>
          <a:ext cx="2304288" cy="6676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pH and temp are constant in human – little regulatory significance</a:t>
          </a:r>
          <a:endParaRPr lang="en-US" sz="1300" kern="1200" dirty="0"/>
        </a:p>
      </dsp:txBody>
      <dsp:txXfrm>
        <a:off x="32594" y="735194"/>
        <a:ext cx="2239100" cy="602500"/>
      </dsp:txXfrm>
    </dsp:sp>
    <dsp:sp modelId="{3CE2F94E-7664-4F66-BD2E-E14B305F10A5}">
      <dsp:nvSpPr>
        <dsp:cNvPr id="0" name=""/>
        <dsp:cNvSpPr/>
      </dsp:nvSpPr>
      <dsp:spPr>
        <a:xfrm rot="5400000">
          <a:off x="4085468" y="-310737"/>
          <a:ext cx="534151" cy="40965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noProof="0" dirty="0" smtClean="0"/>
            <a:t>Enzyme concentrations are very low</a:t>
          </a:r>
          <a:endParaRPr lang="en-US" sz="1400" kern="1200" noProof="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noProof="0" dirty="0" smtClean="0"/>
            <a:t>Enzyme is subject to other control mechanisms</a:t>
          </a:r>
          <a:endParaRPr lang="en-US" sz="1400" kern="1200" noProof="0" dirty="0"/>
        </a:p>
      </dsp:txBody>
      <dsp:txXfrm rot="-5400000">
        <a:off x="2304288" y="1496518"/>
        <a:ext cx="4070437" cy="482001"/>
      </dsp:txXfrm>
    </dsp:sp>
    <dsp:sp modelId="{60B7E710-F6B7-4695-B27B-D0D12B62E183}">
      <dsp:nvSpPr>
        <dsp:cNvPr id="0" name=""/>
        <dsp:cNvSpPr/>
      </dsp:nvSpPr>
      <dsp:spPr>
        <a:xfrm>
          <a:off x="0" y="1403674"/>
          <a:ext cx="2304288" cy="6676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!”</a:t>
          </a:r>
          <a:r>
            <a:rPr lang="en-US" sz="1300" kern="1200" dirty="0" err="1" smtClean="0"/>
            <a:t>nonequilibrium</a:t>
          </a:r>
          <a:r>
            <a:rPr lang="en-US" sz="1300" kern="1200" dirty="0" smtClean="0"/>
            <a:t> reactions” are potential control points</a:t>
          </a:r>
          <a:endParaRPr lang="en-US" sz="1300" kern="1200" dirty="0"/>
        </a:p>
      </dsp:txBody>
      <dsp:txXfrm>
        <a:off x="32594" y="1436268"/>
        <a:ext cx="2239100" cy="602500"/>
      </dsp:txXfrm>
    </dsp:sp>
    <dsp:sp modelId="{6C9B45A4-9818-4017-8DBA-4CC096AEF506}">
      <dsp:nvSpPr>
        <dsp:cNvPr id="0" name=""/>
        <dsp:cNvSpPr/>
      </dsp:nvSpPr>
      <dsp:spPr>
        <a:xfrm rot="5400000">
          <a:off x="4085468" y="390335"/>
          <a:ext cx="534151" cy="40965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noProof="0" dirty="0" smtClean="0"/>
            <a:t>The first reaction in pathway that is saturated with substrate (i.e.  hexokinase)</a:t>
          </a:r>
          <a:endParaRPr lang="en-US" sz="1400" kern="1200" noProof="0" dirty="0"/>
        </a:p>
      </dsp:txBody>
      <dsp:txXfrm rot="-5400000">
        <a:off x="2304288" y="2197591"/>
        <a:ext cx="4070437" cy="482001"/>
      </dsp:txXfrm>
    </dsp:sp>
    <dsp:sp modelId="{11178152-9113-43A0-85E4-83F40AFD13E1}">
      <dsp:nvSpPr>
        <dsp:cNvPr id="0" name=""/>
        <dsp:cNvSpPr/>
      </dsp:nvSpPr>
      <dsp:spPr>
        <a:xfrm>
          <a:off x="0" y="2104747"/>
          <a:ext cx="2304288" cy="6676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Flux-generating reaction</a:t>
          </a:r>
          <a:endParaRPr lang="en-US" sz="1300" kern="1200" dirty="0"/>
        </a:p>
      </dsp:txBody>
      <dsp:txXfrm>
        <a:off x="32594" y="2137341"/>
        <a:ext cx="2239100" cy="602500"/>
      </dsp:txXfrm>
    </dsp:sp>
    <dsp:sp modelId="{B2B54AEC-8CB2-450B-AE94-6FB6ECB38759}">
      <dsp:nvSpPr>
        <dsp:cNvPr id="0" name=""/>
        <dsp:cNvSpPr/>
      </dsp:nvSpPr>
      <dsp:spPr>
        <a:xfrm>
          <a:off x="0" y="2805820"/>
          <a:ext cx="2304288" cy="6676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Allosteric and hormonal mechanisms</a:t>
          </a:r>
          <a:endParaRPr lang="en-US" sz="1300" kern="1200" dirty="0"/>
        </a:p>
      </dsp:txBody>
      <dsp:txXfrm>
        <a:off x="32594" y="2838414"/>
        <a:ext cx="2239100" cy="602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FD1D4-F8FD-4B94-B558-282F109D706B}">
      <dsp:nvSpPr>
        <dsp:cNvPr id="0" name=""/>
        <dsp:cNvSpPr/>
      </dsp:nvSpPr>
      <dsp:spPr>
        <a:xfrm>
          <a:off x="0" y="117314"/>
          <a:ext cx="8640960" cy="86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b="1" kern="1200" dirty="0"/>
            <a:t>A-</a:t>
          </a:r>
          <a:r>
            <a:rPr lang="hr-HR" sz="3700" b="1" kern="1200" dirty="0" err="1"/>
            <a:t>Position</a:t>
          </a:r>
          <a:r>
            <a:rPr lang="hr-HR" sz="3700" b="1" kern="1200" dirty="0"/>
            <a:t> </a:t>
          </a:r>
          <a:r>
            <a:rPr lang="hr-HR" sz="3700" b="1" kern="1200" dirty="0" err="1"/>
            <a:t>related</a:t>
          </a:r>
          <a:r>
            <a:rPr lang="hr-HR" sz="3700" b="1" kern="1200" dirty="0"/>
            <a:t> to </a:t>
          </a:r>
          <a:r>
            <a:rPr lang="hr-HR" sz="3700" b="1" kern="1200" dirty="0" err="1"/>
            <a:t>metabolic</a:t>
          </a:r>
          <a:r>
            <a:rPr lang="hr-HR" sz="3700" b="1" kern="1200" dirty="0"/>
            <a:t> </a:t>
          </a:r>
          <a:r>
            <a:rPr lang="hr-HR" sz="3700" b="1" kern="1200" dirty="0" err="1"/>
            <a:t>pathway</a:t>
          </a:r>
          <a:endParaRPr lang="hr-HR" sz="3700" kern="1200" dirty="0"/>
        </a:p>
      </dsp:txBody>
      <dsp:txXfrm>
        <a:off x="42265" y="159579"/>
        <a:ext cx="8556430" cy="781270"/>
      </dsp:txXfrm>
    </dsp:sp>
    <dsp:sp modelId="{02FD1BE6-E4D7-44DD-876B-20FFCC76F1A6}">
      <dsp:nvSpPr>
        <dsp:cNvPr id="0" name=""/>
        <dsp:cNvSpPr/>
      </dsp:nvSpPr>
      <dsp:spPr>
        <a:xfrm>
          <a:off x="0" y="983115"/>
          <a:ext cx="8640960" cy="237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50" tIns="46990" rIns="263144" bIns="46990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900" b="1" kern="1200" dirty="0"/>
            <a:t>a1-</a:t>
          </a:r>
          <a:r>
            <a:rPr lang="en-US" sz="2900" b="1" kern="1200" dirty="0"/>
            <a:t>pace maker enzymes (rate limiting-enzyme)</a:t>
          </a:r>
          <a:endParaRPr lang="hr-HR" sz="2900" kern="1200" dirty="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900" b="1" kern="1200" dirty="0"/>
            <a:t>a2-</a:t>
          </a:r>
          <a:r>
            <a:rPr lang="en-US" sz="2900" b="1" kern="1200" dirty="0"/>
            <a:t>limiting metabolites</a:t>
          </a:r>
          <a:endParaRPr lang="hr-HR" sz="2900" kern="1200" dirty="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900" b="1" kern="1200" dirty="0"/>
            <a:t>a3-</a:t>
          </a:r>
          <a:r>
            <a:rPr lang="en-US" sz="2900" b="1" kern="1200" dirty="0"/>
            <a:t>inhibition by product</a:t>
          </a:r>
          <a:endParaRPr lang="hr-HR" sz="2900" kern="1200" dirty="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900" b="1" kern="1200" dirty="0"/>
            <a:t>a4-</a:t>
          </a:r>
          <a:r>
            <a:rPr lang="en-US" sz="2900" b="1" kern="1200" dirty="0"/>
            <a:t>feedback inhibition</a:t>
          </a:r>
          <a:endParaRPr lang="hr-HR" sz="2900" kern="1200" dirty="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900" b="1" kern="1200" dirty="0"/>
            <a:t>a5-</a:t>
          </a:r>
          <a:r>
            <a:rPr lang="en-US" sz="2900" b="1" kern="1200" dirty="0"/>
            <a:t>inhibition by substrate</a:t>
          </a:r>
          <a:endParaRPr lang="hr-HR" sz="2900" kern="1200" dirty="0"/>
        </a:p>
      </dsp:txBody>
      <dsp:txXfrm>
        <a:off x="0" y="983115"/>
        <a:ext cx="8640960" cy="23742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15C683-537C-4804-A7A8-9EBFBA1203C8}">
      <dsp:nvSpPr>
        <dsp:cNvPr id="0" name=""/>
        <dsp:cNvSpPr/>
      </dsp:nvSpPr>
      <dsp:spPr>
        <a:xfrm>
          <a:off x="0" y="18835"/>
          <a:ext cx="6347048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i="1" kern="1200" noProof="0" dirty="0" smtClean="0"/>
            <a:t>RESPIRATORY CHAIN - low ADP</a:t>
          </a:r>
          <a:endParaRPr lang="en-US" sz="2500" kern="1200" noProof="0" dirty="0"/>
        </a:p>
      </dsp:txBody>
      <dsp:txXfrm>
        <a:off x="28557" y="47392"/>
        <a:ext cx="6289934" cy="527886"/>
      </dsp:txXfrm>
    </dsp:sp>
    <dsp:sp modelId="{AD89837A-DD29-43C9-8A97-2BA4BDE738AC}">
      <dsp:nvSpPr>
        <dsp:cNvPr id="0" name=""/>
        <dsp:cNvSpPr/>
      </dsp:nvSpPr>
      <dsp:spPr>
        <a:xfrm>
          <a:off x="0" y="675835"/>
          <a:ext cx="6347048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i="1" kern="1200" noProof="0" dirty="0" smtClean="0"/>
            <a:t>FATTY ACID SYNTHESIS - low NADPH</a:t>
          </a:r>
          <a:endParaRPr lang="en-US" sz="2500" kern="1200" noProof="0" dirty="0"/>
        </a:p>
      </dsp:txBody>
      <dsp:txXfrm>
        <a:off x="28557" y="704392"/>
        <a:ext cx="6289934" cy="527886"/>
      </dsp:txXfrm>
    </dsp:sp>
    <dsp:sp modelId="{F97ACF45-9609-4EEB-8F42-E1EF1B3BDB5C}">
      <dsp:nvSpPr>
        <dsp:cNvPr id="0" name=""/>
        <dsp:cNvSpPr/>
      </dsp:nvSpPr>
      <dsp:spPr>
        <a:xfrm>
          <a:off x="0" y="1332835"/>
          <a:ext cx="6347048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i="1" kern="1200" noProof="0" dirty="0" smtClean="0"/>
            <a:t>CITRIC ACID CYCLE – low oxaloacetate</a:t>
          </a:r>
          <a:endParaRPr lang="en-US" sz="2500" kern="1200" noProof="0" dirty="0"/>
        </a:p>
      </dsp:txBody>
      <dsp:txXfrm>
        <a:off x="28557" y="1361392"/>
        <a:ext cx="6289934" cy="527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2-12T10:21:45.010"/>
    </inkml:context>
    <inkml:brush xml:id="br0">
      <inkml:brushProperty name="width" value="0.09701" units="cm"/>
      <inkml:brushProperty name="height" value="0.09701" units="cm"/>
      <inkml:brushProperty name="color" value="#FFFFFF"/>
      <inkml:brushProperty name="fitToCurve" value="1"/>
    </inkml:brush>
  </inkml:definitions>
  <inkml:trace contextRef="#ctx0" brushRef="#br0">1538 54,'0'25,"0"-25,0 25,0-25,0 24,0-24,0 25,0 0,0-25,0 25,0-25,0 24,0-24,0 50,0-50,0 25,0-25,0 24,0 1,0 0,0-25,0 25,0-25,0 49,0-49,0 25,0-25,0 25,0-25,0 24,0 1,0-25,0-25,-25 1,25-1,-25 0,25 0,-24-24,24 49,0-50,0 50,0-24,0 24,0-25,0 25,0-25,0 0,0 25,24-24,-24-1,0 25,25-25,0 25,-25-25,25 1,25 24,-26-25,-24 25,0-25,0 25,25 0,-25-25,25 25,-25 0,25 0,0 0,-1 0,1 0,-25 0,25 0,0 0,-25 0,25 0,-25 0,24 0,-24 0,25 0,0 0,-25 0,0 0,-25 0,25 0,25 0,-25 0,25 0,-25 0,25 0,-25 0,24 0,1 0,-25 0,0 0,0 0,0 0,25 0,-25 0,0 0,0 0,25 0,-25 25,0-25,25 0,-25 0,0 0,0 0,0 25,0-25,0 0,0 25,0-25,24 0,-24 0,-24 0,-1 0,25 0,-25 0,25 0,-25 0,25 0,-25 0,1 0,24 0,-25 0,25 0,-25 0,25 0,-25 0,0 0,25 0,-24 0,24 0,-25 0,25 0,0 0,-25 0,0 0,25 0,0 0,-25 0,1 0,24 0,-25 0,25 0,0 0,0 0,25 0,-25 0,0 0,0 0,24 0,-24 0,25 0,-25 0,25 0,-25 0,25 0,0 0,-25 0,24 0,-24 0,50 0,-50 0,25 0,-25 0,25 0,-25 0,24 0,1 0,-25 0,25 0,-25 0,25 0,-25 0,0 0,-25 24,25-24,-25 0,25 0,-25 0,25 0,-24 25,-1-25,25 0,-25 0,0 0,25 0,-25 0,25 0,0 0,-24 0,-1 0,25 0,-25 0,0 0,25 0,-25 0,25 0,-24 0,24 0,0 0,0 0,0 0,0 25,0-25,0 25,0-25,0 24,0-24,0 25,0 0,0-25,0 0,0 0,0 0,24 0,-48 0,24-25,0 0,0 25,0-24,-25 24,25-25,-25 25,25-25,-25 25,0 0,25 0,0 25,0-25,0 25,0-25,0 24,0-24,0 25,0-25,0 0,0 25,0-25,0 0,0 0,0 25,0-25,0 24,25-24,-25 25,25-25,-25 0,0 25,25-25,-25 0,25 0,-25 0,24 25,-24-25,25 0,0 0,0 0,-25 0,25 0,-1 0,-24-25,0 25,0-25,0 0,0 25,0-24,0 24,0-25,25 25,-25-25,25 0,-25 25,25 0,-25 0,25 25,-25-25,0 0,0 0,0 25,0-25,0 0,0 0,0 25,0-25,0 0,24 0,-24 0,25 0,-25 0,25 0,-25 0,25 0,0 0,-25 0,0-25,0 25,0-25,0 0,0 25,0-24,0 24,0-25,0 25,0-25,0 0,0 25,0-24,0 24,0-25,0 25,0 25,0-25,0 24,0-24,0 25,0-25,0 25,0 0,0-25,0 24,0-24,0 25,0-25,0 25,0 0,0-1,0-24,0 50,0-50,0 25,0-25,0 24,0-24,0 25,0 0,0 0,0-25,0 24,0-24,0 25,-25-25,0 0,25 0,0-25,-25 25,25-24,0-1,0 25,-25 0,25-25,0 0,0 25,0-24,-24 24,24-25,-25 25,0 0,25 0,-25 0,25 0,-25 0,25 0,-24 0,-1 0,25 0,-25 0,25 0,-25 0,25 0,-25 0,1 0,24 0,-25 0,25 0,25 0,-25 0,24 0,-24 0,25 0,-25 0,50 0,-50 0,25 0,-1 0,1 0,-25 0,25 0,-25 0,25 0,-25 0,25 0,-1 0,-24 0,25 0,-25 0,25 0,-25 0,25 0,0 0,-25 0,0 0,24 0,-24 0,0 0,0 0,25 0,-25 0,0 0,25 0,-25 0,25 0,-25-25,0 0,0 25,0-24,0 24,0-25,0 25,0-25,0 0,0 25,0-24,0 24,-25 0,25-25,0 0,0 25,-25 0,25-25,0 1,-25 24,25-25,0 0,-24 25,24-25,-25 25,25-24,-25 24,0 0,25 0,-25 0,25 24,-24-24,24 25,-25-25,0 25,25-25,-25 0,25 0,-25 25,25-25,-24 24,-1 1,25 0,0 0,-25-25,25 24,-25 1,25-25,0 25,-25-25,1 49,24-49,-25 25,0 0,25 0,-25 24,25-24,-49 0,24 24,25-24,-25 0,25-25,-25 24,25 1,-25-25,25 25,0 0,-25-25,25 0,-24 24,24-24,-25 25,25-25,-25 25,0-25,25 25,0-1,-25-24,1 25,24-25,-25 25,25-25,0 25,0-1,-25-24,25 0,0 25,0-25,-25 25,0-25,25 0,0 25,-24-25,24 0,-25 0,0 0,25 0,-25 0,25 0,-49 0,24-25,0 0,0 0,0-24,-24 49,49-25,-25 25,0-49,25 49,-25-25,1 25,24 0,0 25,0-25,0 24,0-24,0 25,0-25,0 25,0 0,0-25,0 24,0 1,-25 0,25 24,-50-24,50 0,-25 0,25-1,-24 1,24-25,0 25,-25 0,25-1,-25 1,25-25,0 25,-25 0,25-25,-25 24,25-24,-24 25,24-25,-25 25,0 0,25-25,-25 0,0 0,25 24,-24-24,24-24,0-1,-25 0,-25 0,-24 25,24-24,-24-1,24 0,0 0,-49-49,99 74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0-02-12T10:22:11.993"/>
    </inkml:context>
    <inkml:brush xml:id="br0">
      <inkml:brushProperty name="width" value="0.09701" units="cm"/>
      <inkml:brushProperty name="height" value="0.09701" units="cm"/>
      <inkml:brushProperty name="color" value="#FFFFFF"/>
      <inkml:brushProperty name="fitToCurve" value="1"/>
    </inkml:brush>
  </inkml:definitions>
  <inkml:trace contextRef="#ctx0" brushRef="#br0">1538 947,'0'-25,"-25"25,25-25,-25 0,25 25,0-25,0 25,0-25,0 25,0-25,0 1,0 24,0-25,0 25,0-25,0 25,0-25,0 0,0 25,0-25,0 25,0-25,0 25,0-25,0 0,0 25,0-25,0 25,0-25,0 25,0-24,25-1,-25 25,0-25,0 25,0-25,0 25,0-25,0 0,0 25,0-25,0 25,0-25,0 25,0-25,0 0,0 25,0-25,0 25,0-25,0 25,0-24,0-1,0 25,0-25,0 25,0-25,0 25,0-25,0 25,0-25,0 0,0 25,0-25,-25 25,0 0,25 0,-25 0,25 0,-25 0,25 0,0 0,25 0,-25 0,0 0,25 0,-25 0,-25 0,0 0,25 0,0-25,0 0,0 25,0 0,0 25,0-25,0 25,0-25,0 25,0-25,0 25,0 0,0 0,0-25,0 25,0 0,0-25,0 25,0-25,0 24,0-24,0 0,0 25,0-25,0 25,0-25,0 25,0-25,0 25,0 0,0-25,0 25,0-25,0 25,0-25,0 25,0-25,0 0,0 25,0-25,0 25,0-25,0 25,0-25,0 24,0 1,0 0,0-25,0 25,0 0,0-25,0 25,0-25,0 25,0-25,0 25,0 0,0-25,0 0,0 25,0-25,0 25,0-25,0 24,0-24,0 25,0 0,0-25,0 25,0-25,0 25,0-25,0 25,0 0,0-25,0 25,0-25,0 25,0-25,0 25,0 0,0-25,0 24,0-24,0 25,0-25,0 0,0 0,0 25,0-25,0 25,0-25,0 25,0-25,0 25,0-25,0 0,0 25,0-25,0 25,0-25,0 25,0-25,0 25,0 0,0-25,0 25,0-25,0 24,0-24,0 25,0 0,0-25,0 25,0-25,0 25,0-25,0 25,0 0,0-25,0 25,0-25,0 25,0-25,0 25,0 0,-26-25,26 0,0 24,0-24,0 25,0-25,0 25,0-25,0 25,-25 0,25 0,0-25,0 25,-25-25,25 0,0 25,0-25,0 25,0-25,0 25,0-25,0 25,0-1,0-24,0 25,0-25,0 25,0-25,0 25,0 0,0-25,0 25,0-25,0 25,0-25,0 25,0 0,0-25,0 25,0-25,0 25,0-25,0 24,0 1,0-25,0 25,0-25,0 25,0-25,0 25,0 0,0-25,0 25,0-25,0 25,0-25,0 50,0-50,0 25,0-25,0 25,0-25,0 24,0 1,0-25,0 25,0-25,0 25,0-25,0 25,0 0,0-25,0 25,0-25,0 25,0-25,0 25,0 0,0-25,0 25,0-25,0 24,0-24,0 25,0 0,0-25,0 25,0-25,0 25,0-25,0 25,0 0,0-25,0 25,0-25,0 25,0-25,0 25,0-25,0 25,0-1,0-24,0 25,0-25,0 0,0 0,0 25,0-25,0 0,0 0,0 25,0-25,0 25,0-25,0 25,0-25,0 25,0 0,0-25,0 25,0-25,0 0,0 25,0-25,0 25,0-25,0 24,0-24,0 0,0 0,0 25,0-25,25 0,-25 0,0 0,25 0,-25 0,26 0,-26-25,0 25,0-24,0 24,25 0,-25-25,0 25,0-25,0 0,0 25,0-25,0 25,0-25,0 25,0-25,0 0,0 25,0-25,0 25,0-25,0 25,0-25,0 1,0 24,0-25,0 25,0-25,0 25,0-25,0 0,0 25,-25-25,25 25,0-25,0 25,0-25,0 0,0 25,0-25,0 25,0-25,0 25,0-24,0-1,0 25,0-25,0 25,0-25,0 25,0-25,0 0,0 25,0-25,0 25,0-25,0 25,0 0,0-25,0 0,0 25,0 0,0-25,0 1,0 24,0 0,0-25,0 0,0 25,0-25,0 25,0-25,0 25,0-25,0 0,0 25,0 0,0-25,0 0,0 25,0-25,0 25,0 0,0-25,0 0,0 25,0-24,0 24,-26-25,26 25,0-25,0 0,0 25,0-25,0 25,0-25,0 25,0-25,0 0,0 25,0-25,0 25,0-25,0 25,0 0,0-25,0 1,0 24,0-25,0 25,0-25,0 25,0 0,0-25,0 0,0 25,0-25,0 25,0-25,0 0,0 25,0-25,0 25,0-25,0 25,0-25,0 1,0 24,0-25,0 25,0-25,0 25,0-25,0 0,0 25,0-25,0 25,0-25,0 25,0-25,0 0,0 25,0-25,0 25,0-49,0 49,0-25,0 25,0-25,0 0,0 0,0 0,0 25,0-25,0 0,0 25,0-25,0 25,0-25,0 0,0 0,0 1,0 24,0-25,0 0,0 0,0 25,0-25,0 25,0-25,0 0,0 25,0-25,0 25,0-25,0 25,0-25,0 0,0 25,0-24,0 24,0-25,0 25,0-25,0 0,0 25,0-25,0 25,0-25,0 25,0 0,0 25,0 0,0-25,0 50,0-25,0 24,0-24,0-25,0 25,0 0,0 0,0-25,0 25,0-25,0 25,0-25,0 25,0 0,0-25,0 25,0-1,0 1,0 0,0-25,0 25,0-25,0 25,0 0,0-50,0 0,0 0,0 0,0 0,0 1,0-1,0 0,0-25,0 50,0-25,0 25,0-25,0 0,0 25,0-25,0 0,0 0,0 25,0-24,0 24,0-25,26 0,-26 0,0 25,0-25,0 25,0-25,0 0,0 25,0-25,0 0,0 0,0 25,0-25,0 1,0 24,0-25,0 0,0 25,0-25,0 25,-26 0,1-25,25 25,0-25,-25 0,0 25,25-25,-25 25,25-25,-26 25,1 0,25-25,0 0,-25 25,25-25,-25 25,25-49,-25 49,0-25,25 0,-26 25,26-25,-25 25,0 0,25-25,-25 25,0 0,25 0,-26 0,26 0,-50 25,50-25,-25 0,25 0,-25 0,25 25,-25-25,25 25,0-25,0 25,0 0,0-25,0 24,0-24,25 0,-25 0,25 0,-25 0,25 0,-25 0,25 0,-25 0,0 0,25 0,-25 0,0 0,0 0,26 0,-26 0,0 0,0 25,0-25,0 25,0 0,0 0,-26 0,26-25,0 25,0-50,26 25,-26-25,0 0,25 25,-25-25,0 0,0 0,0 25,0-24,0 24,0-25,0 25,0 0,0 49,0-24,-25 25,-1 25,26-25,-25 0,25-1,-25 26,25-50,0 25,0-50,0 50,0-50,0 25,0 0,0-1,0 1,0 25,0-25,0 0,0 0,0 0,0 0,0-25,0 25,0 0,0-1,0-24,0 25,0 0,0 0,0 0,0 0,0 0,0 25,0-25,-25 49,25-49,-25 25,25-25,0-25,0 25,0 0,0-25,0 25,0-25,0 25,0-25,0 25,0 0,0-25,0 0,25 0,-25-25,0 0,0 25,25-25,-25 25,25 0,-25-25,0 25,25 0,-25 0,26 0,-26 0,25 0,0 0,0 0,-25 0,25 0,-25 0,0 0,0 0,26 0,-1 0,-25 0,25 0,0 0,-25 0,25 0,-25-25,0 0,-25 25,25-25,0 0,0 25,0-25,0 25,0-25,0 25,0-24,0-1,0 25,0-25,0 25,0-25,0 25,0-25,0 0,0 25,0-25,0 25,-25 0,25 0,25 25,-25 0,25 0,0 25,-25-25,0-1,0 1,0 0,26 0,-26 25,0-25,25 0,-25 0,0-25,0 25,0 0,0-25,0 24,0-24,0 25,0-25,0 25,0 0,0-25,0 25,0 0,0-25,0 50,0-50,0 25,0-25,0 25,0-25,0 0,25 0,-25-25,0 0,0 25,0-25,0 25,0-25,-25 25,25-25,-25 25,-1 0,26 0,-25-25,25 25,-25 0,25-25,-25 25,0-25,25 25,-25-25,-1 25,26-24,-25 24,25-25,-25 25,25-25,-25 25,0-25,25 0,0 25,0-25,0 25,0-25,0 25,0-25,0 0,0 25,-26-25,26 25,-25 0,25-25,-25 1,0 24,25-25,-25 0,25 0,-25 25,25 0,25 0,-25 0,25 0,0 0,0 0,0 0,-25 0,26 0,-26 0,25 0,0 0,-25 0,25 0,-25 0,0 0,-25 0,25 0,-25 0,0 0,25 0,-26 0,1 0,25 25,-25-25,25 25,0-25,0 25,0-25,0 24,0 1,0 0,0-25,0 25,0 0,0-25,-25 25,0-25,25-25,-51 0,51 25,-50-50,25 25,0 1,25 24,0-25,0 0,0 25,0 0,0 0,25 0,-25 25,0 0,25-1,-25 1,0 0,0-25,0 50,0-25,0 0,0-25,0 25,0-25,0 0,0 0,0 25,0-25,0 0,0 25,25-25,-25 0,25 0,-25 0,51 0,-26 25,0-25,-25 0,25 0,-25 0,25-25,-25 0,0 25,0-25,0 25,0-25,0 25,0-25,0 0,-25 25,25-25,-25 0,0 25,25-25,-25 0,0 25,25 0,0-24,0-1,-26 25,1 0,25-25,0 0,0 25,0-25,0 25,0-25,0 25,0-25,0 0,0 25,0-25,0 25,0-25,0 25,0-25,0 0,0 25,0 25,0 0,0 25,0-25,0 50,-25 0,25-26,-25 26,25-25,-25 25,-1-1,1-24,25 0,0 0,-25-25,25 25,0-26,-25 26,25-25,0 0,-25 50,25-50,-25 25,25-26,0 26,0-25,0 0,0 0,0 0,0 0,0 0,0-25,0 50,0-50,0 25,0 24,0-24,0 0,0 0,0-25,0 25,0-25,0 25,0 0,0 0,0-25,0 25,0-25,0 25,0-1,0 1,0 0,0 0,0-25,0 25,0-25,0 25,0-25,0 25,0 0,0-25,0 25,0 0,0 0,0-1,0-24,0 25,0-25,0 50,0-50,0 25,0 0,0 0,0-25,0 25,0 0,0 0,0-25,0 25,0-1,0 1,0 0,0-25,0 25,0 0,0 0,0-25,0 25,0-25,0 0,0 0,0 25,0-25,0 25,0-25,0 25,0-25,0 25,0 0,0-25,0 24,0-24,0 50,0-50,0 25,0 0,0-25,0 0,0 25,0-50,0 50,0-25,0 0,0-25,-26 25,26 25,0-50,-25 25,0-25,0 0,25 25,-25 0,-1-25,26 25,-25 0,25-25,-25 25,25 0,-25-24,0 24,25 0,0-25,0 0,-25 25,25-25,0 25,0-25,0 0,0 0,0 25,0-25,-26 25,26-25,-25 0,25 25,-25-25,25 0,0 25,-25 0,25-24,0-1,0 25,0-25,0 25,0-50,0 50,0-25,0 25,0-25,0-25,0 50,0-50,0 26,0-26,0 0,0 0,25-25,-25 26,0-26,25 25,0 0,-25 0,26 1,-26-1,0-25,0 25,0 0,0 0,0 1,0-1,0 25,25 0,-25-25,0 25,0 0,25-24,0 24,-25 0,25-25,-25 25,0 0,0 25,0-25,0 25,0-25,0 25,0-25,0 0,0 1,0 24,0-25,0 25,25-25,-25 0,0 25,0-25,0 25,0-25,0 25,0-25,0 25,0-25,0 0,26 25,-26-25,25 0,-25 1,25 24,0-25,-25 0,0 0,0 25,0-25,-25 25,0 0,-26 50,26-25,-50 24,24 1,-24 0,24 25,1-50,0 25,25-1,-1-24,26 0,-25-25,25 0,25 0,-25 0,26-25,-26 0,25 0,-25 1,25-1,-25 0,0 0,25 25,-25-50,25 50,-25-25,0 25,0-25,0 0,0 0,0 0,0 1,0-1,0 0,0 0,0 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4-03-04T14:55:34.0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7005 8751,'20'0,"-20"0,39 0,1 0,-20 0,20 0,-1 0,-19 0,-20 0,40 0,-20 0,39 0,-19 0,19 0,1 0,19 0,-39 0,-20 0,0 0,0 0,-1 0,21 0,20 0,-21 0,21 0,-1 0,1 0,-20 0,19 0,-19 0,-1 0,1 0,-20 0,0 0,-20 0,40 0,-40 0,19 0,1 0,0 0,0 0,0 0,0 0,39 0,-19 0,-1 0,-19 0,40 0,-40 0,0 0,-1 0,1 0,0 0,20 0,-20 0,19 0,-19 0,40 0,-21 0,1 0,-20 0,20 0,-40 0,19 0,-19 0,20 0,0 0,0 0,40 0,-1 0,1 0,-21 0,1 0,0 0,-21 0,1 0,0 0,-20 0,20 0,0 0,0 0,39 0,-19 0,0 0,-1 0,1 0,-20 0,0 0,-1 0,-19 0,40 0,-40 0,20 0,20 0,-40 0,20 0,-1 0,-19 0,20 0,0 0,0 0,20 0,-21 0,21-20,0 20,19 0,1 0,-20 0,-1 0,1 0,0 0,-1 0,1 0,-20 0,0 0,-20 0,20 0,-20-20,0 20,19 0,1 0,20 0,-20 0,0-20,39 20,-59 0,20 0,0 0,-20 0,20 0,0 0,-1 0,1 0,0 0,40 0,-21-20,-19 20,20 0,-20 0,-1 0,1 0,-20 0,20 0,0 0,-20 0,20 0,0 0,0 0,19 0,1 0,-40 0,20 0,19 0,-19 0,0 0,40 0,-21 0,-19 0,20 0,0 0,-21 0,1 0,0 0,-20 0,20 0,0 0,-20 0,20 0,0 0,-1 0,1 0,-20 0,40 0,-20 0,0 0,-1 0,-19 0,20 0,0 0,0 0,0 0,0 0,39 0,-19 0,0 0,-1 0,-19 0,40 0,-21 0,1 0,0 0,19 0,1 0,-21 0,21 0,-20 0,-21 0,21 0,-40 0,20 0,0 0,0 0,-20 0,20 0,-1 0,-19 0,40 0,0 0,19 0,21 0,-1 0,20 0,-19 0,19 0,20 0,-60 0,1 0,-20 0,-1 0,-19 0,0 0,0 0,0 0,0 0,-1 0,1 0,0 0,20 0,-20 0,-1-19,21 19,-40 0,20 0,-20 0,20 0,0 0,0 0,19-20,-19 20,20 0,19 0,-19 0,0 0,-20 0,19 0,-19 0,20 0,-20 0,39 0,1 0,-1 0,21 0,-21 0,20 0,-19 0,19 0,1 0,19 0,-40 0,1 0,-20 0,-1 0,1 0,0 0,-1 0,-39 0,40 0,-20 0,20 0,-20 0,39 0,-39 0,20 0,-21 0,21 0,-20-20,0 20,-20 0,20 0,-20 0,39 0,-39 0,20 0,40 0,-40 0,-1 0,21 0,20 0,-41 0,1 0,20 0,0 0,-21 0,21 0,0 0,19 0,-19 0,20 0,-1 0,-19 0,-20 0,19 0,-39 0,40 0,-20 0,0 0,19 0,-19 0,0 0,20 0,0 0,-1 0,21 0,-21 0,-19 0,60 0,-41 0,1 0,20 0,-21 0,1 0,19 20,-19-20,-40 0,20 0,0 0,-20 0,20 0,-20 0,39 0,1 0,0 0,-1 0,-19 0,40 0,-1 20,-19-20,0 0,19 0,-19 19,0-19,-1 0,-19 0,0 0,-20 0,20 0,0 0,-20 0,20 0,-1 20,1-20,20 20,0-20,-1 0,1 20,-20-20,0 20,19-20,-19 0,0 20,0-20,0 0,-20 0,20 0,-20 20,19-20,21 0,-20 19,39 1,-19-20,20 20,-1-20,1 0,-21 0,1 20,-40-20,20 0,-20 0,40 20,-21-20,1 0,0 20,0-20,0 19,-20-19,20 0,0 0,-20 20,0-20,0 20,19 0,-19-20,0 20,0-20,20 20,-20-1,20 1,-20-20,0 20,0-20,0 20,0 0,0-20,0 20,0-20,0 20,0-20,0 19,0 1,0-20,0 20,0-20,0 20,0 0,20-20,-20 20,0-20,20 0,-20 19,0-19,0 20,0 0,0-20,0 20,0-20,20 20,-20 0,0-20,0 20,0-20,0 19,0 1,0 0,0 0,0 20,0-21,0 1,0 0,0 0,0-20,0 20,0 0,0-20,0 20,0-20,0 19,0 1,-20 0,20 0,-20 0,-20 19,40-39,-20 40,-19-40,19 20,-20 0,0 0,21-20,-41 0,40 19,-19 1,-1-20,-20 0,21 20,-1 0,0-20,1 0,-21 20,40-20,0 0,-19 0,19 0,-20 0,0 0,1 0,19 0,0 0,0 0,0 0,1 0,19 0,-20 0,20 0,-20 0,0 0,-20 0,21-20,-21 20,20 0,-20 0,20-20,1 20,-21 0,20-20,0 20,-19 0,39 0,-40 0,20 0,0 0,-20 0,21 0,-1 0,0 0,0 0,0 0,0 0,20 0,-39 0,39 0,-20 0,0 0,0 0,-20 0,21 0,-1 0,-40 0,40 0,-19 0,19 0,-20 0,1 0,19 0,-20 0,0 0,1 0,-1 0,20 0,-39 0,19 0,20 0,-20 0,-19 0,39 0,0 0,0 0,0 0,1 0,-21 0,20 0,20 0,-40 0,21 0,-21 0,0 0,40 0,-20 0,0 0,20 0,-39 0,39 0,-20 0,20 0,-20 0,0 0,-19 0,19 0,0 0,-20 0,0 0,21 0,-21 0,0 0,20 0,1 20,-1-20,0 0,0 0,20 0,-20 0,-19 20,19-20,0 0,-20 0,0 0,21 20,-21-20,20 20,0-20,-19 0,19 0,0 0,0 0,20 0,-40 0,21 0,-1 0,0 0,0 0,-20 20,-19-20,19 0,0 0,1 0,-21 0,20 0,-19 0,19 0,1 0,19 0,-20 0,0 0,20 0,-19 0,-1 0,0 0,1 19,-1-19,0 0,-19 0,39 20,-20-20,1 0,19 0,20 0,-20 0,0 0,-20 20,21-20,-1 0,-20 0,20 0,-19 0,-1 0,0 0,0 20,1-20,-21 0,1 0,-1 0,1 0,-1 0,1 20,19-20,0 0,0 0,1 0,-21 20,1-20,19 0,0 19,1-19,-21 0,20 20,21-20,-21 0,0 0,1 0,-1 0,20 0,-20 0,21 0,-21 0,0 0,40 0,-40 0,21 0,-41 0,20 0,-19 0,-1 0,1 0,-21 0,21 0,-1 0,-19 0,0 0,-1 0,21 0,19 0,0 0,1 0,-1 0,-20 0,21 0,19 0,0 0,0 0,0 0,1 0,-1 0,0 0,-40 0,40 0,1 0,-21 0,-20 0,21 0,19 0,0 0,-40 0,41 0,-1 0,-20 0,20 0,20 0,-39 0,-1 0,20 0,0 0,-20 0,1 0,-1 0,0-20,21 20,-21 0,20 0,-39-19,-1 19,0 0,1-20,-20 0,-40 0,-20 20,20-20,39 0,1 20,-20 0,39-19,0-1,1 20,-1 0,1 0,-1 0,21 0,-21 0,20 0,1 0,19 0,-20 0,20 0,-19 0,19 0,0 0,0 0,-19 0,39 0,-20 0,-40 0,40 0,0 0,1 0,-1 0,0 0,-20 0,20 0,1 0,-21 0,0 0,20 0,-19 0,-1 0,20 0,0 0,-19 0,19 0,0 0,-20 0,20 0,0 0,-19 0,19 0,-20 0,20 20,-19-20,19 0,-20 0,20 0,1 0,-1 0,-20 19,20-19,0 0,-19 20,19-20,0 0,-20 20,40-20,-39 0,39 0,-40 0,20 0,20 0,-40 0,21 0,-1 0,-40 20,40-20,-19 0,19 0,-40 20,40-20,1 0,-21 0,0 0,0 0,21 0,-21 0,0 0,20 0,1 0,-21 0,0 0,20 0,0 0,-39 0,19 0,20 0,1 0,-21 0,20 0,0 0,-19 0,39 0,-20 0,0 0,20 0,-20 0,0 0,20 0,-40 0,21 0,-21 0,0 0,-19 0,39 0,0 0,-20 0,21 0,-1 0,0 0,0 0,0 0,0 0,20 0,-39 0,19 0,0 0,20 0,-40 0,40 0,-20-20,20 20,-19 0,19 0,-20 0,0-20,20 20,0 0,0-20,-20 20,20 0,0-20,0 1,0 19,0-20,0 20,0-20,0 0,0 20,0-20,0 20,0-20,0 20,0 0,20-20,-20 1,20-1,-20 0,20 20,-20 0,0-20,19 20,1-20,-20 20,20-20,-20 1,20 19,-20-20,0 20,20 0,-20-20,20 0,-20 20,0-20,19 20,-19 0,0 0,0-20,20 20,-20-19,20-1,-20 20,0-20,20 20,-20-20,0 20,0-20,20 0,-20 20,0-20,20 20,0 0,-20-19,0 19,0-20,19 20,-19 0,20-20,0 20,-20 0,20 0,-20-20,0 20,20 0,-20-20,0 0,20 20,-20-19,19 19,-19-20,0 0,0 0,0 20,0-40,0 40,0-20,0-39,0 59,0-20,0-39,0 39,0 0,0 0,0 20,0-40,0 40,0-20,20 20,-20-19,0-1,20 0,0 0,-20 0,20 20,-20-20,20 1,-1 19,-19 0,0-20,20 20,-20 0,20-20,-20 20,20 0,0-20,20 0,-40 20,19 0,1 0,0 0,0 0,0 0,0-20,-20 20,19 0,1 0,-20-19,20 19,-20 0,20 0,0 0,0 0,39 0,-19 0,0 0,-1 0,21 0,-40 0,-20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4-03-04T14:55:52.9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7164 9048,'19'0,"41"0,39 0,0 0,40 0,20 0,40 0,-41 0,-19 0,-20 0,20 0,-60 0,-19 0,0 0,-1 0,-19 0,-1 0,-19 0,0 0,20 0,19 0,-19 0,20 0,-1 0,-19 0,0 0,19 0,-19 0,-20 0,-1 0,-19 0,40 0,-20-19,0 19,19 0,21-20,-40 20,20 0,-1 0,1 0,0 0,-21-20,41 20,-40 0,-20 0,39 0,-19-20,0 20,0 0,0-20,0 20,19 0,-19 0,20 0,19-20,1 20,-20 0,19 0,-19 0,19 0,1 0,19 0,-19 0,39 0,-20-19,1 19,-21 0,-19 0,20 0,-41 0,21 0,-20 0,20 0,-1 0,1 0,20 0,-1 0,1 0,-1-20,21 20,-41 0,21 0,-21 0,-19 0,0-20,-20 20,20 0,0 0,-20-20,20 20,0 0,-1 0,41 0,19 0,-39 0,0 0,-1 0,1-20,-40 20,20 0,-20 0,20 0,0 0,19 0,21 0,19 0,-19 0,39 0,-20 0,1 0,-21 0,-19 0,0 0,-40 0,19 0,1 0,-20 0,20 20,-20-20,40 20,-1-20,21 0,0 20,-21-20,21 0,-1 20,-19-20,19 19,-39-19,20 0,20 20,-21 0,21-20,-1 0,1 0,-1 20,1-20,-1 0,-19 0,20 0,-1 0,-19 0,-20 0,19 0,-19 0,-20 0,20 0,0 0,-20 0,20 0,19 0,1 0,0 20,19-20,-19 0,20 0,-1 0,-39 0,20 0,-21 0,21 0,-20 0,0 0,0 0,0 0,19 0,21 0,-21 0,21 0,-20 0,19 0,1 0,19 0,-19 0,-1 0,1 0,-1 0,-39 0,20 0,-20 0,19 0,-19 0,0 0,40 0,-21 0,1 0,0 0,19 0,-19 0,19 0,1 0,-20 0,-1 0,1 0,-20 0,19 0,1 0,-20 0,20 0,-21 0,21 0,0 0,19 20,21-20,-1 0,1 0,-1 0,-20 19,41-19,-61 0,21 0,-20 0,-21 0,1 0,0 0,-20 0,20 0,-20 0,40 0,-21 0,21 0,0 0,0 0,-1 0,-19 0,0 0,0 0,0 0,-20 0,19 0,21 0,0 0,19 0,1 0,-1 0,1 0,-1 0,-19 0,-20 0,-20 0,20 0,0 0,-20 0,0-19,20 19,-20 0,19 0,1 0,0 0,-20 0,20 0,0-20,-20 20,20 0,-20 0,19-20,-19 0,20 20,0 0,-20 0,20 0,-20-20,20 20,0 0,0 0,-20 0,39 0,-39 0,20 0,0-20,0 20,0 0,-1 0,1 0,20 0,-20 0,0 0,19 0,-19-19,0 19,-20 0,20 0,-20 0,20 0,0 0,-20 0,19 0,-19 0,20 0,0 0,-20 19,20-19,0 0,0 20,-20-20,19 0,-19 20,0-20,20 20,-20-20,0 20,20-20,-20 20,0-20,20 0,-20 19,0 1,0-20,20 20,-20-20,0 20,0 0,0-20,20 0,-20 20,0-20,19 20,-19-20,0 19,0 1,20-20,-20 20,0-20,20 0,-20 0,20 0,0 20,-20-20,20 20,-20-20,20 0,-1 0,-19 20,20-20,-20 0,0 0,20 19,-20-19,0 20,20-20,0 20,-20-20,0 20,20 0,-20 0,0 0,0-20,0 39,0-39,0 20,0-20,0 20,0 0,0-20,0 20,0-20,0 0,-20 19,0 1,0-20,20 0,-40 0,1 20,19 0,-20-20,-19 20,39 0,-20-20,-19 20,19-20,-20 0,21 19,19-19,-40 20,21 0,19-20,-20 0,20 0,20 0,-20 0,1 0,-1 0,0 0,0 0,-20 0,21 0,-1 0,-40 0,20 0,21 0,-21 0,0 0,-19 0,19 0,-20 0,21 0,-41 0,-59 0,1 0,-1 0,39 0,-19 0,20 0,-20 0,0 0,60 0,-21 0,40 0,-19 0,19 0,-19 0,19 0,-20-20,21 20,-21 0,21 0,-21 0,1 0,-1 0,0 0,21 0,19 0,-20 0,-19 0,19 0,0 0,1 0,-1 0,20 0,0 0,0 0,-19 0,39 0,-40 0,20 0,-19 0,-1 0,0 0,-39 0,19 0,21 0,-21 0,0 0,21 0,-1 0,-19 0,-1 0,20 0,-19 0,-1 0,40 0,-19 0,-1 0,20 0,-19 20,-21-20,20 0,1 0,-1 0,0 0,1 0,-1 0,0 0,1 0,-1 0,-20 0,1 0,-1 0,21 0,-21 0,20 0,1 0,-1 0,20 0,0 0,0 0,1 0,-1 0,20 0,-20 0,-20 0,1 0,19 0,-40 0,40 0,-19 0,-1-20,0 20,-19 0,19 0,0 0,21 0,-21 0,0 0,20 0,0 0,-19 0,19 0,0 0,0 0,20 0,-39 0,-1 0,20 0,-20 0,1 0,39 0,-20 0,20 0,-20 0,0 0,20 0,-20 0,0 0,1 0,-21 0,40 0,-20 0,-20 0,20 0,-19 0,-1 0,-19 0,19 0,-20 0,21 0,-21 0,20 0,-19 0,19 0,1 0,19 0,-20 0,-19 0,39 0,-20 0,0 0,1 0,-21 0,1 0,-1 0,0 0,21 0,-1 0,-19 0,-1 0,20 0,1 0,19 0,-20 0,-19 0,39 0,-20 0,-19 0,-1 0,0 0,21 0,-41 0,21 0,-1 0,21 0,-1 0,20 0,-20 0,40 0,-19 0,-21 0,40 0,-40 0,20 0,-19 0,-1 0,0 0,-19 0,19 0,0 0,-19 0,19 0,-19 0,-1 0,-19 0,-1 0,41 0,-1 0,0 0,20 0,-19 0,19 0,0 0,-20 0,1 0,19 0,-20 0,20 0,-19 0,-1-20,-20 20,60 0,-19 0,-1 0,0 0,0 0,0 0,0 0,-19 0,19 0,0 0,-20 0,1 0,-1 0,0 0,-19 0,-1 0,1 0,19 0,20 0,-20 0,1 0,19 0,0 0,-20 0,1 0,-1 0,0 0,1 0,-1 0,0 0,20 0,-19 0,-1 0,20 0,-19 0,-1 0,0 0,-19 0,39 0,-20 0,20 0,-39 0,19 0,0 0,20 0,-19 0,-1 0,20 0,0 0,-19 0,39 0,-20 0,20 0,-40 0,20 0,0 0,-39 0,59 0,-20 0,-39 0,39 20,-20-20,0 0,21 0,-1 20,-20-20,20 0,0 0,0 0,20 0,-19 0,19 0,-20 0,0 0,0 0,20 0,-20 0,0 0,20 0,0 0,0-20,20 0,-20 1,20-1,0 0,-20 0,20 20,-20-20,0 20,20-20,-20 20,0-20,0 1,0 19,0-20,19 20,-19-20,0 0,0 20,0-20,20 20,-20-20,0 20,0-19,0-1,0-20,0 20,0 0,0 0,0 20,20-19,-20 19,0-20,0 0,0 20,0-20,0 20,20 0,-20-20,20 20,-20 0,20 0,19 0,-19-20,0 20,40 0,-21 0,1 0,0 0,-1 0,21 0,-1 0,1 0,19 0,-19 0,39 20,-20-20,21 20,-21-20,20 20,-19-20,-1 20,-19-20,-1 0,40 0,-39 20,-1-20,21 19,-1-19,-19 0,-1 0,1 0,19 20,-19-20,19 0,0 0,-19 0,19 0,1 0,19 0,-59 0,-1 0,-19 0,20 0,-1 0,1 20,0-20,19 0,1 0,-1 0,41 20,-41-20,21 0,-1 0,0 0,21 0,-41 20,20-20,-19 20,-20 0,39-20,-19 0,-1 0,-19 0,-20 0,19 0,1 0,0 0,-1 0,1 0,20 0,19 0,0 0,-19 0,19 0,-19 0,-1 0,21 0,-1 0,20 0,-19 0,-1 19,40-19,-40 0,40 0,-19 0,19 0,-20 0,20 0,-20 0,20 0,0 0,-39 0,-1 0,-19 0,-21 0,1 0,20 0,-41 0,21 0,0 0,19 0,1 0,19 0,-19 0,19 0,1 0,-1 0,20 0,0 0,-19 0,39 0,-20 0,20 0,-40 0,1 0,-1 0,-19 0,-21 0,-19 0,0 0,0 0,-60 0,-59 0,-40 0,-20 0,-39 0,-40-19,0 19,19 0,21 0,99 0,19 0,21 0,59 0,-20 0,-20-20,-19 20,-21 0,21 0,-40 0,-40-20,0 0,20 20,39-20,41 20,-21 0,40-20,0 20,1 0,19 0,-20 0,0-20,20 20,-20 0,20 0,-40-19,-19 19,-1 0,-19-20,19 0,1 0,-40 0,19 0,-39 1,0-1,0 20,20-20,-20 20,0-20,39 0,1 20,20 0,-1 0,0 0,1 0,39 0,0 0,0 0,20 0,-19 0,-1 0,0 0,20 0,-40 0,40 0,-20 0,1 0,-1 0,0 20,0-20,-20 0,20 0,1 0,-21 0,0 0,20 0,1 0,19 20,19-20,-19 0,20-20,0 20,0 0,-20 0,-60 0,1 0,19 0,-19 20,19-20,40 20,-20-20,20 0,60 0,118 0,-19 20,59-20,20 0,40 0,-20 0,20 39,-60-39,-39 0,-40 0,-60 0,-19 0,-41 0,-19 0,20 0,0 0,-20 0,20 0,20 0,-20-20,19 20,21 0,-21 0,1 0,0 0,-20 0,0 0,-1 0,21 0,-20 0,-20 0,40 0,19 0,-19 20,19-20,21 20,19 0,0-20,-39 20,-1-20,1 0,-21 0,21 20,-20-20,-1 0,21 19,-1-19,1 20,-1-20,21 0,19 0,20 20,-39-20,19 0,-20 0,-19 0,-1 0,1 0,-21 0,1 0,-20 0,-20 0,40 0,-21 0,21 0,20 0,-1 0,1 0,39 0,0 0,20 0,-59 0,-21 0,-19 0,0 0,0 0,0 0,0 0,-20 0,39 0,-19 0,0 0,0 0,39 0,-19 0,20 0,19 0,0 0,21 0,-21 20,-20-20,-19 0,0 0,-40 0,40 0,-1 0,1 0,0 0,-1 0,21 0,-1 0,1 0,-1 0,-19 0,0 0,0 0,-1 0,-19 0,0 0,20 20,19-20,-39 0,20 0,-1 20,21-20,-1 0,1 0,-20 20,-1-20,1 0,-20 0,0 0,-1 0,-19 0,20 0,0 0,0 0,-20 0,40 0,-1 19,-19-19,0 0,20 0,-20 0,-1 0,1 0,-20 0,20 0,0 0,20 0,-1 0,-19 0,0 0,40 0,-21 20,-19-20,0 0,20 0,-40 0,39 0,-19 0,0 0,20 0,-20 0,-1 0,1 0,20 0,-20 0,0 0,39 0,-39 0,20 0,-20 0,19 0,-19 0,0 0,-20 0,20 0,-20 0,20 0,-20 0,19 0,1 0,-20 0,20 0,-20 0,40 0,-40 0,20 0,-20 0,19 0,1 0,-20 0,20 0,-20 0,20 0,-20 0,40 0,-40 0,20 0,-1 0,1 0,-20 0,20 0,-20 0,20 0,0 0,-20 0,20 0,-20 0,19 0,-19 0,20 0,-20 0,20 20,-20-20,20 0,0 0,-20 20,20-20,-20 20,20-20,-20 0,0 0,19 20,-19-20,0 0,-19 0,19 0,0 0,-20 0,20-20,-20 20,20-20,0 20,0-20,0 20,0-20,0 20,0-20,-20 1,20-1,0 20,0-20,0 0,-20 0,20 20,0-20,0 0,0 20,0-19,-20 19,20 0,0 0,-59-20,-1 0,21 20,-1-20,-40 20,21 0,19 0,-19 0,19 0,-19 0,19 0,0 0,-19 0,19 0,0 0,20 0,-59 20,39-20,1 0,-21 20,20-20,-19 20,-1-20,41 0,-1 0,-20 0,20 0,0 0,-19 0,-1 0,0 0,-19 0,-60-20,39 0,-19 0,-20-20,-20 21,60-1,-20 0,39 20,40-20,-20 20,40 0,20 0,40 0,-20-20,39 0,20 20,-20 0,21 0,19 0,0 0,-20 0,-39 0,-21 0,1 0,-20 0,0 0,-1 0,-19 0,20 0,0 0,-20 0,20 0,-20 0,-40-39,-39-1,-20 20,-20-20,-20 21,-20-1,-39 0,-1 0,40 20,20 0,40-20,0 20,59 0,1 0,-1 0,0 0,40 20,-20-20,-19 0,19 0,0 20,-39-20,19 20,0-20,0 0,1 0,-41 0,1 0,0 0,-1 0,21 0,-1-20,-39 20,20-20,-21 0,1 0,20 20,-20 0,39 0,1 0,-1 0,0 0,1 0,-1 0,1 0,19 0,-19 0,-1 20,20 0,1-20,-1 40,20-20,-19 19,-1-19,0 40,-19-41,19 41,0-20,-19-1,39-19,0 0,-20 20,20-20,1 19,-1-39,0 20,0 0,0-20,0 20,-19 0,-1 0,20-1,-19 1,-1-20,20 20,-20 0,40-20,-39 0,19 20,0-20,20 20,0-20,0 19,0-19,0 20,0 0,0 0,0-20,0 20,20-20,0 40,39-21,1 1,59 20,59 0,-19-21,40 1,-21 0,1-20,-80 0,-20 0,40 0,-59 0,-1 20,1-20,-1 0,21 0,-21 0,21 0,-1 0,-39 0,-20 0,19 0,-39 0,20 0,-20 0,40 0,-20 0,0-20,19 20,1 0,0 0,-20-20,-1 20,1 0,0 0,-20 0,40 0,-40 0,39 0,-19 0,20 0,0 0,19 0,-19 0,0 0,39 0,-39 0,-1 0,1 0,-20 0,0 20,-1-20,-38 0,-81 0,1-20,-40 20,-19 0,-21-20,80 1,-20 19,79 0,0-20,60 20,60 0,58-20,61 0,-40-39,19 19,-39 0,-60 20,1 0,-60 20,0-19,-20 19,19-20,-19 0,20 20,-20 0,0-20,-59-20,-60 1,0-1,-60 20,-39 0,19 20,1-20,99 20,39 0,20 0,40 0,-19 0,19 0,59 0,60 40,60-20,-20-20,59 20,0-20,-39 20,-40-20,-20 20,-80-20,1 0,-20 0,0 0,19 0,1 0,0 0,19 0,-19 0,0 0,-1 0,-19 0,0 0,-20 0,-20 0,-19 0,-21 19,-19 1,-60 0,0 0,0-20,-20 20,-39-20,59 0,20 0,-20 0,40 0,19 0,41 0,-1 0,20 0,-20 0,20 0,1 0,-1 0,0 0,0 0,0 0,0 0,-19 0,-1 0,-20 0,1 0,-20 0,-1 0,21 20,39-20,20 0,-20 0,0 19,20-19,-20 20,0 0,1-20,-41 40,40-20,-19-20,-1 39,0-39,20 20,1-20,19 20,-20-20,0 0,20 0,-20 0,0 0,0 0,-19 0,39 0,-20 0,0 0,0 0,0 0,20 0,-39 0,39 0,-20 0,-20 0,0 0,20 0,1 0,-1 0,0 0,0 0,0 0,-19 0,-1 0,20 0,-20 0,1 0,-1 0,20 0,0 0,-19 0,19 0,0 0,0 0,0 0,0 0,-39 0,39 0,-20 0,20 0,-39 0,39 0,0 0,-19 0,19 20,-20-20,-19 20,-1-20,20 20,1-20,19 0,-40 19,40-19,1 0,19 0,-20 0,20 0,-40 0,40 0,-20 20,0-20,0 0,1 0,-1 0,0 0,20 20,-20-20,20 0,-20 0,0 0,1 0,19 0,-40 0,40 0,-20 0,-40 0,21 0,-21 0,1 0,19 0,0 0,-39-20,59 20,-20 0,21 0,19 0,-20 0,20 0,-20 0,0 0,0 0,-19 0,-1 0,20 0,-20 0,1 0,19 0,-20 0,0 0,-19 0,39 0,0 0,0 0,1 0,-21 0,20 0,0 0,0 0,20 0,-20 0,1 0,-21 0,-20 0,1 0,-1 0,-19 0,0-20,19 20,-19-19,19 19,1 0,-1-20,1 20,-1 0,-19 0,-1-20,21 20,-1-20,21 20,-1-20,-40 0,21 20,-20-19,-41 19,41-20,-40 0,20 20,39 0,-19 0,39-20,1 20,19 0,0 0,20 0,-20 0,0 0,20 0,-20 0,-39 0,19 0,0-20,1 20,-1 0,-19 0,19 0,20 0,-20 0,1 0,19 0,-20 0,0 0,-19 0,19 0,0 0,1 0,-1 0,-19-20,19 20,-20-20,1 20,-1 0,1-19,-1 19,21 0,-41 0,41-20,-21 0,20 20,-19-20,-1 0,-39 20,20-20,19 20,-19-19,39 19,20 0,0 0,0 0,-19 0,-1 0,0 0,-39 0,20 0,19 0,0 0,0 0,1 0,39 0,-20 0,-20 0,40 0,0 0,-20 0,20 0,0 19,0 1,0 0,0 20,0-40,0 20,0-20,0 19,0-19,0 20,0 0,0-20,0 20,0-20,0 20,0 0,0-20,0 0,0 20,-19-20,19 0,0 19,-20-19,20 20,0 0,0-20,0 20,0-20,20 20,-1 0,21-20,0 0,19 19,1 1,19-20,1 0,39 0,-20 0,-40 0,1 0,-1 0,-39 0,0 0,0 0,-20 0,20 0,0 0,0 0,-1 0,21 0,-20 0,20 0,-1 0,-19 0,20 0,19 20,-19-20,20 0,19 0,-20 0,1 0,0 0,-41 0,21 0,-20 0,20-20,59 0,-20-39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6436A-6438-48B7-B93A-AFAC6963ED09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E326A-E9A1-4554-9813-56F4DE55D7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013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E326A-E9A1-4554-9813-56F4DE55D7ED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937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19993" indent="-276920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107681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50754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93826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436899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79971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323044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766116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1CB863A-02FC-40D0-B605-620089396590}" type="slidenum">
              <a:rPr lang="en-US" altLang="sr-Latn-RS" sz="1200"/>
              <a:pPr/>
              <a:t>22</a:t>
            </a:fld>
            <a:endParaRPr lang="en-US" altLang="sr-Latn-R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1668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E326A-E9A1-4554-9813-56F4DE55D7ED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7626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E326A-E9A1-4554-9813-56F4DE55D7ED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7876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628E07-A69E-416B-B4D3-74AF335FA09F}" type="slidenum">
              <a:rPr lang="en-GB" altLang="sr-Latn-RS" smtClean="0"/>
              <a:pPr algn="r" eaLnBrk="1" hangingPunct="1">
                <a:spcBef>
                  <a:spcPct val="0"/>
                </a:spcBef>
              </a:pPr>
              <a:t>34</a:t>
            </a:fld>
            <a:endParaRPr lang="en-GB" altLang="sr-Latn-R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892123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CD23DE-A3BA-4FEE-AB95-E029789F52CB}" type="slidenum">
              <a:rPr lang="en-GB" altLang="sr-Latn-RS" smtClean="0"/>
              <a:pPr algn="r" eaLnBrk="1" hangingPunct="1">
                <a:spcBef>
                  <a:spcPct val="0"/>
                </a:spcBef>
              </a:pPr>
              <a:t>38</a:t>
            </a:fld>
            <a:endParaRPr lang="en-GB" altLang="sr-Latn-R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170307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E326A-E9A1-4554-9813-56F4DE55D7ED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1668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D14611-FEA4-4CB3-83E7-C033C70B7B8C}" type="slidenum">
              <a:rPr lang="en-GB" altLang="sr-Latn-RS" smtClean="0"/>
              <a:pPr algn="r" eaLnBrk="1" hangingPunct="1">
                <a:spcBef>
                  <a:spcPct val="0"/>
                </a:spcBef>
              </a:pPr>
              <a:t>45</a:t>
            </a:fld>
            <a:endParaRPr lang="en-GB" altLang="sr-Latn-R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575324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E422AB-BAFF-4FA8-BDD1-E7EC48FBE517}" type="slidenum">
              <a:rPr lang="en-GB" altLang="sr-Latn-RS" smtClean="0"/>
              <a:pPr algn="r" eaLnBrk="1" hangingPunct="1">
                <a:spcBef>
                  <a:spcPct val="0"/>
                </a:spcBef>
              </a:pPr>
              <a:t>56</a:t>
            </a:fld>
            <a:endParaRPr lang="en-GB" altLang="sr-Latn-R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47296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E326A-E9A1-4554-9813-56F4DE55D7ED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6587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E326A-E9A1-4554-9813-56F4DE55D7ED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8753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A9E062-E791-4E9A-9C9F-B6542145F7A5}" type="slidenum">
              <a:rPr lang="en-US" altLang="sr-Latn-RS"/>
              <a:pPr/>
              <a:t>13</a:t>
            </a:fld>
            <a:endParaRPr lang="en-US" altLang="sr-Latn-R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138" y="4342722"/>
            <a:ext cx="5027724" cy="4114951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91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19993" indent="-276920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107681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50754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93826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436899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79971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323044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766116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5D11C51-B491-4ABD-9C3C-C65326138BA5}" type="slidenum">
              <a:rPr lang="en-US" altLang="sr-Latn-RS" sz="1200"/>
              <a:pPr/>
              <a:t>16</a:t>
            </a:fld>
            <a:endParaRPr lang="en-US" altLang="sr-Latn-R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48789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19993" indent="-276920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107681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50754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93826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436899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79971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323044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766116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5A83E2-159E-44AE-AA1F-090DDAD991FE}" type="slidenum">
              <a:rPr lang="en-US" altLang="sr-Latn-RS" sz="1200"/>
              <a:pPr/>
              <a:t>18</a:t>
            </a:fld>
            <a:endParaRPr lang="en-US" altLang="sr-Latn-R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96789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E326A-E9A1-4554-9813-56F4DE55D7ED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6786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19993" indent="-276920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107681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50754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93826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436899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79971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323044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766116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152DD3A-8B2C-494F-BF50-F46E358985B5}" type="slidenum">
              <a:rPr lang="en-US" altLang="sr-Latn-RS" sz="1200"/>
              <a:pPr/>
              <a:t>20</a:t>
            </a:fld>
            <a:endParaRPr lang="en-US" altLang="sr-Latn-R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721631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100">
                <a:solidFill>
                  <a:schemeClr val="tx1"/>
                </a:solidFill>
                <a:latin typeface="Times New Roman" pitchFamily="18" charset="0"/>
              </a:defRPr>
            </a:lvl1pPr>
            <a:lvl2pPr marL="719993" indent="-276920">
              <a:defRPr sz="3100">
                <a:solidFill>
                  <a:schemeClr val="tx1"/>
                </a:solidFill>
                <a:latin typeface="Times New Roman" pitchFamily="18" charset="0"/>
              </a:defRPr>
            </a:lvl2pPr>
            <a:lvl3pPr marL="1107681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3pPr>
            <a:lvl4pPr marL="1550754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4pPr>
            <a:lvl5pPr marL="1993826" indent="-221536">
              <a:defRPr sz="3100">
                <a:solidFill>
                  <a:schemeClr val="tx1"/>
                </a:solidFill>
                <a:latin typeface="Times New Roman" pitchFamily="18" charset="0"/>
              </a:defRPr>
            </a:lvl5pPr>
            <a:lvl6pPr marL="2436899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6pPr>
            <a:lvl7pPr marL="2879971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7pPr>
            <a:lvl8pPr marL="3323044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8pPr>
            <a:lvl9pPr marL="3766116" indent="-22153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C99C416-CA9B-443D-A5A4-C27CF8ACD752}" type="slidenum">
              <a:rPr lang="en-US" altLang="sr-Latn-RS" sz="1200"/>
              <a:pPr/>
              <a:t>21</a:t>
            </a:fld>
            <a:endParaRPr lang="en-US" altLang="sr-Latn-R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2764796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4359-446E-4CB9-AD31-3F353C64F173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9BE7-E3B5-4432-9244-889CFC46AD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243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4359-446E-4CB9-AD31-3F353C64F173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9BE7-E3B5-4432-9244-889CFC46AD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064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4359-446E-4CB9-AD31-3F353C64F173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9BE7-E3B5-4432-9244-889CFC46AD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7913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6C3A6-86E4-47BB-B618-CC68601635B4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36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4DE53-5F9C-48E1-81A6-1219B64558C9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50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924EF-B84A-46D7-B962-4C09398DBB5B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6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2003-1644-4E96-B961-515D57524A3C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90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5C95B-2BEE-4BA6-8807-F7FF634B7CA4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92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DDAE0-5FC7-403C-8640-F654E599B587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56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FBDD8-3D5B-45AD-B111-8E1BFA04F28B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49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EB3BD-621A-40CD-9D3F-57610E29267F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6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4359-446E-4CB9-AD31-3F353C64F173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9BE7-E3B5-4432-9244-889CFC46AD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1077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A375A-96C4-4C1C-987C-7FB99217D259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02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681DD-BCB4-4183-8F90-FB1CB18EB7F9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47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EACBA-D5EA-41F0-A410-898C259FEFC2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16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EC446-C883-4AE5-AEDA-1CBBA273AA20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94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CE517-148E-4FAA-B8B0-EF61661C3FCD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5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44622-82F6-42A9-9C5B-3B119EC73FF4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60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35FD0-93FC-42C7-84FC-961DD73FBD94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7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F5AD6-2FB3-477C-9BC9-91792A978F4E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48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5C74E-8B8B-4C43-A423-F9FB9F2E8E7E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19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1029A-64E0-43F7-BDA9-5CAB9E9662C7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4359-446E-4CB9-AD31-3F353C64F173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9BE7-E3B5-4432-9244-889CFC46AD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8321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1CE5F-D702-4B96-A6FA-F656CA1F6928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19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2E649-D47B-44A5-A020-57283092B153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73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2D203-9383-421A-BCCA-0613294FB439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34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834AB-8E5A-44E7-8EF1-B4B6CA9D8784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1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EC446-C883-4AE5-AEDA-1CBBA273AA20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47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CE517-148E-4FAA-B8B0-EF61661C3FCD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53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44622-82F6-42A9-9C5B-3B119EC73FF4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99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35FD0-93FC-42C7-84FC-961DD73FBD94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82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F5AD6-2FB3-477C-9BC9-91792A978F4E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65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5C74E-8B8B-4C43-A423-F9FB9F2E8E7E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5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4359-446E-4CB9-AD31-3F353C64F173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9BE7-E3B5-4432-9244-889CFC46AD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4484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1029A-64E0-43F7-BDA9-5CAB9E9662C7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02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1CE5F-D702-4B96-A6FA-F656CA1F6928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62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2E649-D47B-44A5-A020-57283092B153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8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2D203-9383-421A-BCCA-0613294FB439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146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834AB-8E5A-44E7-8EF1-B4B6CA9D8784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95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EC446-C883-4AE5-AEDA-1CBBA273AA20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75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CE517-148E-4FAA-B8B0-EF61661C3FCD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633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44622-82F6-42A9-9C5B-3B119EC73FF4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18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35FD0-93FC-42C7-84FC-961DD73FBD94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92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F5AD6-2FB3-477C-9BC9-91792A978F4E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38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4359-446E-4CB9-AD31-3F353C64F173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9BE7-E3B5-4432-9244-889CFC46AD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29394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5C74E-8B8B-4C43-A423-F9FB9F2E8E7E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850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1029A-64E0-43F7-BDA9-5CAB9E9662C7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665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1CE5F-D702-4B96-A6FA-F656CA1F6928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436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2E649-D47B-44A5-A020-57283092B153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2D203-9383-421A-BCCA-0613294FB439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58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834AB-8E5A-44E7-8EF1-B4B6CA9D8784}" type="slidenum">
              <a:rPr lang="en-US" altLang="sr-Latn-RS">
                <a:solidFill>
                  <a:srgbClr val="000000"/>
                </a:solidFill>
              </a:rPr>
              <a:pPr/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13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4359-446E-4CB9-AD31-3F353C64F173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9BE7-E3B5-4432-9244-889CFC46AD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404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4359-446E-4CB9-AD31-3F353C64F173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9BE7-E3B5-4432-9244-889CFC46AD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8673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4359-446E-4CB9-AD31-3F353C64F173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9BE7-E3B5-4432-9244-889CFC46AD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2308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4359-446E-4CB9-AD31-3F353C64F173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9BE7-E3B5-4432-9244-889CFC46AD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94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04359-446E-4CB9-AD31-3F353C64F173}" type="datetimeFigureOut">
              <a:rPr lang="hr-HR" smtClean="0"/>
              <a:t>21.4.2021.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9BE7-E3B5-4432-9244-889CFC46AD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024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674511-E68A-4FF5-9647-0228815DA020}" type="slidenum">
              <a:rPr lang="en-US" altLang="sr-Latn-R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6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8524852-E869-4DED-816F-FC66DB33C2B1}" type="slidenum">
              <a:rPr lang="en-US" altLang="sr-Latn-R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0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8524852-E869-4DED-816F-FC66DB33C2B1}" type="slidenum">
              <a:rPr lang="en-US" altLang="sr-Latn-R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5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8524852-E869-4DED-816F-FC66DB33C2B1}" type="slidenum">
              <a:rPr lang="en-US" altLang="sr-Latn-R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9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ictionary.reference.com/browse/ubiquinon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://www.andrew.cmu.edu/course/03-231/Protease/SerPro.htm" TargetMode="Externa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0.emf"/><Relationship Id="rId5" Type="http://schemas.openxmlformats.org/officeDocument/2006/relationships/customXml" Target="../ink/ink2.xml"/><Relationship Id="rId4" Type="http://schemas.openxmlformats.org/officeDocument/2006/relationships/image" Target="../media/image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0.emf"/><Relationship Id="rId5" Type="http://schemas.openxmlformats.org/officeDocument/2006/relationships/customXml" Target="../ink/ink4.xml"/><Relationship Id="rId4" Type="http://schemas.openxmlformats.org/officeDocument/2006/relationships/image" Target="../media/image14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http://enzyme.expasy.org/enzyme-byclass.html" TargetMode="External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44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46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eb.chem.ucsb.edu/~molvisual/ABLE/induced_fit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hyperlink" Target="http://www.google.hr/url?sa=i&amp;rct=j&amp;q=&amp;esrc=s&amp;source=images&amp;cd=&amp;cad=rja&amp;uact=8&amp;ved=0ahUKEwik0YLcoenZAhXHshQKHb-lAW0QjRwIBg&amp;url=http://slideplayer.com/slide/4741112/&amp;psig=AOvVaw1TQTAKIY3WNykTRPmfPtPY&amp;ust=152102919948421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hr/url?sa=i&amp;rct=j&amp;q=&amp;esrc=s&amp;frm=1&amp;source=images&amp;cd=&amp;cad=rja&amp;docid=kdEoywkAvWoMcM&amp;tbnid=ZhDNBkKMBartMM:&amp;ved=&amp;url=http://en.wikipedia.org/wiki/Enzyme_catalysis&amp;ei=iqKAUrqYIqrV0QXLz4HABQ&amp;bvm=bv.56146854,d.d2k&amp;psig=AFQjCNGku1FBCGye6PVAGVHKyt_NbHLpsQ&amp;ust=1384248330761503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90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Mechanism of enzyme action</a:t>
            </a:r>
            <a:b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Coenzymes</a:t>
            </a:r>
            <a:b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Regulations of enzyme activity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hr-HR" sz="2800" dirty="0"/>
          </a:p>
          <a:p>
            <a:endParaRPr lang="hr-HR" sz="2800" dirty="0"/>
          </a:p>
          <a:p>
            <a:endParaRPr lang="hr-HR" sz="2800" dirty="0"/>
          </a:p>
          <a:p>
            <a:endParaRPr lang="hr-HR" sz="2800" dirty="0"/>
          </a:p>
          <a:p>
            <a:r>
              <a:rPr lang="hr-HR" sz="2800" dirty="0"/>
              <a:t>				Prof. dr. sc. Daria Pašalić</a:t>
            </a:r>
          </a:p>
        </p:txBody>
      </p:sp>
    </p:spTree>
    <p:extLst>
      <p:ext uri="{BB962C8B-B14F-4D97-AF65-F5344CB8AC3E}">
        <p14:creationId xmlns:p14="http://schemas.microsoft.com/office/powerpoint/2010/main" val="6856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Complex enzyme-substrate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0808"/>
            <a:ext cx="3311883" cy="44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1680" y="2646631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Complementary</a:t>
            </a: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-Electrostatic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-Geometric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86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Enzymes are stereospecific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1916832"/>
            <a:ext cx="8579296" cy="432048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Enzymes are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highly specific </a:t>
            </a:r>
            <a:r>
              <a:rPr lang="en-US" sz="2800" dirty="0" smtClean="0">
                <a:latin typeface="Comic Sans MS" panose="030F0702030302020204" pitchFamily="66" charset="0"/>
              </a:rPr>
              <a:t>because they bind to a strictly specific chiral substrate or group of substrates of the same order and catalyze stereospecific reactions</a:t>
            </a:r>
          </a:p>
          <a:p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dirty="0" smtClean="0">
                <a:latin typeface="Comic Sans MS" panose="030F0702030302020204" pitchFamily="66" charset="0"/>
              </a:rPr>
              <a:t>(hexokinase 2. 7. 1. 1. Phosphotransferase with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-OH group as a D-series hexose</a:t>
            </a:r>
            <a:r>
              <a:rPr lang="en-US" sz="2800" dirty="0" smtClean="0">
                <a:latin typeface="Comic Sans MS" panose="030F0702030302020204" pitchFamily="66" charset="0"/>
              </a:rPr>
              <a:t> sugar acceptor)</a:t>
            </a:r>
          </a:p>
          <a:p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dirty="0" smtClean="0">
                <a:latin typeface="Comic Sans MS" panose="030F0702030302020204" pitchFamily="66" charset="0"/>
              </a:rPr>
              <a:t>The enzymes are also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chiral </a:t>
            </a:r>
            <a:r>
              <a:rPr lang="en-US" sz="2800" dirty="0" smtClean="0">
                <a:latin typeface="Comic Sans MS" panose="030F0702030302020204" pitchFamily="66" charset="0"/>
              </a:rPr>
              <a:t>because the protein structure consists exclusively of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L-amino acids</a:t>
            </a:r>
            <a:r>
              <a:rPr lang="en-US" sz="2800" dirty="0" smtClean="0">
                <a:latin typeface="Comic Sans MS" panose="030F0702030302020204" pitchFamily="66" charset="0"/>
              </a:rPr>
              <a:t>, and thus the amino acids in the active center</a:t>
            </a:r>
          </a:p>
          <a:p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dirty="0" smtClean="0">
                <a:latin typeface="Comic Sans MS" panose="030F0702030302020204" pitchFamily="66" charset="0"/>
              </a:rPr>
              <a:t>The active center is asymmetrical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1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Some enzymes need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cofactors</a:t>
            </a:r>
            <a:r>
              <a:rPr lang="en-US" sz="3200" dirty="0" smtClean="0">
                <a:latin typeface="Comic Sans MS" panose="030F0702030302020204" pitchFamily="66" charset="0"/>
              </a:rPr>
              <a:t> for their activity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485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160" y="459061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The non-protein part of the enzyme structure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4590618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It is converted to the corresponding product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6941" y="5813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9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0645"/>
            <a:ext cx="6071840" cy="31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"/>
          <a:stretch/>
        </p:blipFill>
        <p:spPr bwMode="auto">
          <a:xfrm>
            <a:off x="3414452" y="3068960"/>
            <a:ext cx="5285172" cy="363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21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Prostetic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group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Permanently attached to the enzyme, usually covalent bonds</a:t>
            </a:r>
          </a:p>
          <a:p>
            <a:pPr lvl="2"/>
            <a:r>
              <a:rPr lang="en-US" dirty="0" smtClean="0">
                <a:latin typeface="Comic Sans MS" panose="030F0702030302020204" pitchFamily="66" charset="0"/>
              </a:rPr>
              <a:t>For example: - the </a:t>
            </a:r>
            <a:r>
              <a:rPr lang="en-US" dirty="0" err="1" smtClean="0">
                <a:latin typeface="Comic Sans MS" panose="030F0702030302020204" pitchFamily="66" charset="0"/>
              </a:rPr>
              <a:t>heme</a:t>
            </a:r>
            <a:r>
              <a:rPr lang="en-US" dirty="0" smtClean="0">
                <a:latin typeface="Comic Sans MS" panose="030F0702030302020204" pitchFamily="66" charset="0"/>
              </a:rPr>
              <a:t> group of enzymes called cytochromes</a:t>
            </a:r>
          </a:p>
          <a:p>
            <a:endParaRPr lang="en-US" sz="2400" dirty="0" smtClean="0">
              <a:latin typeface="Comic Sans MS" panose="030F0702030302020204" pitchFamily="66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Holo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-enzyme = </a:t>
            </a:r>
            <a:r>
              <a:rPr lang="en-US" sz="2400" dirty="0" smtClean="0">
                <a:latin typeface="Comic Sans MS" panose="030F0702030302020204" pitchFamily="66" charset="0"/>
              </a:rPr>
              <a:t>enzyme + cofactor complex, active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Apoenzyme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</a:t>
            </a:r>
            <a:r>
              <a:rPr lang="en-US" sz="2400" dirty="0" smtClean="0">
                <a:latin typeface="Comic Sans MS" panose="030F0702030302020204" pitchFamily="66" charset="0"/>
              </a:rPr>
              <a:t>without cofactor, inactive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r-Latn-RS" dirty="0" smtClean="0">
                <a:solidFill>
                  <a:srgbClr val="FF0000"/>
                </a:solidFill>
              </a:rPr>
              <a:t>Basic structure of coenzymes</a:t>
            </a:r>
            <a:endParaRPr lang="en-US" altLang="sr-Latn-RS" dirty="0">
              <a:solidFill>
                <a:srgbClr val="FF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sr-Latn-RS" dirty="0" smtClean="0"/>
              <a:t>Majority – nucleotide structure</a:t>
            </a:r>
          </a:p>
          <a:p>
            <a:pPr lvl="2"/>
            <a:r>
              <a:rPr lang="en-US" altLang="sr-Latn-RS" dirty="0" smtClean="0"/>
              <a:t>Nitrogenous base and sugar (monosaccharide</a:t>
            </a:r>
            <a:r>
              <a:rPr lang="hr-HR" altLang="sr-Latn-RS" dirty="0" smtClean="0"/>
              <a:t>, </a:t>
            </a:r>
            <a:r>
              <a:rPr lang="en-US" altLang="sr-Latn-RS" dirty="0" smtClean="0"/>
              <a:t>N-</a:t>
            </a:r>
            <a:r>
              <a:rPr lang="en-US" altLang="sr-Latn-RS" dirty="0" err="1" smtClean="0"/>
              <a:t>glycosidic</a:t>
            </a:r>
            <a:r>
              <a:rPr lang="en-US" altLang="sr-Latn-RS" dirty="0" smtClean="0"/>
              <a:t> bond)</a:t>
            </a:r>
          </a:p>
          <a:p>
            <a:pPr lvl="2"/>
            <a:r>
              <a:rPr lang="en-US" altLang="sr-Latn-RS" dirty="0" smtClean="0"/>
              <a:t>Phosphate and ribose (ester bond)</a:t>
            </a:r>
          </a:p>
          <a:p>
            <a:r>
              <a:rPr lang="en-US" altLang="sr-Latn-RS" dirty="0" smtClean="0"/>
              <a:t>Tightly related to vitamins</a:t>
            </a:r>
            <a:endParaRPr lang="en-US" altLang="sr-Latn-RS" dirty="0"/>
          </a:p>
        </p:txBody>
      </p:sp>
    </p:spTree>
    <p:extLst>
      <p:ext uri="{BB962C8B-B14F-4D97-AF65-F5344CB8AC3E}">
        <p14:creationId xmlns:p14="http://schemas.microsoft.com/office/powerpoint/2010/main" val="67214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8199" y="27566"/>
            <a:ext cx="8229600" cy="1143000"/>
          </a:xfrm>
        </p:spPr>
        <p:txBody>
          <a:bodyPr/>
          <a:lstStyle/>
          <a:p>
            <a:r>
              <a:rPr lang="hr-HR" altLang="sr-Latn-R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Oxidoreductase</a:t>
            </a:r>
            <a:r>
              <a:rPr lang="hr-HR" altLang="sr-Latn-R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r-HR" altLang="sr-Latn-R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coenzymes</a:t>
            </a:r>
            <a:endParaRPr lang="hr-HR" altLang="sr-Latn-R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547" y="980728"/>
            <a:ext cx="8229600" cy="5616624"/>
          </a:xfrm>
        </p:spPr>
        <p:txBody>
          <a:bodyPr>
            <a:normAutofit fontScale="92500" lnSpcReduction="10000"/>
          </a:bodyPr>
          <a:lstStyle/>
          <a:p>
            <a:r>
              <a:rPr lang="en-US" altLang="sr-Latn-RS" sz="1800" dirty="0" smtClean="0">
                <a:latin typeface="Comic Sans MS" panose="030F0702030302020204" pitchFamily="66" charset="0"/>
              </a:rPr>
              <a:t>NAD/NADH+H</a:t>
            </a:r>
            <a:r>
              <a:rPr lang="en-US" altLang="sr-Latn-RS" sz="1800" baseline="30000" dirty="0" smtClean="0">
                <a:latin typeface="Comic Sans MS" panose="030F0702030302020204" pitchFamily="66" charset="0"/>
              </a:rPr>
              <a:t>+</a:t>
            </a:r>
            <a:endParaRPr lang="en-US" altLang="sr-Latn-RS" sz="1800" dirty="0" smtClean="0">
              <a:latin typeface="Comic Sans MS" panose="030F0702030302020204" pitchFamily="66" charset="0"/>
            </a:endParaRPr>
          </a:p>
          <a:p>
            <a:r>
              <a:rPr lang="en-US" altLang="sr-Latn-RS" sz="1800" dirty="0" smtClean="0">
                <a:latin typeface="Comic Sans MS" panose="030F0702030302020204" pitchFamily="66" charset="0"/>
              </a:rPr>
              <a:t>NADP/NADPH+H</a:t>
            </a:r>
            <a:r>
              <a:rPr lang="en-US" altLang="sr-Latn-RS" sz="1800" baseline="30000" dirty="0" smtClean="0">
                <a:latin typeface="Comic Sans MS" panose="030F0702030302020204" pitchFamily="66" charset="0"/>
              </a:rPr>
              <a:t>+</a:t>
            </a:r>
            <a:endParaRPr lang="en-US" altLang="sr-Latn-RS" sz="1800" dirty="0" smtClean="0">
              <a:latin typeface="Comic Sans MS" panose="030F0702030302020204" pitchFamily="66" charset="0"/>
            </a:endParaRPr>
          </a:p>
          <a:p>
            <a:r>
              <a:rPr lang="en-US" altLang="sr-Latn-RS" sz="1800" dirty="0" smtClean="0">
                <a:latin typeface="Comic Sans MS" panose="030F0702030302020204" pitchFamily="66" charset="0"/>
              </a:rPr>
              <a:t>FAD/FADH</a:t>
            </a:r>
            <a:r>
              <a:rPr lang="en-US" altLang="sr-Latn-RS" sz="1800" baseline="-25000" dirty="0" smtClean="0">
                <a:latin typeface="Comic Sans MS" panose="030F0702030302020204" pitchFamily="66" charset="0"/>
              </a:rPr>
              <a:t>2</a:t>
            </a:r>
            <a:endParaRPr lang="en-US" altLang="sr-Latn-RS" sz="1800" dirty="0" smtClean="0">
              <a:latin typeface="Comic Sans MS" panose="030F0702030302020204" pitchFamily="66" charset="0"/>
            </a:endParaRPr>
          </a:p>
          <a:p>
            <a:r>
              <a:rPr lang="en-US" altLang="sr-Latn-RS" sz="1800" dirty="0" smtClean="0">
                <a:latin typeface="Comic Sans MS" panose="030F0702030302020204" pitchFamily="66" charset="0"/>
              </a:rPr>
              <a:t>FMN/FMNH</a:t>
            </a:r>
            <a:r>
              <a:rPr lang="en-US" altLang="sr-Latn-RS" sz="1800" baseline="-25000" dirty="0" smtClean="0">
                <a:latin typeface="Comic Sans MS" panose="030F0702030302020204" pitchFamily="66" charset="0"/>
              </a:rPr>
              <a:t>2</a:t>
            </a:r>
          </a:p>
          <a:p>
            <a:pPr lvl="1"/>
            <a:r>
              <a:rPr lang="en-US" altLang="sr-Latn-RS" sz="1400" dirty="0" smtClean="0">
                <a:latin typeface="Comic Sans MS" panose="030F0702030302020204" pitchFamily="66" charset="0"/>
              </a:rPr>
              <a:t>NAD, NADP, FAD and FMN are water- soluble coenzymes that undergo reversible oxidation and reduction in many of electron-transfer reactions of metabolism. The nucleotides NAD and NADP move readily from one enzyme to another; the Flavin nucleotides FAD and FMN are usually very tightly bound to enzymes, called </a:t>
            </a:r>
            <a:r>
              <a:rPr lang="en-US" altLang="sr-Latn-RS" sz="1400" dirty="0" err="1" smtClean="0">
                <a:latin typeface="Comic Sans MS" panose="030F0702030302020204" pitchFamily="66" charset="0"/>
              </a:rPr>
              <a:t>flavoproteines</a:t>
            </a:r>
            <a:r>
              <a:rPr lang="en-US" altLang="sr-Latn-RS" sz="1400" dirty="0" smtClean="0">
                <a:latin typeface="Comic Sans MS" panose="030F0702030302020204" pitchFamily="66" charset="0"/>
              </a:rPr>
              <a:t>, for which they serve as prosthetic groups.</a:t>
            </a:r>
          </a:p>
          <a:p>
            <a:pPr lvl="1"/>
            <a:endParaRPr lang="en-US" altLang="sr-Latn-RS" sz="1400" dirty="0" smtClean="0">
              <a:latin typeface="Comic Sans MS" panose="030F0702030302020204" pitchFamily="66" charset="0"/>
            </a:endParaRPr>
          </a:p>
          <a:p>
            <a:r>
              <a:rPr lang="en-US" altLang="sr-Latn-RS" sz="1800" dirty="0" smtClean="0">
                <a:latin typeface="Comic Sans MS" panose="030F0702030302020204" pitchFamily="66" charset="0"/>
              </a:rPr>
              <a:t>Respiratory chain coenzymes (coenzyme Q, Fe-S proteins)</a:t>
            </a:r>
          </a:p>
          <a:p>
            <a:pPr lvl="1"/>
            <a:r>
              <a:rPr lang="en-US" altLang="sr-Latn-RS" sz="1400" dirty="0" smtClean="0">
                <a:latin typeface="Comic Sans MS" panose="030F0702030302020204" pitchFamily="66" charset="0"/>
              </a:rPr>
              <a:t>Lipid-soluble Quinone such ubiquinone act as electron carrier and proton donor in the non-aqueous environment of membranes.</a:t>
            </a:r>
          </a:p>
          <a:p>
            <a:pPr lvl="1"/>
            <a:r>
              <a:rPr lang="en-US" altLang="sr-Latn-RS" sz="1400" dirty="0" smtClean="0">
                <a:latin typeface="Comic Sans MS" panose="030F0702030302020204" pitchFamily="66" charset="0"/>
              </a:rPr>
              <a:t>Iron-sulfur proteins and cytochromes, which have tightly bound prosthetic-groups that undergo reversible oxidation and reduction, also serve as electron carriers in many oxidation-reduction reactions</a:t>
            </a:r>
          </a:p>
          <a:p>
            <a:pPr lvl="1"/>
            <a:endParaRPr lang="en-US" altLang="sr-Latn-RS" sz="1400" dirty="0" smtClean="0">
              <a:latin typeface="Comic Sans MS" panose="030F0702030302020204" pitchFamily="66" charset="0"/>
            </a:endParaRPr>
          </a:p>
          <a:p>
            <a:pPr lvl="1"/>
            <a:endParaRPr lang="en-US" altLang="sr-Latn-RS" sz="1400" dirty="0" smtClean="0">
              <a:latin typeface="Comic Sans MS" panose="030F0702030302020204" pitchFamily="66" charset="0"/>
            </a:endParaRPr>
          </a:p>
          <a:p>
            <a:r>
              <a:rPr lang="en-US" altLang="sr-Latn-RS" sz="1800" dirty="0" err="1" smtClean="0">
                <a:latin typeface="Comic Sans MS" panose="030F0702030302020204" pitchFamily="66" charset="0"/>
              </a:rPr>
              <a:t>Lipoic</a:t>
            </a:r>
            <a:r>
              <a:rPr lang="en-US" altLang="sr-Latn-RS" sz="1800" dirty="0" smtClean="0">
                <a:latin typeface="Comic Sans MS" panose="030F0702030302020204" pitchFamily="66" charset="0"/>
              </a:rPr>
              <a:t> </a:t>
            </a:r>
            <a:r>
              <a:rPr lang="en-US" altLang="sr-Latn-RS" sz="1800" dirty="0" err="1" smtClean="0">
                <a:latin typeface="Comic Sans MS" panose="030F0702030302020204" pitchFamily="66" charset="0"/>
              </a:rPr>
              <a:t>acic</a:t>
            </a:r>
            <a:r>
              <a:rPr lang="en-US" altLang="sr-Latn-RS" sz="1800" dirty="0" smtClean="0">
                <a:latin typeface="Comic Sans MS" panose="030F0702030302020204" pitchFamily="66" charset="0"/>
              </a:rPr>
              <a:t> (</a:t>
            </a:r>
            <a:r>
              <a:rPr lang="en-US" altLang="sr-Latn-RS" sz="1800" dirty="0" err="1" smtClean="0">
                <a:latin typeface="Comic Sans MS" panose="030F0702030302020204" pitchFamily="66" charset="0"/>
              </a:rPr>
              <a:t>oxidoreduction</a:t>
            </a:r>
            <a:r>
              <a:rPr lang="en-US" altLang="sr-Latn-RS" sz="1800" dirty="0" smtClean="0">
                <a:latin typeface="Comic Sans MS" panose="030F0702030302020204" pitchFamily="66" charset="0"/>
              </a:rPr>
              <a:t> and transfer of C-2 unit)</a:t>
            </a:r>
          </a:p>
          <a:p>
            <a:pPr lvl="1"/>
            <a:r>
              <a:rPr lang="en-US" altLang="sr-Latn-RS" sz="1400" dirty="0" err="1" smtClean="0">
                <a:latin typeface="Comic Sans MS" panose="030F0702030302020204" pitchFamily="66" charset="0"/>
              </a:rPr>
              <a:t>Lipoate</a:t>
            </a:r>
            <a:r>
              <a:rPr lang="en-US" altLang="sr-Latn-RS" sz="1400" dirty="0" smtClean="0">
                <a:latin typeface="Comic Sans MS" panose="030F0702030302020204" pitchFamily="66" charset="0"/>
              </a:rPr>
              <a:t> (</a:t>
            </a:r>
            <a:r>
              <a:rPr lang="en-US" altLang="sr-Latn-RS" sz="1400" dirty="0" err="1" smtClean="0">
                <a:latin typeface="Comic Sans MS" panose="030F0702030302020204" pitchFamily="66" charset="0"/>
              </a:rPr>
              <a:t>lipoic</a:t>
            </a:r>
            <a:r>
              <a:rPr lang="en-US" altLang="sr-Latn-RS" sz="1400" dirty="0" smtClean="0">
                <a:latin typeface="Comic Sans MS" panose="030F0702030302020204" pitchFamily="66" charset="0"/>
              </a:rPr>
              <a:t> acid)- an intermediate carrier of hydrogen atoms and acyl groups in -</a:t>
            </a:r>
            <a:r>
              <a:rPr lang="en-US" altLang="sr-Latn-RS" sz="1400" dirty="0" err="1" smtClean="0">
                <a:latin typeface="Comic Sans MS" panose="030F0702030302020204" pitchFamily="66" charset="0"/>
              </a:rPr>
              <a:t>keto</a:t>
            </a:r>
            <a:r>
              <a:rPr lang="en-US" altLang="sr-Latn-RS" sz="1400" dirty="0" smtClean="0">
                <a:latin typeface="Comic Sans MS" panose="030F0702030302020204" pitchFamily="66" charset="0"/>
              </a:rPr>
              <a:t> acid dehydrogenases</a:t>
            </a:r>
          </a:p>
          <a:p>
            <a:pPr lvl="1"/>
            <a:endParaRPr lang="en-US" altLang="sr-Latn-RS" sz="1400" dirty="0" smtClean="0">
              <a:latin typeface="Comic Sans MS" panose="030F0702030302020204" pitchFamily="66" charset="0"/>
            </a:endParaRPr>
          </a:p>
          <a:p>
            <a:r>
              <a:rPr lang="en-US" altLang="sr-Latn-RS" sz="1800" dirty="0" smtClean="0">
                <a:latin typeface="Comic Sans MS" panose="030F0702030302020204" pitchFamily="66" charset="0"/>
              </a:rPr>
              <a:t>Ascorbic acid</a:t>
            </a:r>
            <a:endParaRPr lang="en-US" altLang="sr-Latn-RS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00900" y="3140075"/>
            <a:ext cx="1979613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u="sng" dirty="0" smtClean="0">
                <a:cs typeface="+mn-cs"/>
              </a:rPr>
              <a:t>FMN and FAD</a:t>
            </a:r>
            <a:r>
              <a:rPr lang="en-US" sz="1050" b="1" dirty="0" smtClean="0">
                <a:cs typeface="+mn-cs"/>
              </a:rPr>
              <a:t>                                </a:t>
            </a:r>
            <a:r>
              <a:rPr lang="en-US" sz="1050" dirty="0" err="1" smtClean="0">
                <a:cs typeface="+mn-cs"/>
              </a:rPr>
              <a:t>flavin</a:t>
            </a:r>
            <a:r>
              <a:rPr lang="en-US" sz="1050" dirty="0" smtClean="0">
                <a:cs typeface="+mn-cs"/>
              </a:rPr>
              <a:t> coenzymes of </a:t>
            </a:r>
            <a:r>
              <a:rPr lang="en-US" sz="1050" b="1" dirty="0" smtClean="0">
                <a:solidFill>
                  <a:srgbClr val="FF0000"/>
                </a:solidFill>
                <a:cs typeface="+mn-cs"/>
              </a:rPr>
              <a:t>dehydrogenases, oxidases and monooxygenases</a:t>
            </a:r>
            <a:endParaRPr lang="en-US" sz="1050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3277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5988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89788" y="5084763"/>
            <a:ext cx="1979612" cy="57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u="sng" dirty="0" smtClean="0">
                <a:cs typeface="+mn-cs"/>
              </a:rPr>
              <a:t>Ubiquinone </a:t>
            </a:r>
            <a:r>
              <a:rPr lang="en-US" sz="1050" u="sng" dirty="0" smtClean="0">
                <a:cs typeface="+mn-cs"/>
              </a:rPr>
              <a:t>                         </a:t>
            </a:r>
            <a:r>
              <a:rPr lang="en-US" sz="1050" dirty="0" smtClean="0">
                <a:cs typeface="+mn-cs"/>
              </a:rPr>
              <a:t>transfers reducing equivalents in </a:t>
            </a:r>
            <a:r>
              <a:rPr lang="en-US" sz="1050" b="1" dirty="0" smtClean="0">
                <a:solidFill>
                  <a:srgbClr val="FF0000"/>
                </a:solidFill>
                <a:cs typeface="+mn-cs"/>
              </a:rPr>
              <a:t>the respiratory chain</a:t>
            </a:r>
            <a:endParaRPr lang="en-US" sz="1050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388" y="5805488"/>
            <a:ext cx="1979612" cy="1062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u="sng" dirty="0" smtClean="0">
                <a:cs typeface="+mn-cs"/>
              </a:rPr>
              <a:t>Ascorbic acid                                      </a:t>
            </a:r>
            <a:r>
              <a:rPr lang="en-US" sz="1050" dirty="0" smtClean="0">
                <a:cs typeface="+mn-cs"/>
              </a:rPr>
              <a:t>a powerful antioxidant; cofactor of monooxygenases and dioxygenases; involved in </a:t>
            </a:r>
            <a:r>
              <a:rPr lang="en-US" sz="1050" b="1" dirty="0" smtClean="0">
                <a:solidFill>
                  <a:srgbClr val="FF0000"/>
                </a:solidFill>
                <a:cs typeface="+mn-cs"/>
              </a:rPr>
              <a:t>hydroxylation of </a:t>
            </a:r>
            <a:r>
              <a:rPr lang="en-US" sz="1050" b="1" dirty="0" err="1" smtClean="0">
                <a:solidFill>
                  <a:srgbClr val="FF0000"/>
                </a:solidFill>
                <a:cs typeface="+mn-cs"/>
              </a:rPr>
              <a:t>proline</a:t>
            </a:r>
            <a:r>
              <a:rPr lang="en-US" sz="1050" b="1" dirty="0" smtClean="0">
                <a:solidFill>
                  <a:srgbClr val="FF0000"/>
                </a:solidFill>
                <a:cs typeface="+mn-cs"/>
              </a:rPr>
              <a:t> in collagen </a:t>
            </a:r>
            <a:r>
              <a:rPr lang="en-US" sz="1050" dirty="0" smtClean="0">
                <a:cs typeface="+mn-cs"/>
              </a:rPr>
              <a:t>structure</a:t>
            </a:r>
            <a:endParaRPr lang="en-US" sz="1050" dirty="0"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2950" y="549275"/>
            <a:ext cx="1979613" cy="10618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u="sng" dirty="0" smtClean="0">
                <a:cs typeface="+mn-cs"/>
              </a:rPr>
              <a:t>NAD</a:t>
            </a:r>
            <a:r>
              <a:rPr lang="en-US" sz="1050" b="1" u="sng" baseline="30000" dirty="0" smtClean="0">
                <a:cs typeface="+mn-cs"/>
              </a:rPr>
              <a:t>+</a:t>
            </a:r>
            <a:r>
              <a:rPr lang="en-US" sz="1050" b="1" u="sng" dirty="0" smtClean="0">
                <a:cs typeface="+mn-cs"/>
              </a:rPr>
              <a:t> </a:t>
            </a:r>
            <a:r>
              <a:rPr lang="en-US" sz="1050" b="1" u="sng" dirty="0" err="1" smtClean="0">
                <a:cs typeface="+mn-cs"/>
              </a:rPr>
              <a:t>i</a:t>
            </a:r>
            <a:r>
              <a:rPr lang="en-US" sz="1050" b="1" u="sng" dirty="0" smtClean="0">
                <a:cs typeface="+mn-cs"/>
              </a:rPr>
              <a:t> NADP</a:t>
            </a:r>
            <a:r>
              <a:rPr lang="en-US" sz="1050" b="1" u="sng" baseline="30000" dirty="0" smtClean="0">
                <a:cs typeface="+mn-cs"/>
              </a:rPr>
              <a:t>+</a:t>
            </a:r>
            <a:r>
              <a:rPr lang="en-US" sz="1050" b="1" dirty="0" smtClean="0">
                <a:cs typeface="+mn-cs"/>
              </a:rPr>
              <a:t>                                </a:t>
            </a:r>
            <a:r>
              <a:rPr lang="en-US" sz="1050" dirty="0" smtClean="0">
                <a:cs typeface="+mn-cs"/>
              </a:rPr>
              <a:t>dehydrogenase coenzymes</a:t>
            </a:r>
          </a:p>
          <a:p>
            <a:pPr algn="ctr">
              <a:defRPr/>
            </a:pPr>
            <a:endParaRPr lang="en-US" sz="1050" dirty="0" smtClean="0">
              <a:cs typeface="+mn-cs"/>
            </a:endParaRPr>
          </a:p>
          <a:p>
            <a:pPr algn="ctr">
              <a:defRPr/>
            </a:pPr>
            <a:r>
              <a:rPr lang="en-US" sz="1050" dirty="0" smtClean="0">
                <a:cs typeface="+mn-cs"/>
              </a:rPr>
              <a:t>NAD</a:t>
            </a:r>
            <a:r>
              <a:rPr lang="en-US" sz="1050" baseline="30000" dirty="0" smtClean="0">
                <a:cs typeface="+mn-cs"/>
              </a:rPr>
              <a:t>+</a:t>
            </a:r>
            <a:r>
              <a:rPr lang="en-US" sz="1050" dirty="0" smtClean="0">
                <a:cs typeface="+mn-cs"/>
              </a:rPr>
              <a:t> in catabolic pathways and NADPH as reductant in biosynthetic pathways</a:t>
            </a:r>
            <a:endParaRPr lang="en-US" sz="105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84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001" y="1412776"/>
            <a:ext cx="6049963" cy="333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41" y="4038450"/>
            <a:ext cx="4589462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15583"/>
            <a:ext cx="1506537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528764"/>
            <a:ext cx="7040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sr-Latn-RS" sz="3200" dirty="0" smtClean="0">
                <a:solidFill>
                  <a:srgbClr val="FF0000"/>
                </a:solidFill>
                <a:ea typeface="+mj-ea"/>
                <a:cs typeface="+mj-cs"/>
              </a:rPr>
              <a:t>Nicotinamide-dinucleotide (co-substrate</a:t>
            </a:r>
            <a:r>
              <a:rPr lang="hr-HR" altLang="sr-Latn-RS" sz="3200" dirty="0" smtClean="0">
                <a:solidFill>
                  <a:srgbClr val="FF0000"/>
                </a:solidFill>
                <a:ea typeface="+mj-ea"/>
                <a:cs typeface="+mj-cs"/>
              </a:rPr>
              <a:t>)</a:t>
            </a:r>
            <a:endParaRPr lang="hr-HR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85435" y="92887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</a:t>
            </a:r>
            <a:r>
              <a:rPr lang="hr-HR" baseline="-25000" dirty="0"/>
              <a:t>3</a:t>
            </a:r>
            <a:endParaRPr lang="hr-HR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6292885"/>
            <a:ext cx="3600412" cy="3821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. Nelson D.L. and Cox M. M.: </a:t>
            </a:r>
            <a:r>
              <a:rPr lang="en-US" sz="10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Lehninger</a:t>
            </a:r>
            <a:r>
              <a:rPr lang="en-US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Principles of Biochemistry. Worth Publishers, 3</a:t>
            </a:r>
            <a:r>
              <a:rPr lang="en-US" sz="1000" b="1" kern="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rd</a:t>
            </a:r>
            <a:r>
              <a:rPr lang="en-US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Ed., 2000.</a:t>
            </a:r>
            <a:endParaRPr lang="hr-HR" sz="1000" b="1" kern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NADH and NADP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5835" y="2701189"/>
            <a:ext cx="609600" cy="6096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9124" y="221234"/>
            <a:ext cx="3178696" cy="3075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sr-Latn-RS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Oxidoreductase coenzymes</a:t>
            </a:r>
            <a:endParaRPr lang="en-US" altLang="sr-Latn-R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92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84" y="561650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NAD + is a mandatory cofactor in the reaction catalyzed by alcohol dehydrogenase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4797152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NADH </a:t>
            </a:r>
            <a:r>
              <a:rPr lang="en-US" dirty="0" smtClean="0">
                <a:latin typeface="Comic Sans MS" panose="030F0702030302020204" pitchFamily="66" charset="0"/>
              </a:rPr>
              <a:t>dissociates with the enzyme to re-oxidize in an independent reaction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Coenzymes  </a:t>
            </a:r>
            <a:r>
              <a:rPr lang="en-US" dirty="0" smtClean="0">
                <a:latin typeface="Comic Sans MS" panose="030F0702030302020204" pitchFamily="66" charset="0"/>
              </a:rPr>
              <a:t>should have to be regenerated, to be available for appropriate reactions.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46460"/>
            <a:ext cx="7634846" cy="176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6806" y="5692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4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Mechanism of enzyme action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4896544" cy="417646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With this lecture students should solve:</a:t>
            </a: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Basic properties of enzymes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Classification of enzymes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Coenzyme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Activation energy and reaction coordinates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Mechanism of catalytic activity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7072"/>
            <a:ext cx="4003204" cy="260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33442" y="368567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Speed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precision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1384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891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sr-Latn-RS" sz="3600" dirty="0" smtClean="0">
                <a:solidFill>
                  <a:srgbClr val="FF0000"/>
                </a:solidFill>
              </a:rPr>
              <a:t>Flavin nucleotides</a:t>
            </a:r>
            <a:endParaRPr lang="en-US" altLang="sr-Latn-RS" sz="3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84368" y="6237312"/>
            <a:ext cx="62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</a:t>
            </a:r>
            <a:r>
              <a:rPr lang="hr-HR" baseline="-25000" dirty="0"/>
              <a:t>2</a:t>
            </a:r>
            <a:endParaRPr lang="hr-H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44" y="1219960"/>
            <a:ext cx="6821512" cy="444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7544" y="6292885"/>
            <a:ext cx="3600412" cy="3821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. Nelson D.L. and Cox M. M.: </a:t>
            </a:r>
            <a:r>
              <a:rPr lang="en-US" sz="10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Lehninger</a:t>
            </a:r>
            <a:r>
              <a:rPr lang="en-US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Principles of Biochemistry. Worth Publishers, 3</a:t>
            </a:r>
            <a:r>
              <a:rPr lang="en-US" sz="1000" b="1" kern="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rd</a:t>
            </a:r>
            <a:r>
              <a:rPr lang="en-US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Ed., 2000.</a:t>
            </a:r>
            <a:endParaRPr lang="hr-HR" sz="1000" b="1" kern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57725"/>
            <a:ext cx="2500313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79512" y="28256"/>
            <a:ext cx="3178696" cy="3075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altLang="sr-Latn-R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Oxidoreductase coenzymes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23" y="1068591"/>
            <a:ext cx="3528392" cy="463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1665408" y="0"/>
            <a:ext cx="5457971" cy="1143000"/>
          </a:xfrm>
        </p:spPr>
        <p:txBody>
          <a:bodyPr/>
          <a:lstStyle/>
          <a:p>
            <a:r>
              <a:rPr lang="hr-HR" altLang="sr-Latn-RS" sz="3600" dirty="0" err="1">
                <a:solidFill>
                  <a:srgbClr val="FF0000"/>
                </a:solidFill>
              </a:rPr>
              <a:t>Coenzim</a:t>
            </a:r>
            <a:r>
              <a:rPr lang="hr-HR" altLang="sr-Latn-RS" sz="3600" dirty="0">
                <a:solidFill>
                  <a:srgbClr val="FF0000"/>
                </a:solidFill>
              </a:rPr>
              <a:t> Q</a:t>
            </a:r>
            <a:r>
              <a:rPr lang="hr-HR" altLang="sr-Latn-RS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6292885"/>
            <a:ext cx="3600412" cy="3821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. Nelson D.L. and Cox M. M.: </a:t>
            </a:r>
            <a:r>
              <a:rPr lang="en-US" sz="10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Lehninger</a:t>
            </a:r>
            <a:r>
              <a:rPr lang="en-US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Principles of Biochemistry. Worth Publishers, 3</a:t>
            </a:r>
            <a:r>
              <a:rPr lang="en-US" sz="1000" b="1" kern="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rd</a:t>
            </a:r>
            <a:r>
              <a:rPr lang="en-US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Ed., 2000.</a:t>
            </a:r>
            <a:endParaRPr lang="hr-HR" sz="1000" b="1" kern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060" y="169134"/>
            <a:ext cx="3178696" cy="3075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altLang="sr-Latn-R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Oxidoreductase coenzymes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576" y="2240614"/>
            <a:ext cx="24991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sr-Latn-RS" dirty="0" smtClean="0"/>
              <a:t>Quinone found in living cells and that function as coenzymes that transfer electrons from one molecule to another in cell respiration [</a:t>
            </a:r>
            <a:r>
              <a:rPr lang="en-US" altLang="sr-Latn-RS" dirty="0" err="1" smtClean="0"/>
              <a:t>syn</a:t>
            </a:r>
            <a:r>
              <a:rPr lang="en-US" altLang="sr-Latn-RS" dirty="0" smtClean="0"/>
              <a:t>: </a:t>
            </a:r>
            <a:r>
              <a:rPr lang="en-US" altLang="sr-Latn-RS" dirty="0" smtClean="0">
                <a:hlinkClick r:id="rId4"/>
              </a:rPr>
              <a:t>ubiquinone</a:t>
            </a:r>
            <a:r>
              <a:rPr lang="en-US" altLang="sr-Latn-RS" dirty="0" smtClean="0"/>
              <a:t>]  </a:t>
            </a:r>
            <a:endParaRPr lang="en-US" altLang="sr-Latn-RS" dirty="0"/>
          </a:p>
        </p:txBody>
      </p:sp>
    </p:spTree>
    <p:extLst>
      <p:ext uri="{BB962C8B-B14F-4D97-AF65-F5344CB8AC3E}">
        <p14:creationId xmlns:p14="http://schemas.microsoft.com/office/powerpoint/2010/main" val="396865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77845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67544" y="641409"/>
            <a:ext cx="5976664" cy="825446"/>
          </a:xfrm>
        </p:spPr>
        <p:txBody>
          <a:bodyPr>
            <a:normAutofit/>
          </a:bodyPr>
          <a:lstStyle/>
          <a:p>
            <a:r>
              <a:rPr lang="en-US" altLang="sr-Latn-RS" sz="2800" dirty="0" smtClean="0">
                <a:solidFill>
                  <a:srgbClr val="FF0000"/>
                </a:solidFill>
              </a:rPr>
              <a:t>Hem – prosthetic group of cytochromes</a:t>
            </a:r>
            <a:endParaRPr lang="en-US" altLang="sr-Latn-R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56176" y="3429000"/>
            <a:ext cx="140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dirty="0" err="1">
                <a:solidFill>
                  <a:srgbClr val="FF0000"/>
                </a:solidFill>
              </a:rPr>
              <a:t>Fe</a:t>
            </a:r>
            <a:r>
              <a:rPr lang="hr-HR" altLang="sr-Latn-RS" dirty="0">
                <a:solidFill>
                  <a:srgbClr val="FF0000"/>
                </a:solidFill>
              </a:rPr>
              <a:t>-S </a:t>
            </a:r>
            <a:r>
              <a:rPr lang="hr-HR" altLang="sr-Latn-RS" dirty="0" err="1">
                <a:solidFill>
                  <a:srgbClr val="FF0000"/>
                </a:solidFill>
              </a:rPr>
              <a:t>proteins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65104"/>
            <a:ext cx="435955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7544" y="6292885"/>
            <a:ext cx="3600412" cy="3821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. Nelson D.L. and Cox M. M.: </a:t>
            </a:r>
            <a:r>
              <a:rPr lang="en-US" sz="10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Lehninger</a:t>
            </a:r>
            <a:r>
              <a:rPr lang="en-US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Principles of Biochemistry. Worth Publishers, 3</a:t>
            </a:r>
            <a:r>
              <a:rPr lang="en-US" sz="1000" b="1" kern="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rd</a:t>
            </a:r>
            <a:r>
              <a:rPr lang="en-US" sz="1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Ed., 2000.</a:t>
            </a:r>
            <a:endParaRPr lang="hr-HR" sz="1000" b="1" kern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67544" y="285372"/>
            <a:ext cx="3178696" cy="3075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altLang="sr-Latn-R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Oxidoreductase coenzymes</a:t>
            </a:r>
          </a:p>
        </p:txBody>
      </p:sp>
    </p:spTree>
    <p:extLst>
      <p:ext uri="{BB962C8B-B14F-4D97-AF65-F5344CB8AC3E}">
        <p14:creationId xmlns:p14="http://schemas.microsoft.com/office/powerpoint/2010/main" val="391198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6"/>
          <p:cNvSpPr txBox="1">
            <a:spLocks noChangeArrowheads="1"/>
          </p:cNvSpPr>
          <p:nvPr/>
        </p:nvSpPr>
        <p:spPr bwMode="auto">
          <a:xfrm>
            <a:off x="7727950" y="1557338"/>
            <a:ext cx="14398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 b="1" dirty="0" smtClean="0">
                <a:solidFill>
                  <a:srgbClr val="FF0000"/>
                </a:solidFill>
                <a:latin typeface="Tahoma" pitchFamily="34" charset="0"/>
              </a:rPr>
              <a:t>ATP</a:t>
            </a:r>
            <a:r>
              <a:rPr lang="en-US" altLang="sr-Latn-RS" sz="1400" b="1" dirty="0" smtClean="0">
                <a:latin typeface="Tahoma" pitchFamily="34" charset="0"/>
              </a:rPr>
              <a:t>, high-energy compound, high potential for group transfer</a:t>
            </a:r>
            <a:r>
              <a:rPr lang="hr-HR" altLang="sr-Latn-RS" sz="1400" b="1" dirty="0" smtClean="0">
                <a:latin typeface="Tahoma" pitchFamily="34" charset="0"/>
              </a:rPr>
              <a:t>!</a:t>
            </a:r>
            <a:endParaRPr lang="hr-HR" altLang="sr-Latn-RS" sz="1400" b="1" dirty="0">
              <a:latin typeface="Tahoma" pitchFamily="34" charset="0"/>
            </a:endParaRP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32391"/>
            <a:ext cx="7181478" cy="58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250825" y="220663"/>
            <a:ext cx="56896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Group-transferring coenzymes</a:t>
            </a:r>
            <a:endParaRPr lang="en-US" altLang="sr-Latn-RS" sz="2000" b="1" dirty="0">
              <a:solidFill>
                <a:srgbClr val="FF0000"/>
              </a:solidFill>
              <a:latin typeface="Comic Sans MS" panose="030F0702030302020204" pitchFamily="66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5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71439" y="-3175"/>
            <a:ext cx="8388994" cy="6861175"/>
            <a:chOff x="72008" y="-3562"/>
            <a:chExt cx="9036496" cy="6861561"/>
          </a:xfrm>
        </p:grpSpPr>
        <p:sp>
          <p:nvSpPr>
            <p:cNvPr id="37891" name="TextBox 5"/>
            <p:cNvSpPr txBox="1">
              <a:spLocks noChangeArrowheads="1"/>
            </p:cNvSpPr>
            <p:nvPr/>
          </p:nvSpPr>
          <p:spPr bwMode="auto">
            <a:xfrm>
              <a:off x="3484563" y="2276475"/>
              <a:ext cx="800100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sr-Latn-RS" sz="900" b="1"/>
                <a:t>6. </a:t>
              </a:r>
              <a:r>
                <a:rPr lang="hr-HR" altLang="sr-Latn-RS" sz="900"/>
                <a:t>Tetra-hydrofolate</a:t>
              </a:r>
            </a:p>
          </p:txBody>
        </p:sp>
        <p:pic>
          <p:nvPicPr>
            <p:cNvPr id="3789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871" y="-3562"/>
              <a:ext cx="6996633" cy="686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3" name="TextBox 4"/>
            <p:cNvSpPr txBox="1">
              <a:spLocks noChangeArrowheads="1"/>
            </p:cNvSpPr>
            <p:nvPr/>
          </p:nvSpPr>
          <p:spPr bwMode="auto">
            <a:xfrm>
              <a:off x="72008" y="3573016"/>
              <a:ext cx="2195737" cy="369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r-HR" altLang="sr-Latn-RS" sz="1800" b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7894" name="TextBox 1"/>
            <p:cNvSpPr txBox="1">
              <a:spLocks noChangeArrowheads="1"/>
            </p:cNvSpPr>
            <p:nvPr/>
          </p:nvSpPr>
          <p:spPr bwMode="auto">
            <a:xfrm>
              <a:off x="2267745" y="2276475"/>
              <a:ext cx="93610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sr-Latn-RS" sz="1000" b="1"/>
                <a:t>6. </a:t>
              </a:r>
              <a:r>
                <a:rPr lang="hr-HR" altLang="sr-Latn-RS" sz="1000"/>
                <a:t>Tetra-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sr-Latn-RS" sz="1000"/>
                <a:t>hydrofolate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95536" y="6592104"/>
            <a:ext cx="27900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err="1"/>
              <a:t>Koolman</a:t>
            </a:r>
            <a:r>
              <a:rPr lang="hr-HR" sz="800" dirty="0"/>
              <a:t>, </a:t>
            </a:r>
            <a:r>
              <a:rPr lang="hr-HR" sz="800" dirty="0" err="1"/>
              <a:t>Roehm</a:t>
            </a:r>
            <a:r>
              <a:rPr lang="hr-HR" sz="800" dirty="0"/>
              <a:t>: </a:t>
            </a:r>
            <a:r>
              <a:rPr lang="en-US" sz="800" dirty="0"/>
              <a:t>Color Atlas of</a:t>
            </a:r>
            <a:r>
              <a:rPr lang="hr-HR" sz="800" dirty="0"/>
              <a:t> </a:t>
            </a:r>
            <a:r>
              <a:rPr lang="en-US" sz="800" dirty="0"/>
              <a:t>Biochemistry</a:t>
            </a:r>
            <a:r>
              <a:rPr lang="hr-HR" sz="800" dirty="0"/>
              <a:t> </a:t>
            </a:r>
            <a:r>
              <a:rPr lang="en-US" sz="800" dirty="0"/>
              <a:t>Second edition</a:t>
            </a:r>
            <a:endParaRPr lang="hr-HR" sz="8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50825" y="575053"/>
            <a:ext cx="1714312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 dirty="0">
                <a:solidFill>
                  <a:srgbClr val="FF0000"/>
                </a:solidFill>
                <a:latin typeface="Comic Sans MS" panose="030F0702030302020204" pitchFamily="66" charset="0"/>
                <a:cs typeface="Tahoma" pitchFamily="34" charset="0"/>
              </a:rPr>
              <a:t>Group-transferring coenzymes</a:t>
            </a:r>
          </a:p>
        </p:txBody>
      </p:sp>
    </p:spTree>
    <p:extLst>
      <p:ext uri="{BB962C8B-B14F-4D97-AF65-F5344CB8AC3E}">
        <p14:creationId xmlns:p14="http://schemas.microsoft.com/office/powerpoint/2010/main" val="339266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THE ACTIVATION ENERGY AND REACTION COORDINATES</a:t>
            </a:r>
            <a:r>
              <a:rPr lang="hr-HR" b="1" dirty="0">
                <a:solidFill>
                  <a:srgbClr val="000091"/>
                </a:solidFill>
                <a:latin typeface="ComicSansMS-Bold"/>
              </a:rPr>
              <a:t/>
            </a:r>
            <a:br>
              <a:rPr lang="hr-HR" b="1" dirty="0">
                <a:solidFill>
                  <a:srgbClr val="000091"/>
                </a:solidFill>
                <a:latin typeface="ComicSansMS-Bold"/>
              </a:rPr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As the activation energy is higher, the reaction is slower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If the free energy of the reaction is ΔG &lt;0, the reaction is spontaneous and releases energy, but this does not mean that it should be fast</a:t>
            </a: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15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81" y="692696"/>
            <a:ext cx="5449887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8558" y="4797152"/>
            <a:ext cx="7056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 </a:t>
            </a:r>
            <a:r>
              <a:rPr lang="en-US" altLang="en-US" dirty="0" smtClean="0">
                <a:latin typeface="Comic Sans MS" panose="030F0702030302020204" pitchFamily="66" charset="0"/>
              </a:rPr>
              <a:t>In the reaction </a:t>
            </a:r>
            <a:r>
              <a:rPr lang="en-US" alt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en-US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P,</a:t>
            </a:r>
            <a:r>
              <a:rPr lang="en-US" alt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ES </a:t>
            </a:r>
            <a:r>
              <a:rPr lang="en-US" alt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EP </a:t>
            </a:r>
            <a:r>
              <a:rPr lang="en-US" altLang="en-US" dirty="0" smtClean="0">
                <a:latin typeface="Comic Sans MS" panose="030F0702030302020204" pitchFamily="66" charset="0"/>
              </a:rPr>
              <a:t>presents </a:t>
            </a:r>
            <a:r>
              <a:rPr lang="en-US" alt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transition state </a:t>
            </a:r>
            <a:r>
              <a:rPr lang="en-US" altLang="en-US" dirty="0" smtClean="0">
                <a:latin typeface="Comic Sans MS" panose="030F0702030302020204" pitchFamily="66" charset="0"/>
              </a:rPr>
              <a:t>and minimal energy in the progressive curve of enzymatic catalyzed reaction. </a:t>
            </a:r>
          </a:p>
          <a:p>
            <a:r>
              <a:rPr lang="en-US" altLang="en-US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itchFamily="18" charset="2"/>
              </a:rPr>
              <a:t>G‡ </a:t>
            </a:r>
            <a:r>
              <a:rPr lang="en-US" altLang="en-US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itchFamily="18" charset="2"/>
              </a:rPr>
              <a:t>uncat</a:t>
            </a:r>
            <a:r>
              <a:rPr lang="en-US" altLang="en-US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itchFamily="18" charset="2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itchFamily="18" charset="2"/>
              </a:rPr>
              <a:t>i</a:t>
            </a:r>
            <a:r>
              <a:rPr lang="en-US" altLang="en-US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itchFamily="18" charset="2"/>
              </a:rPr>
              <a:t>  </a:t>
            </a:r>
            <a:r>
              <a:rPr lang="en-US" altLang="en-US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 pitchFamily="18" charset="2"/>
              </a:rPr>
              <a:t>G‡cat</a:t>
            </a:r>
            <a:r>
              <a:rPr lang="en-US" altLang="en-US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itchFamily="18" charset="2"/>
              </a:rPr>
              <a:t> </a:t>
            </a:r>
            <a:r>
              <a:rPr lang="en-US" altLang="en-US" dirty="0" smtClean="0">
                <a:latin typeface="Comic Sans MS" panose="030F0702030302020204" pitchFamily="66" charset="0"/>
                <a:sym typeface="Symbol" pitchFamily="18" charset="2"/>
              </a:rPr>
              <a:t>– equal to activation energy of the catalyzed and </a:t>
            </a:r>
            <a:r>
              <a:rPr lang="hr-HR" altLang="en-US" dirty="0" err="1" smtClean="0">
                <a:latin typeface="Comic Sans MS" panose="030F0702030302020204" pitchFamily="66" charset="0"/>
                <a:sym typeface="Symbol" pitchFamily="18" charset="2"/>
              </a:rPr>
              <a:t>non</a:t>
            </a:r>
            <a:r>
              <a:rPr lang="hr-HR" altLang="en-US" dirty="0" smtClean="0">
                <a:latin typeface="Comic Sans MS" panose="030F0702030302020204" pitchFamily="66" charset="0"/>
                <a:sym typeface="Symbol" pitchFamily="18" charset="2"/>
              </a:rPr>
              <a:t>-</a:t>
            </a:r>
            <a:r>
              <a:rPr lang="en-US" altLang="en-US" dirty="0" smtClean="0">
                <a:latin typeface="Comic Sans MS" panose="030F0702030302020204" pitchFamily="66" charset="0"/>
                <a:sym typeface="Symbol" pitchFamily="18" charset="2"/>
              </a:rPr>
              <a:t>catalyzed reaction, respectively</a:t>
            </a:r>
            <a:endParaRPr lang="en-US" altLang="en-US" dirty="0">
              <a:latin typeface="Comic Sans MS" panose="030F0702030302020204" pitchFamily="66" charset="0"/>
              <a:sym typeface="Symbol" pitchFamily="18" charset="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330" y="14900"/>
            <a:ext cx="3240360" cy="206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13" y="2184575"/>
            <a:ext cx="3251577" cy="24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Brace 2"/>
          <p:cNvSpPr/>
          <p:nvPr/>
        </p:nvSpPr>
        <p:spPr>
          <a:xfrm>
            <a:off x="5436096" y="2276872"/>
            <a:ext cx="277234" cy="504056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4283968" y="692696"/>
            <a:ext cx="1429362" cy="1883568"/>
          </a:xfrm>
          <a:prstGeom prst="rightBrace">
            <a:avLst>
              <a:gd name="adj1" fmla="val 8333"/>
              <a:gd name="adj2" fmla="val 47210"/>
            </a:avLst>
          </a:prstGeom>
          <a:noFill/>
          <a:ln>
            <a:solidFill>
              <a:srgbClr val="D432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6336" y="5811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Mechanisms of enzyme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catalyis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1</a:t>
            </a:r>
            <a:r>
              <a:rPr lang="en-US" sz="2800" b="1" dirty="0" smtClean="0">
                <a:latin typeface="Comic Sans MS" panose="030F0702030302020204" pitchFamily="66" charset="0"/>
              </a:rPr>
              <a:t>. Acid-base</a:t>
            </a:r>
          </a:p>
          <a:p>
            <a:r>
              <a:rPr lang="en-US" sz="2800" b="1" dirty="0" smtClean="0">
                <a:latin typeface="Comic Sans MS" panose="030F0702030302020204" pitchFamily="66" charset="0"/>
              </a:rPr>
              <a:t>2. Covalent</a:t>
            </a:r>
          </a:p>
          <a:p>
            <a:r>
              <a:rPr lang="en-US" sz="2800" b="1" dirty="0" smtClean="0">
                <a:latin typeface="Comic Sans MS" panose="030F0702030302020204" pitchFamily="66" charset="0"/>
              </a:rPr>
              <a:t>3. Metal-ion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Proximity and strain effects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Electrostatic effects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Higher affinity to steady state</a:t>
            </a:r>
          </a:p>
          <a:p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04_5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561816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04_5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8" y="3429000"/>
            <a:ext cx="56197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1196752"/>
            <a:ext cx="26642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Acid-base properties of the side change of amino acids localized in the active center could be included in the mechanism of the conversion of substrate to products.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At this figure those are COOH protonated group of </a:t>
            </a:r>
            <a:r>
              <a:rPr lang="en-US" dirty="0" err="1" smtClean="0">
                <a:solidFill>
                  <a:srgbClr val="FF0000"/>
                </a:solidFill>
              </a:rPr>
              <a:t>Glu</a:t>
            </a:r>
            <a:r>
              <a:rPr lang="en-US" dirty="0" smtClean="0">
                <a:solidFill>
                  <a:srgbClr val="FF0000"/>
                </a:solidFill>
              </a:rPr>
              <a:t> and COO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, deprotonated group pf Asp52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81050" y="29017"/>
            <a:ext cx="1728192" cy="1271863"/>
          </a:xfrm>
          <a:prstGeom prst="ellipse">
            <a:avLst/>
          </a:prstGeom>
          <a:solidFill>
            <a:schemeClr val="accent1">
              <a:alpha val="4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81050" y="1916832"/>
            <a:ext cx="1547142" cy="1186453"/>
          </a:xfrm>
          <a:prstGeom prst="ellipse">
            <a:avLst/>
          </a:prstGeom>
          <a:solidFill>
            <a:schemeClr val="accent1">
              <a:alpha val="4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3875" y="2901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Lysozyme</a:t>
            </a:r>
          </a:p>
        </p:txBody>
      </p:sp>
    </p:spTree>
    <p:extLst>
      <p:ext uri="{BB962C8B-B14F-4D97-AF65-F5344CB8AC3E}">
        <p14:creationId xmlns:p14="http://schemas.microsoft.com/office/powerpoint/2010/main" val="55978796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Covalental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catalysis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184576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- a transient covalent bond is formed between the enzyme and the substrate. 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Ser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Cys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His-the most frequent</a:t>
            </a:r>
            <a:r>
              <a:rPr lang="en-US" sz="2800" dirty="0" smtClean="0">
                <a:latin typeface="Comic Sans MS" panose="030F0702030302020204" pitchFamily="66" charset="0"/>
              </a:rPr>
              <a:t>) in active center</a:t>
            </a:r>
          </a:p>
          <a:p>
            <a:pPr marL="0" indent="0">
              <a:buNone/>
            </a:pPr>
            <a:endParaRPr lang="en-US" sz="2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dirty="0" smtClean="0">
                <a:latin typeface="Comic Sans MS" panose="030F0702030302020204" pitchFamily="66" charset="0"/>
              </a:rPr>
              <a:t>In the presence of covalent catalyst, the pathway of the reaction is changed (a hydrolytic cleavage of the bond between A and B).</a:t>
            </a:r>
          </a:p>
          <a:p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73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85000" lnSpcReduction="20000"/>
          </a:bodyPr>
          <a:lstStyle/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Enzyme Reactions- </a:t>
            </a:r>
            <a:r>
              <a:rPr lang="en-US" dirty="0" smtClean="0">
                <a:latin typeface="Comic Sans MS" panose="030F0702030302020204" pitchFamily="66" charset="0"/>
              </a:rPr>
              <a:t>Enzyme-mediated reactions</a:t>
            </a:r>
          </a:p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Enzymology - </a:t>
            </a:r>
            <a:r>
              <a:rPr lang="en-US" dirty="0" smtClean="0">
                <a:latin typeface="Comic Sans MS" panose="030F0702030302020204" pitchFamily="66" charset="0"/>
              </a:rPr>
              <a:t>The Science of Enzymes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The name originates from 1878 (Greek: </a:t>
            </a:r>
            <a:r>
              <a:rPr lang="en-US" dirty="0" err="1" smtClean="0">
                <a:latin typeface="Comic Sans MS" panose="030F0702030302020204" pitchFamily="66" charset="0"/>
              </a:rPr>
              <a:t>en</a:t>
            </a:r>
            <a:r>
              <a:rPr lang="en-US" dirty="0" smtClean="0">
                <a:latin typeface="Comic Sans MS" panose="030F0702030302020204" pitchFamily="66" charset="0"/>
              </a:rPr>
              <a:t> - u; </a:t>
            </a:r>
            <a:r>
              <a:rPr lang="en-US" dirty="0" err="1" smtClean="0">
                <a:latin typeface="Comic Sans MS" panose="030F0702030302020204" pitchFamily="66" charset="0"/>
              </a:rPr>
              <a:t>zyme</a:t>
            </a:r>
            <a:r>
              <a:rPr lang="en-US" dirty="0" smtClean="0">
                <a:latin typeface="Comic Sans MS" panose="030F0702030302020204" pitchFamily="66" charset="0"/>
              </a:rPr>
              <a:t> - fungi)</a:t>
            </a:r>
          </a:p>
          <a:p>
            <a:endParaRPr lang="en-US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1897bE. Buchner discovered that yeast extracts can ferment sugar to alcohol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fermentation</a:t>
            </a:r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glucose -&gt; ethanol </a:t>
            </a:r>
            <a:r>
              <a:rPr lang="en-US" dirty="0" smtClean="0">
                <a:latin typeface="Comic Sans MS" panose="030F0702030302020204" pitchFamily="66" charset="0"/>
              </a:rPr>
              <a:t>- reaction that takes place in 12 degrees catalyzed by enzymes</a:t>
            </a:r>
          </a:p>
          <a:p>
            <a:endParaRPr lang="en-US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James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Batcheller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Sumner - 1926 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isolation and crystallization of urea enzymes from bean grains showed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 </a:t>
            </a:r>
            <a:r>
              <a:rPr lang="en-US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 a protein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Other biocatalysts include ribosomes (</a:t>
            </a:r>
            <a:r>
              <a:rPr lang="en-US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RNAs)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involved in the formation of peptide bonds</a:t>
            </a:r>
          </a:p>
          <a:p>
            <a:endParaRPr lang="en-US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hr-H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Combination of acid-base and covalent catalysis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 of enzymes (as the example):</a:t>
            </a:r>
            <a:r>
              <a:rPr lang="en-US" dirty="0" err="1" smtClean="0"/>
              <a:t>Serin</a:t>
            </a:r>
            <a:r>
              <a:rPr lang="en-US" dirty="0" smtClean="0"/>
              <a:t> proteases</a:t>
            </a:r>
          </a:p>
          <a:p>
            <a:r>
              <a:rPr lang="en-US" dirty="0" err="1" smtClean="0"/>
              <a:t>Ser</a:t>
            </a:r>
            <a:r>
              <a:rPr lang="en-US" dirty="0" smtClean="0"/>
              <a:t>, His and  Asp – catalytic groups form hydrogen-bonding network, </a:t>
            </a:r>
            <a:r>
              <a:rPr lang="en-US" u="sng" dirty="0" smtClean="0"/>
              <a:t>catalytic triad</a:t>
            </a:r>
            <a:r>
              <a:rPr lang="en-US" dirty="0" smtClean="0"/>
              <a:t>; catalytic mechanism involves acylation and </a:t>
            </a:r>
            <a:r>
              <a:rPr lang="en-US" dirty="0" err="1" smtClean="0"/>
              <a:t>deacylation</a:t>
            </a:r>
            <a:r>
              <a:rPr lang="en-US" dirty="0" smtClean="0"/>
              <a:t> of </a:t>
            </a:r>
            <a:r>
              <a:rPr lang="en-US" dirty="0" err="1" smtClean="0"/>
              <a:t>Ser</a:t>
            </a:r>
            <a:r>
              <a:rPr lang="en-US" dirty="0" smtClean="0"/>
              <a:t> residue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088"/>
            <a:ext cx="4139952" cy="248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01" b="32680"/>
          <a:stretch/>
        </p:blipFill>
        <p:spPr bwMode="auto">
          <a:xfrm>
            <a:off x="971600" y="4689958"/>
            <a:ext cx="2771647" cy="180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56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04_5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t="6953" r="4422" b="11861"/>
          <a:stretch>
            <a:fillRect/>
          </a:stretch>
        </p:blipFill>
        <p:spPr bwMode="auto">
          <a:xfrm>
            <a:off x="251520" y="963321"/>
            <a:ext cx="3382962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04_54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t="2600" r="4381" b="7687"/>
          <a:stretch>
            <a:fillRect/>
          </a:stretch>
        </p:blipFill>
        <p:spPr bwMode="auto">
          <a:xfrm>
            <a:off x="395536" y="3212976"/>
            <a:ext cx="3457575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95536" y="115888"/>
            <a:ext cx="30364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sr-Latn-RS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Chymotrypsin</a:t>
            </a:r>
            <a:endParaRPr lang="en-US" altLang="sr-Latn-RS" sz="32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605" name="Picture 1029" descr="F04_5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598" r="5640" b="15451"/>
          <a:stretch>
            <a:fillRect/>
          </a:stretch>
        </p:blipFill>
        <p:spPr bwMode="auto">
          <a:xfrm>
            <a:off x="5724128" y="908049"/>
            <a:ext cx="3095625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1030" descr="F04_54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8362" r="2127" b="19887"/>
          <a:stretch>
            <a:fillRect/>
          </a:stretch>
        </p:blipFill>
        <p:spPr bwMode="auto">
          <a:xfrm>
            <a:off x="5003800" y="3357563"/>
            <a:ext cx="3097213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3000" y="6021288"/>
            <a:ext cx="5039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2"/>
                </a:solidFill>
                <a:hlinkClick r:id="rId7"/>
              </a:rPr>
              <a:t> Animacija http://www.andrew.cmu.edu/</a:t>
            </a:r>
            <a:r>
              <a:rPr lang="hr-HR" dirty="0" err="1">
                <a:solidFill>
                  <a:schemeClr val="bg2"/>
                </a:solidFill>
                <a:hlinkClick r:id="rId7"/>
              </a:rPr>
              <a:t>course</a:t>
            </a:r>
            <a:r>
              <a:rPr lang="hr-HR" dirty="0">
                <a:solidFill>
                  <a:schemeClr val="bg2"/>
                </a:solidFill>
                <a:hlinkClick r:id="rId7"/>
              </a:rPr>
              <a:t>/03-231/</a:t>
            </a:r>
            <a:r>
              <a:rPr lang="hr-HR" dirty="0" err="1">
                <a:solidFill>
                  <a:schemeClr val="bg2"/>
                </a:solidFill>
                <a:hlinkClick r:id="rId7"/>
              </a:rPr>
              <a:t>Protease</a:t>
            </a:r>
            <a:r>
              <a:rPr lang="hr-HR" dirty="0">
                <a:solidFill>
                  <a:schemeClr val="bg2"/>
                </a:solidFill>
                <a:hlinkClick r:id="rId7"/>
              </a:rPr>
              <a:t>/</a:t>
            </a:r>
            <a:r>
              <a:rPr lang="hr-HR" dirty="0" err="1">
                <a:solidFill>
                  <a:schemeClr val="bg2"/>
                </a:solidFill>
                <a:hlinkClick r:id="rId7"/>
              </a:rPr>
              <a:t>SerPro.htm</a:t>
            </a:r>
            <a:r>
              <a:rPr lang="hr-HR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837406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6062" y="-31531"/>
            <a:ext cx="8229600" cy="1012259"/>
          </a:xfrm>
        </p:spPr>
        <p:txBody>
          <a:bodyPr/>
          <a:lstStyle/>
          <a:p>
            <a:r>
              <a:rPr lang="hr-HR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Metal ion </a:t>
            </a:r>
            <a:r>
              <a:rPr lang="hr-HR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catalysis</a:t>
            </a:r>
            <a:endParaRPr lang="hr-HR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6062" y="692696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Ionic interactions between an enzyme bound metal and a substrate can help orient the substrate</a:t>
            </a:r>
          </a:p>
          <a:p>
            <a:r>
              <a:rPr lang="en-US" sz="2400" dirty="0" smtClean="0">
                <a:latin typeface="Comic Sans MS" panose="030F0702030302020204" pitchFamily="66" charset="0"/>
              </a:rPr>
              <a:t>Mediators in </a:t>
            </a:r>
            <a:r>
              <a:rPr lang="en-US" sz="2400" dirty="0" err="1" smtClean="0">
                <a:latin typeface="Comic Sans MS" panose="030F0702030302020204" pitchFamily="66" charset="0"/>
              </a:rPr>
              <a:t>oxido</a:t>
            </a:r>
            <a:r>
              <a:rPr lang="en-US" sz="2400" dirty="0" smtClean="0">
                <a:latin typeface="Comic Sans MS" panose="030F0702030302020204" pitchFamily="66" charset="0"/>
              </a:rPr>
              <a:t>-reduction reactions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Metaloenzymes</a:t>
            </a:r>
            <a:r>
              <a:rPr lang="en-US" sz="2400" dirty="0" smtClean="0">
                <a:latin typeface="Comic Sans MS" panose="030F0702030302020204" pitchFamily="66" charset="0"/>
              </a:rPr>
              <a:t>-metal ion serves as prosthetics group involved in mechanism of catalysis (transitional state formation)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85661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437112"/>
            <a:ext cx="1907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Carboanhydrase</a:t>
            </a:r>
            <a:endParaRPr lang="en-US" altLang="sr-Latn-RS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4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260648"/>
            <a:ext cx="6511925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altLang="sr-Latn-RS" dirty="0"/>
              <a:t>Regulation</a:t>
            </a:r>
            <a:r>
              <a:rPr lang="hr-HR" altLang="sr-Latn-RS" dirty="0"/>
              <a:t> </a:t>
            </a:r>
            <a:r>
              <a:rPr lang="hr-HR" altLang="sr-Latn-RS" dirty="0" err="1"/>
              <a:t>ensures</a:t>
            </a:r>
            <a:r>
              <a:rPr lang="hr-HR" altLang="sr-Latn-RS" dirty="0"/>
              <a:t>:</a:t>
            </a:r>
            <a:endParaRPr lang="en-US" altLang="sr-Latn-R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061285886"/>
              </p:ext>
            </p:extLst>
          </p:nvPr>
        </p:nvGraphicFramePr>
        <p:xfrm>
          <a:off x="1187624" y="1916832"/>
          <a:ext cx="6400800" cy="3475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97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827088" y="0"/>
          <a:ext cx="77724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Content Placeholder 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07160649"/>
              </p:ext>
            </p:extLst>
          </p:nvPr>
        </p:nvGraphicFramePr>
        <p:xfrm>
          <a:off x="395288" y="1196975"/>
          <a:ext cx="8534400" cy="5411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192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56716"/>
            <a:ext cx="5830416" cy="43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900" dirty="0"/>
              <a:t>http://www.slideshare.net/</a:t>
            </a:r>
            <a:r>
              <a:rPr lang="hr-HR" sz="900" dirty="0" err="1"/>
              <a:t>ashokktt</a:t>
            </a:r>
            <a:r>
              <a:rPr lang="hr-HR" sz="900" dirty="0"/>
              <a:t>/</a:t>
            </a:r>
            <a:r>
              <a:rPr lang="hr-HR" sz="900" dirty="0" err="1"/>
              <a:t>integration</a:t>
            </a:r>
            <a:r>
              <a:rPr lang="hr-HR" sz="900" dirty="0"/>
              <a:t>-</a:t>
            </a:r>
            <a:r>
              <a:rPr lang="hr-HR" sz="900" dirty="0" err="1"/>
              <a:t>of</a:t>
            </a:r>
            <a:r>
              <a:rPr lang="hr-HR" sz="900" dirty="0"/>
              <a:t>-</a:t>
            </a:r>
            <a:r>
              <a:rPr lang="hr-HR" sz="900" dirty="0" err="1"/>
              <a:t>metabolism</a:t>
            </a:r>
            <a:r>
              <a:rPr lang="hr-HR" sz="900" dirty="0"/>
              <a:t>-47652615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70991"/>
            <a:ext cx="79928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sr-Latn-RS" sz="3200" b="1" i="1" u="sng" dirty="0" smtClean="0">
                <a:solidFill>
                  <a:srgbClr val="FF3300"/>
                </a:solidFill>
                <a:latin typeface="Monotype Corsiva" pitchFamily="66" charset="0"/>
              </a:rPr>
              <a:t>1-Organ </a:t>
            </a:r>
            <a:r>
              <a:rPr lang="en-US" altLang="sr-Latn-RS" sz="2400" b="1" i="1" u="sng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specificity-each </a:t>
            </a:r>
            <a:r>
              <a:rPr lang="en-US" altLang="sr-Latn-RS" sz="24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of metabolic pathway is more or less specific for specific organ</a:t>
            </a:r>
          </a:p>
          <a:p>
            <a:r>
              <a:rPr lang="en-US" altLang="sr-Latn-RS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Examples-</a:t>
            </a:r>
            <a:r>
              <a:rPr lang="hr-HR" altLang="sr-Latn-RS" sz="24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glycolysis</a:t>
            </a:r>
            <a:r>
              <a:rPr lang="en-US" altLang="sr-Latn-RS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(in all cells and tissues)</a:t>
            </a:r>
          </a:p>
          <a:p>
            <a:r>
              <a:rPr lang="en-US" altLang="sr-Latn-RS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-gluconeogenesis- liver and kidney</a:t>
            </a:r>
            <a:r>
              <a:rPr lang="en-US" altLang="sr-Latn-RS" sz="24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/>
            </a:r>
            <a:br>
              <a:rPr lang="en-US" altLang="sr-Latn-RS" sz="2400" dirty="0" smtClean="0">
                <a:solidFill>
                  <a:srgbClr val="FF3300"/>
                </a:solidFill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57" b="1347"/>
          <a:stretch>
            <a:fillRect/>
          </a:stretch>
        </p:blipFill>
        <p:spPr bwMode="auto">
          <a:xfrm>
            <a:off x="3275856" y="675269"/>
            <a:ext cx="5307359" cy="550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9901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59638" y="5232400"/>
              <a:ext cx="795337" cy="509588"/>
            </p14:xfrm>
          </p:contentPart>
        </mc:Choice>
        <mc:Fallback xmlns="">
          <p:pic>
            <p:nvPicPr>
              <p:cNvPr id="29901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41996" y="5214766"/>
                <a:ext cx="830621" cy="544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901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18400" y="5510213"/>
              <a:ext cx="554038" cy="1347787"/>
            </p14:xfrm>
          </p:contentPart>
        </mc:Choice>
        <mc:Fallback xmlns="">
          <p:pic>
            <p:nvPicPr>
              <p:cNvPr id="29901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00760" y="5492574"/>
                <a:ext cx="589318" cy="1383066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/>
          <p:cNvSpPr/>
          <p:nvPr/>
        </p:nvSpPr>
        <p:spPr>
          <a:xfrm>
            <a:off x="6660232" y="2060848"/>
            <a:ext cx="122413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Rectangle 2"/>
          <p:cNvSpPr/>
          <p:nvPr/>
        </p:nvSpPr>
        <p:spPr>
          <a:xfrm>
            <a:off x="387465" y="90494"/>
            <a:ext cx="3647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sz="3200" dirty="0">
                <a:solidFill>
                  <a:srgbClr val="FF3300"/>
                </a:solidFill>
                <a:latin typeface="Monotype Corsiva" pitchFamily="66" charset="0"/>
              </a:rPr>
              <a:t>2- Intracellular location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85713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332568751"/>
              </p:ext>
            </p:extLst>
          </p:nvPr>
        </p:nvGraphicFramePr>
        <p:xfrm>
          <a:off x="0" y="1124744"/>
          <a:ext cx="8893175" cy="5373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05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289" y="4372168"/>
            <a:ext cx="6512511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altLang="sr-Latn-RS" sz="2800">
                <a:solidFill>
                  <a:srgbClr val="FF3300"/>
                </a:solidFill>
                <a:latin typeface="Monotype Corsiva" pitchFamily="66" charset="0"/>
              </a:rPr>
              <a:t>Membrane structure and permeability of different intermediates</a:t>
            </a:r>
          </a:p>
        </p:txBody>
      </p:sp>
      <p:pic>
        <p:nvPicPr>
          <p:cNvPr id="15363" name="Picture 3" descr="F05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707072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63688"/>
            <a:ext cx="7488832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role of membrane structures in regulation</a:t>
            </a: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Specific and different  membrane transporters regulate influx and efflux of  different compounds 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6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hr-HR" altLang="sr-Latn-RS" sz="3200" dirty="0">
                <a:solidFill>
                  <a:srgbClr val="FF0000"/>
                </a:solidFill>
                <a:latin typeface="Comic Sans MS" pitchFamily="66" charset="0"/>
              </a:rPr>
              <a:t>3-</a:t>
            </a:r>
            <a:r>
              <a:rPr lang="en-US" altLang="sr-Latn-RS" sz="3200" dirty="0">
                <a:solidFill>
                  <a:srgbClr val="FF0000"/>
                </a:solidFill>
                <a:latin typeface="Comic Sans MS" pitchFamily="66" charset="0"/>
              </a:rPr>
              <a:t>Regulation of enzyme amounts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22623146"/>
              </p:ext>
            </p:extLst>
          </p:nvPr>
        </p:nvGraphicFramePr>
        <p:xfrm>
          <a:off x="395288" y="1484313"/>
          <a:ext cx="8291512" cy="475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464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Basic enzyme properties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They differ from chemical catalysts: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reaction rate, 106-1012 times higher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 mild reaction conditions ( body temp,  close to neutral pH, ...)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 great specificity (no nus products)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 regulation capacity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The biocatalyst definition: catalyzes the reaction, but does not wear itself or does not change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7128792" cy="249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692696"/>
            <a:ext cx="6511925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hr-HR" altLang="sr-Latn-R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4- </a:t>
            </a:r>
            <a:r>
              <a:rPr lang="en-US" altLang="sr-Latn-R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Regulation</a:t>
            </a:r>
            <a:r>
              <a:rPr lang="en-US" altLang="sr-Latn-R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sr-Latn-R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at the enzyme level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16337680"/>
              </p:ext>
            </p:extLst>
          </p:nvPr>
        </p:nvGraphicFramePr>
        <p:xfrm>
          <a:off x="1835696" y="1844824"/>
          <a:ext cx="5637213" cy="88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5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7813"/>
            <a:ext cx="8893175" cy="1143000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altLang="sr-Latn-R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The flux of metabolites in metabolic pathways must be regulated in concerted manner</a:t>
            </a:r>
            <a:r>
              <a:rPr lang="en-US" altLang="sr-Latn-RS" sz="2800" dirty="0">
                <a:solidFill>
                  <a:schemeClr val="accent2"/>
                </a:solidFill>
              </a:rPr>
              <a:t/>
            </a:r>
            <a:br>
              <a:rPr lang="en-US" altLang="sr-Latn-RS" sz="2800" dirty="0">
                <a:solidFill>
                  <a:schemeClr val="accent2"/>
                </a:solidFill>
              </a:rPr>
            </a:br>
            <a:endParaRPr lang="en-US" altLang="sr-Latn-RS" sz="2800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120000666"/>
              </p:ext>
            </p:extLst>
          </p:nvPr>
        </p:nvGraphicFramePr>
        <p:xfrm>
          <a:off x="1259632" y="1916832"/>
          <a:ext cx="6400800" cy="3475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704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8284853"/>
              </p:ext>
            </p:extLst>
          </p:nvPr>
        </p:nvGraphicFramePr>
        <p:xfrm>
          <a:off x="179512" y="764704"/>
          <a:ext cx="8640960" cy="347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278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12511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altLang="sr-Latn-RS" sz="3200" dirty="0" smtClean="0">
                <a:solidFill>
                  <a:srgbClr val="FF0000"/>
                </a:solidFill>
                <a:latin typeface="Comic Sans MS" pitchFamily="66" charset="0"/>
              </a:rPr>
              <a:t>a1-Rate-limiting reactions</a:t>
            </a:r>
            <a:endParaRPr lang="en-US" altLang="sr-Latn-R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95536" y="1340768"/>
            <a:ext cx="8568952" cy="4565650"/>
          </a:xfrm>
          <a:prstGeom prst="rect">
            <a:avLst/>
          </a:prstGeom>
        </p:spPr>
        <p:txBody>
          <a:bodyPr/>
          <a:lstStyle/>
          <a:p>
            <a:r>
              <a:rPr lang="en-US" altLang="sr-Latn-RS" sz="2400" dirty="0" smtClean="0">
                <a:latin typeface="Comic Sans MS" pitchFamily="66" charset="0"/>
              </a:rPr>
              <a:t>Rate-limiting enzyme catalyze </a:t>
            </a:r>
            <a:r>
              <a:rPr lang="en-US" altLang="sr-Latn-RS" sz="2400" dirty="0" smtClean="0">
                <a:solidFill>
                  <a:srgbClr val="C00000"/>
                </a:solidFill>
                <a:latin typeface="Comic Sans MS" pitchFamily="66" charset="0"/>
              </a:rPr>
              <a:t>the slowest reaction in metabolic pathway </a:t>
            </a:r>
            <a:r>
              <a:rPr lang="en-US" altLang="sr-Latn-RS" sz="2400" dirty="0" smtClean="0">
                <a:latin typeface="Comic Sans MS" pitchFamily="66" charset="0"/>
              </a:rPr>
              <a:t>– therefore the enzymes that regulates the rate of metabolic pathway</a:t>
            </a:r>
          </a:p>
          <a:p>
            <a:r>
              <a:rPr lang="en-US" altLang="sr-Latn-RS" sz="2400" dirty="0" smtClean="0">
                <a:latin typeface="Comic Sans MS" pitchFamily="66" charset="0"/>
              </a:rPr>
              <a:t>Modulators of rate limiting reactions: ATP, ADP + Pi</a:t>
            </a:r>
          </a:p>
          <a:p>
            <a:pPr lvl="1"/>
            <a:r>
              <a:rPr lang="en-US" altLang="sr-Latn-RS" sz="2400" dirty="0" smtClean="0">
                <a:latin typeface="Comic Sans MS" pitchFamily="66" charset="0"/>
              </a:rPr>
              <a:t>High levels of ATP inhibit ATP production </a:t>
            </a:r>
          </a:p>
          <a:p>
            <a:pPr lvl="1"/>
            <a:r>
              <a:rPr lang="en-US" altLang="sr-Latn-RS" sz="2400" dirty="0" smtClean="0">
                <a:latin typeface="Comic Sans MS" pitchFamily="66" charset="0"/>
              </a:rPr>
              <a:t>Low level of ATP and high level of ADP + Pi stimulate ATP production</a:t>
            </a:r>
          </a:p>
          <a:p>
            <a:pPr lvl="1"/>
            <a:r>
              <a:rPr lang="en-US" altLang="sr-Latn-RS" sz="2400" dirty="0" smtClean="0">
                <a:latin typeface="Comic Sans MS" pitchFamily="66" charset="0"/>
              </a:rPr>
              <a:t>Ca</a:t>
            </a:r>
            <a:r>
              <a:rPr lang="en-US" altLang="sr-Latn-RS" sz="2400" baseline="30000" dirty="0" smtClean="0">
                <a:latin typeface="Comic Sans MS" pitchFamily="66" charset="0"/>
              </a:rPr>
              <a:t>2+</a:t>
            </a:r>
            <a:r>
              <a:rPr lang="en-US" altLang="sr-Latn-RS" sz="2400" dirty="0" smtClean="0">
                <a:latin typeface="Comic Sans MS" pitchFamily="66" charset="0"/>
              </a:rPr>
              <a:t> can stimulate aerobic  ATP production</a:t>
            </a:r>
          </a:p>
          <a:p>
            <a:pPr lvl="1"/>
            <a:r>
              <a:rPr lang="en-US" altLang="sr-Latn-RS" sz="2400" dirty="0" smtClean="0">
                <a:latin typeface="Comic Sans MS" pitchFamily="66" charset="0"/>
              </a:rPr>
              <a:t>Other intermediates (Acetyl-CoA, citrate…….)</a:t>
            </a:r>
          </a:p>
          <a:p>
            <a:endParaRPr lang="en-US" altLang="sr-Latn-R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52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6512511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Example- phosphofructokinase I (glycolysis)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82788"/>
            <a:ext cx="4610100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286000" y="3100320"/>
              <a:ext cx="4636800" cy="578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0160" y="3036960"/>
                <a:ext cx="4668480" cy="70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2436120" y="3171600"/>
              <a:ext cx="4450680" cy="386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0280" y="3108240"/>
                <a:ext cx="4482360" cy="513000"/>
              </a:xfrm>
              <a:prstGeom prst="rect">
                <a:avLst/>
              </a:prstGeom>
            </p:spPr>
          </p:pic>
        </mc:Fallback>
      </mc:AlternateContent>
      <p:sp>
        <p:nvSpPr>
          <p:cNvPr id="27654" name="Rectangle 2"/>
          <p:cNvSpPr>
            <a:spLocks noChangeArrowheads="1"/>
          </p:cNvSpPr>
          <p:nvPr/>
        </p:nvSpPr>
        <p:spPr bwMode="auto">
          <a:xfrm>
            <a:off x="5364163" y="2276475"/>
            <a:ext cx="2112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r-Latn-RS" sz="1400">
                <a:solidFill>
                  <a:srgbClr val="FF0000"/>
                </a:solidFill>
              </a:rPr>
              <a:t>Flux-generating reaction</a:t>
            </a:r>
          </a:p>
        </p:txBody>
      </p:sp>
      <p:sp>
        <p:nvSpPr>
          <p:cNvPr id="27655" name="Rectangle 5"/>
          <p:cNvSpPr>
            <a:spLocks noChangeArrowheads="1"/>
          </p:cNvSpPr>
          <p:nvPr/>
        </p:nvSpPr>
        <p:spPr bwMode="auto">
          <a:xfrm>
            <a:off x="6448425" y="3440113"/>
            <a:ext cx="1865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altLang="sr-Latn-RS" sz="1400">
                <a:solidFill>
                  <a:srgbClr val="FF0000"/>
                </a:solidFill>
              </a:rPr>
              <a:t>Rate-limiting reaction</a:t>
            </a:r>
          </a:p>
        </p:txBody>
      </p:sp>
    </p:spTree>
    <p:extLst>
      <p:ext uri="{BB962C8B-B14F-4D97-AF65-F5344CB8AC3E}">
        <p14:creationId xmlns:p14="http://schemas.microsoft.com/office/powerpoint/2010/main" val="85677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3818833"/>
              </p:ext>
            </p:extLst>
          </p:nvPr>
        </p:nvGraphicFramePr>
        <p:xfrm>
          <a:off x="1691680" y="1916832"/>
          <a:ext cx="6347048" cy="1936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26321339"/>
              </p:ext>
            </p:extLst>
          </p:nvPr>
        </p:nvGraphicFramePr>
        <p:xfrm>
          <a:off x="2268538" y="4149081"/>
          <a:ext cx="5615830" cy="1637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Rectangle 1"/>
          <p:cNvSpPr/>
          <p:nvPr/>
        </p:nvSpPr>
        <p:spPr>
          <a:xfrm>
            <a:off x="2247900" y="188640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sr-Latn-R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a2-Regulation by limiting metabolites</a:t>
            </a:r>
          </a:p>
          <a:p>
            <a:pPr eaLnBrk="0" hangingPunct="0">
              <a:defRPr/>
            </a:pPr>
            <a:r>
              <a:rPr lang="en-US" altLang="sr-Latn-RS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  </a:t>
            </a:r>
            <a:endParaRPr lang="en-US" altLang="sr-Latn-RS" i="1" dirty="0">
              <a:effectLst>
                <a:outerShdw blurRad="38100" dist="38100" dir="2700000" algn="tl">
                  <a:srgbClr val="FFFFFF"/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32061" y="-56488"/>
            <a:ext cx="6511925" cy="1143000"/>
          </a:xfrm>
        </p:spPr>
        <p:txBody>
          <a:bodyPr/>
          <a:lstStyle/>
          <a:p>
            <a:r>
              <a:rPr lang="en-US" sz="3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a3-inhibition by product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53" y="3429000"/>
            <a:ext cx="3429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48" y="2763585"/>
            <a:ext cx="18764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66952077"/>
              </p:ext>
            </p:extLst>
          </p:nvPr>
        </p:nvGraphicFramePr>
        <p:xfrm>
          <a:off x="4139952" y="4860420"/>
          <a:ext cx="1296144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3766" y="1334426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Directly-</a:t>
            </a:r>
            <a:r>
              <a:rPr lang="en-US" dirty="0" smtClean="0">
                <a:latin typeface="Comic Sans MS" panose="030F0702030302020204" pitchFamily="66" charset="0"/>
              </a:rPr>
              <a:t> the product of the reaction inhibits its own enzyme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285" y="1596527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Feed back inhibition- </a:t>
            </a:r>
            <a:r>
              <a:rPr lang="en-US" dirty="0" smtClean="0">
                <a:latin typeface="Comic Sans MS" panose="030F0702030302020204" pitchFamily="66" charset="0"/>
              </a:rPr>
              <a:t>the last product of metabolic pathway inhibits one of the first enzymes of the metabolic pathway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0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43608" y="764704"/>
            <a:ext cx="6511925" cy="1143000"/>
          </a:xfrm>
        </p:spPr>
        <p:txBody>
          <a:bodyPr/>
          <a:lstStyle/>
          <a:p>
            <a:r>
              <a:rPr lang="en-US" sz="3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a5-inhibition by substrate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74298408"/>
              </p:ext>
            </p:extLst>
          </p:nvPr>
        </p:nvGraphicFramePr>
        <p:xfrm>
          <a:off x="2286000" y="1997839"/>
          <a:ext cx="5814392" cy="3951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75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82319681"/>
              </p:ext>
            </p:extLst>
          </p:nvPr>
        </p:nvGraphicFramePr>
        <p:xfrm>
          <a:off x="611188" y="115888"/>
          <a:ext cx="7772400" cy="172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Content Placeholder 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67880124"/>
              </p:ext>
            </p:extLst>
          </p:nvPr>
        </p:nvGraphicFramePr>
        <p:xfrm>
          <a:off x="611560" y="1844824"/>
          <a:ext cx="7920880" cy="3835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025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512511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altLang="sr-Latn-RS" sz="3200" dirty="0" smtClean="0">
                <a:solidFill>
                  <a:srgbClr val="FF0000"/>
                </a:solidFill>
                <a:latin typeface="Comic Sans MS" pitchFamily="66" charset="0"/>
              </a:rPr>
              <a:t>b1-Allosteric regulation</a:t>
            </a:r>
            <a:endParaRPr lang="en-US" altLang="sr-Latn-R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028104389"/>
              </p:ext>
            </p:extLst>
          </p:nvPr>
        </p:nvGraphicFramePr>
        <p:xfrm>
          <a:off x="97160" y="1052736"/>
          <a:ext cx="8229600" cy="5183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01" y="1196752"/>
            <a:ext cx="3391297" cy="157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6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78" y="33657"/>
            <a:ext cx="8229600" cy="954360"/>
          </a:xfrm>
        </p:spPr>
        <p:txBody>
          <a:bodyPr>
            <a:normAutofit fontScale="90000"/>
          </a:bodyPr>
          <a:lstStyle/>
          <a:p>
            <a:r>
              <a:rPr lang="hr-HR" b="1" dirty="0"/>
              <a:t/>
            </a:r>
            <a:br>
              <a:rPr lang="hr-HR" b="1" dirty="0"/>
            </a:b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Classification of enzymes by type of reaction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0530"/>
            <a:ext cx="8767478" cy="1893717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naming: suffix "-</a:t>
            </a:r>
            <a:r>
              <a:rPr lang="en-US" sz="2000" dirty="0" err="1" smtClean="0">
                <a:latin typeface="Comic Sans MS" panose="030F0702030302020204" pitchFamily="66" charset="0"/>
              </a:rPr>
              <a:t>aza</a:t>
            </a:r>
            <a:r>
              <a:rPr lang="en-US" sz="2000" dirty="0" smtClean="0">
                <a:latin typeface="Comic Sans MS" panose="030F0702030302020204" pitchFamily="66" charset="0"/>
              </a:rPr>
              <a:t>"; ure</a:t>
            </a:r>
            <a:r>
              <a:rPr lang="en-US" sz="20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ase</a:t>
            </a:r>
            <a:r>
              <a:rPr lang="en-US" sz="2000" dirty="0" smtClean="0">
                <a:latin typeface="Comic Sans MS" panose="030F0702030302020204" pitchFamily="66" charset="0"/>
              </a:rPr>
              <a:t>, alcohol dehydrogen</a:t>
            </a:r>
            <a:r>
              <a:rPr lang="en-US" sz="20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ase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It's not a rule: </a:t>
            </a:r>
            <a:r>
              <a:rPr lang="en-US" sz="20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pepsin, trypsin (digestive enzymes )</a:t>
            </a:r>
          </a:p>
          <a:p>
            <a:r>
              <a:rPr lang="en-US" sz="2000" dirty="0" smtClean="0"/>
              <a:t>IUBMB-Nomenclature Committee of the International Union of Biochemistry and Molecular Biology</a:t>
            </a:r>
            <a:endParaRPr lang="en-US" sz="2000" dirty="0" smtClean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r>
              <a:rPr lang="en-US" sz="2000" dirty="0" smtClean="0">
                <a:latin typeface="Comic Sans MS" panose="030F0702030302020204" pitchFamily="66" charset="0"/>
              </a:rPr>
              <a:t>IUBMB classification: 6 classes according to the nature of the chemical reactions they catalyze</a:t>
            </a:r>
          </a:p>
          <a:p>
            <a:pPr lvl="1"/>
            <a:r>
              <a:rPr lang="en-US" sz="1600" dirty="0" smtClean="0">
                <a:latin typeface="Comic Sans MS" panose="030F0702030302020204" pitchFamily="66" charset="0"/>
                <a:hlinkClick r:id="rId5"/>
              </a:rPr>
              <a:t>http://enzyme.expasy.org/enzyme-byclass.html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35" y="3258122"/>
            <a:ext cx="5472608" cy="359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787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7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31369351"/>
              </p:ext>
            </p:extLst>
          </p:nvPr>
        </p:nvGraphicFramePr>
        <p:xfrm>
          <a:off x="328612" y="116632"/>
          <a:ext cx="8229600" cy="177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6872"/>
            <a:ext cx="6943725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29" y="3933056"/>
            <a:ext cx="2378446" cy="217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4437112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approach like for hemoglobin cooperative binding of oxygen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altLang="sr-Latn-RS" sz="3600">
                <a:solidFill>
                  <a:srgbClr val="FF0000"/>
                </a:solidFill>
                <a:latin typeface="Comic Sans MS" pitchFamily="66" charset="0"/>
              </a:rPr>
              <a:t>Covalent modification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673541606"/>
              </p:ext>
            </p:extLst>
          </p:nvPr>
        </p:nvGraphicFramePr>
        <p:xfrm>
          <a:off x="1331640" y="1268760"/>
          <a:ext cx="612068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7138987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67744" y="26064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altLang="sr-Latn-RS" sz="3200" i="1" dirty="0" smtClean="0">
                <a:solidFill>
                  <a:srgbClr val="FF0000"/>
                </a:solidFill>
                <a:latin typeface="Comic Sans MS" pitchFamily="66" charset="0"/>
              </a:rPr>
              <a:t>b2-covalent modification</a:t>
            </a:r>
            <a:endParaRPr lang="en-US" altLang="sr-Latn-RS" sz="32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30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hr-HR" altLang="sr-Latn-RS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79413"/>
            <a:ext cx="8297863" cy="610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23528" y="836712"/>
            <a:ext cx="8568952" cy="915888"/>
          </a:xfrm>
          <a:prstGeom prst="rect">
            <a:avLst/>
          </a:prstGeom>
          <a:solidFill>
            <a:srgbClr val="FFC0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hr-HR" altLang="sr-Latn-RS" sz="3200" i="1" dirty="0">
                <a:solidFill>
                  <a:srgbClr val="FF0000"/>
                </a:solidFill>
                <a:latin typeface="Comic Sans MS" pitchFamily="66" charset="0"/>
              </a:rPr>
              <a:t>b3. </a:t>
            </a:r>
            <a:r>
              <a:rPr lang="en-US" altLang="sr-Latn-RS" sz="3200" i="1" dirty="0">
                <a:solidFill>
                  <a:srgbClr val="FF0000"/>
                </a:solidFill>
                <a:latin typeface="Comic Sans MS" pitchFamily="66" charset="0"/>
              </a:rPr>
              <a:t>Activation of so called „zymogens”</a:t>
            </a:r>
            <a:br>
              <a:rPr lang="en-US" altLang="sr-Latn-RS" sz="3200" i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sr-Latn-RS" sz="2400" i="1" dirty="0">
                <a:latin typeface="Comic Sans MS" pitchFamily="66" charset="0"/>
              </a:rPr>
              <a:t/>
            </a:r>
            <a:br>
              <a:rPr lang="en-US" altLang="sr-Latn-RS" sz="2400" i="1" dirty="0">
                <a:latin typeface="Comic Sans MS" pitchFamily="66" charset="0"/>
              </a:rPr>
            </a:br>
            <a:endParaRPr lang="en-US" altLang="sr-Latn-RS" sz="2400" i="1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96" y="687388"/>
            <a:ext cx="24479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Proteolytic activation</a:t>
            </a:r>
          </a:p>
          <a:p>
            <a:pPr>
              <a:defRPr/>
            </a:pPr>
            <a:r>
              <a:rPr lang="en-US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Examples </a:t>
            </a:r>
            <a:endParaRPr lang="en-US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dirty="0">
                <a:latin typeface="Comic Sans MS" panose="030F0702030302020204" pitchFamily="66" charset="0"/>
              </a:rPr>
              <a:t>-digestive enzymes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6" y="1204165"/>
            <a:ext cx="2319338" cy="467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62" y="1893941"/>
            <a:ext cx="3208337" cy="391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3821" y="2323336"/>
            <a:ext cx="28086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Inactive </a:t>
            </a:r>
            <a:r>
              <a:rPr lang="en-US" dirty="0" err="1" smtClean="0"/>
              <a:t>chymotrips</a:t>
            </a:r>
            <a:r>
              <a:rPr lang="hr-HR" dirty="0" smtClean="0"/>
              <a:t>y</a:t>
            </a:r>
            <a:r>
              <a:rPr lang="en-US" dirty="0" err="1" smtClean="0"/>
              <a:t>nogen</a:t>
            </a:r>
            <a:r>
              <a:rPr lang="en-US" dirty="0" smtClean="0"/>
              <a:t> is released from pancreatic cells to duodenum, from,  so called, zymogen granules in a form of inactive polypeptide. In duodenum, due to mild alkaline conditions and proteolytic activity of trypsin, </a:t>
            </a:r>
            <a:r>
              <a:rPr lang="en-US" dirty="0" err="1" smtClean="0"/>
              <a:t>chymotripsynogen</a:t>
            </a:r>
            <a:r>
              <a:rPr lang="en-US" dirty="0" smtClean="0"/>
              <a:t> is hydrolase</a:t>
            </a:r>
            <a:r>
              <a:rPr lang="hr-HR" dirty="0" smtClean="0"/>
              <a:t>d</a:t>
            </a:r>
            <a:r>
              <a:rPr lang="en-US" dirty="0" smtClean="0"/>
              <a:t> to smaller peptides which are active enzymes. 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3923928" y="2708920"/>
            <a:ext cx="2664296" cy="1080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3059832" y="3933056"/>
            <a:ext cx="4896544" cy="16561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3059832" y="5445224"/>
            <a:ext cx="468052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733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133600"/>
            <a:ext cx="4249738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133600"/>
            <a:ext cx="3602037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altLang="sr-Latn-RS" sz="3200" i="1" dirty="0" smtClean="0">
                <a:solidFill>
                  <a:srgbClr val="FF0000"/>
                </a:solidFill>
                <a:latin typeface="Comic Sans MS" pitchFamily="66" charset="0"/>
              </a:rPr>
              <a:t>b3. Activation of so called „zymogens”</a:t>
            </a:r>
            <a:r>
              <a:rPr lang="en-US" altLang="sr-Latn-RS" sz="3200" i="1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altLang="sr-Latn-RS" sz="3200" i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sr-Latn-RS" sz="2400" i="1" dirty="0">
                <a:latin typeface="Comic Sans MS" pitchFamily="66" charset="0"/>
              </a:rPr>
              <a:t/>
            </a:r>
            <a:br>
              <a:rPr lang="en-US" altLang="sr-Latn-RS" sz="2400" i="1" dirty="0">
                <a:latin typeface="Comic Sans MS" pitchFamily="66" charset="0"/>
              </a:rPr>
            </a:br>
            <a:endParaRPr lang="en-US" altLang="sr-Latn-RS" sz="2400" i="1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687388"/>
            <a:ext cx="24479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Proteolytic activation</a:t>
            </a:r>
          </a:p>
          <a:p>
            <a:pPr>
              <a:defRPr/>
            </a:pPr>
            <a:r>
              <a:rPr lang="en-US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Examples </a:t>
            </a:r>
            <a:endParaRPr lang="en-US" kern="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dirty="0" smtClean="0">
                <a:latin typeface="Comic Sans MS" panose="030F0702030302020204" pitchFamily="66" charset="0"/>
              </a:rPr>
              <a:t>-coagulation cascade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350" y="1916832"/>
            <a:ext cx="4853682" cy="3431458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altLang="sr-Latn-RS" sz="2000" i="1" dirty="0" smtClean="0">
                <a:solidFill>
                  <a:srgbClr val="FF0000"/>
                </a:solidFill>
                <a:latin typeface="Comic Sans MS" pitchFamily="66" charset="0"/>
              </a:rPr>
              <a:t>Hormone signal transduction</a:t>
            </a:r>
            <a:br>
              <a:rPr lang="en-US" altLang="sr-Latn-RS" sz="2000" i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sr-Latn-RS" sz="2000" dirty="0" smtClean="0">
                <a:latin typeface="Comic Sans MS" pitchFamily="66" charset="0"/>
              </a:rPr>
              <a:t/>
            </a:r>
            <a:br>
              <a:rPr lang="en-US" altLang="sr-Latn-RS" sz="2000" dirty="0" smtClean="0">
                <a:latin typeface="Comic Sans MS" pitchFamily="66" charset="0"/>
              </a:rPr>
            </a:br>
            <a:r>
              <a:rPr lang="en-US" altLang="sr-Latn-RS" sz="2000" dirty="0" smtClean="0">
                <a:solidFill>
                  <a:srgbClr val="FF0000"/>
                </a:solidFill>
                <a:latin typeface="Comic Sans MS" pitchFamily="66" charset="0"/>
              </a:rPr>
              <a:t>Covalent modifications-</a:t>
            </a:r>
            <a:r>
              <a:rPr lang="en-US" altLang="sr-Latn-RS" sz="2000" dirty="0" smtClean="0">
                <a:latin typeface="Comic Sans MS" pitchFamily="66" charset="0"/>
              </a:rPr>
              <a:t>intracellular second messengers</a:t>
            </a:r>
            <a:br>
              <a:rPr lang="en-US" altLang="sr-Latn-RS" sz="2000" dirty="0" smtClean="0">
                <a:latin typeface="Comic Sans MS" pitchFamily="66" charset="0"/>
              </a:rPr>
            </a:br>
            <a:r>
              <a:rPr lang="en-US" altLang="sr-Latn-RS" sz="2000" dirty="0" smtClean="0">
                <a:latin typeface="Comic Sans MS" pitchFamily="66" charset="0"/>
              </a:rPr>
              <a:t/>
            </a:r>
            <a:br>
              <a:rPr lang="en-US" altLang="sr-Latn-RS" sz="2000" dirty="0" smtClean="0">
                <a:latin typeface="Comic Sans MS" pitchFamily="66" charset="0"/>
              </a:rPr>
            </a:br>
            <a:r>
              <a:rPr lang="en-US" altLang="sr-Latn-RS" sz="2000" dirty="0" smtClean="0">
                <a:latin typeface="Comic Sans MS" pitchFamily="66" charset="0"/>
              </a:rPr>
              <a:t>Example- epinephrine activity – intracellular glycogen metabolism</a:t>
            </a:r>
            <a:br>
              <a:rPr lang="en-US" altLang="sr-Latn-RS" sz="2000" dirty="0" smtClean="0">
                <a:latin typeface="Comic Sans MS" pitchFamily="66" charset="0"/>
              </a:rPr>
            </a:br>
            <a:r>
              <a:rPr lang="en-US" altLang="sr-Latn-RS" sz="2000" dirty="0" smtClean="0">
                <a:latin typeface="Comic Sans MS" pitchFamily="66" charset="0"/>
              </a:rPr>
              <a:t>phosphorylation of glycogen phosphorylase and glycogen synthase</a:t>
            </a:r>
            <a:endParaRPr lang="en-US" altLang="sr-Latn-RS" sz="2000" dirty="0">
              <a:latin typeface="Comic Sans MS" pitchFamily="66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403648" y="332656"/>
            <a:ext cx="5970494" cy="835460"/>
          </a:xfrm>
        </p:spPr>
        <p:txBody>
          <a:bodyPr/>
          <a:lstStyle/>
          <a:p>
            <a:r>
              <a:rPr lang="hr-HR" sz="28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hr-HR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r>
              <a:rPr lang="en-US" sz="32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Hormonal regulation</a:t>
            </a:r>
            <a:endParaRPr lang="en-US" sz="32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195638" cy="526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5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F07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341438"/>
            <a:ext cx="525462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6300788" y="2852738"/>
            <a:ext cx="284321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sr-Latn-RS" sz="2400" b="1" dirty="0" smtClean="0">
                <a:solidFill>
                  <a:schemeClr val="tx1"/>
                </a:solidFill>
                <a:latin typeface="Monotype Corsiva" pitchFamily="66" charset="0"/>
              </a:rPr>
              <a:t>In liver; high Km= 10 </a:t>
            </a:r>
            <a:r>
              <a:rPr lang="en-US" altLang="sr-Latn-RS" sz="2400" b="1" dirty="0" err="1" smtClean="0">
                <a:solidFill>
                  <a:schemeClr val="tx1"/>
                </a:solidFill>
                <a:latin typeface="Monotype Corsiva" pitchFamily="66" charset="0"/>
              </a:rPr>
              <a:t>mmol</a:t>
            </a:r>
            <a:r>
              <a:rPr lang="en-US" altLang="sr-Latn-RS" sz="2400" b="1" dirty="0" smtClean="0">
                <a:solidFill>
                  <a:schemeClr val="tx1"/>
                </a:solidFill>
                <a:latin typeface="Monotype Corsiva" pitchFamily="66" charset="0"/>
              </a:rPr>
              <a:t>/L;</a:t>
            </a: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sr-Latn-RS" sz="2400" dirty="0" smtClean="0">
                <a:solidFill>
                  <a:schemeClr val="tx1"/>
                </a:solidFill>
                <a:latin typeface="Monotype Corsiva" pitchFamily="66" charset="0"/>
              </a:rPr>
              <a:t>enzyme is active only at</a:t>
            </a: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sr-Latn-RS" sz="2400" dirty="0" smtClean="0">
                <a:solidFill>
                  <a:schemeClr val="tx1"/>
                </a:solidFill>
                <a:latin typeface="Monotype Corsiva" pitchFamily="66" charset="0"/>
              </a:rPr>
              <a:t>elevated blood glucose</a:t>
            </a:r>
          </a:p>
          <a:p>
            <a:pPr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sr-Latn-RS" sz="2400" dirty="0" smtClean="0">
                <a:solidFill>
                  <a:schemeClr val="tx1"/>
                </a:solidFill>
                <a:latin typeface="Monotype Corsiva" pitchFamily="66" charset="0"/>
              </a:rPr>
              <a:t>It is not inhibited by substrate</a:t>
            </a:r>
            <a:endParaRPr lang="en-US" altLang="sr-Latn-RS" sz="24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6567488" y="447675"/>
            <a:ext cx="254635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sr-Latn-RS" sz="2400" dirty="0" smtClean="0">
                <a:solidFill>
                  <a:schemeClr val="tx1"/>
                </a:solidFill>
                <a:latin typeface="Monotype Corsiva" pitchFamily="66" charset="0"/>
              </a:rPr>
              <a:t>In other organs;</a:t>
            </a:r>
          </a:p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sr-Latn-RS" sz="2400" dirty="0" smtClean="0">
                <a:solidFill>
                  <a:schemeClr val="tx1"/>
                </a:solidFill>
                <a:latin typeface="Monotype Corsiva" pitchFamily="66" charset="0"/>
              </a:rPr>
              <a:t> low Km=0.1 </a:t>
            </a:r>
            <a:r>
              <a:rPr lang="en-US" altLang="sr-Latn-RS" sz="2400" dirty="0" err="1" smtClean="0">
                <a:solidFill>
                  <a:schemeClr val="tx1"/>
                </a:solidFill>
                <a:latin typeface="Monotype Corsiva" pitchFamily="66" charset="0"/>
              </a:rPr>
              <a:t>mmol</a:t>
            </a:r>
            <a:r>
              <a:rPr lang="en-US" altLang="sr-Latn-RS" sz="2400" dirty="0" smtClean="0">
                <a:solidFill>
                  <a:schemeClr val="tx1"/>
                </a:solidFill>
                <a:latin typeface="Monotype Corsiva" pitchFamily="66" charset="0"/>
              </a:rPr>
              <a:t>/L</a:t>
            </a:r>
          </a:p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sr-Latn-RS" sz="2000" dirty="0" smtClean="0">
                <a:solidFill>
                  <a:schemeClr val="tx2"/>
                </a:solidFill>
                <a:latin typeface="Monotype Corsiva" pitchFamily="66" charset="0"/>
              </a:rPr>
              <a:t>inhibited by substrate</a:t>
            </a:r>
            <a:endParaRPr lang="en-US" altLang="sr-Latn-RS" sz="20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1682751" y="1284762"/>
            <a:ext cx="3897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r-HR" altLang="sr-Latn-RS" sz="2400" dirty="0" err="1">
                <a:solidFill>
                  <a:schemeClr val="tx1"/>
                </a:solidFill>
                <a:latin typeface="Times New Roman" pitchFamily="18" charset="0"/>
              </a:rPr>
              <a:t>Phosphorilation</a:t>
            </a:r>
            <a:r>
              <a:rPr lang="hr-HR" altLang="sr-Latn-R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r-HR" altLang="sr-Latn-RS" sz="2400" dirty="0" err="1">
                <a:solidFill>
                  <a:schemeClr val="tx1"/>
                </a:solidFill>
                <a:latin typeface="Times New Roman" pitchFamily="18" charset="0"/>
              </a:rPr>
              <a:t>of</a:t>
            </a:r>
            <a:r>
              <a:rPr lang="hr-HR" altLang="sr-Latn-R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r-HR" altLang="sr-Latn-RS" sz="2400" dirty="0" err="1">
                <a:solidFill>
                  <a:schemeClr val="tx1"/>
                </a:solidFill>
                <a:latin typeface="Times New Roman" pitchFamily="18" charset="0"/>
              </a:rPr>
              <a:t>the</a:t>
            </a:r>
            <a:r>
              <a:rPr lang="hr-HR" altLang="sr-Latn-R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r-HR" altLang="sr-Latn-RS" sz="2400" dirty="0" err="1">
                <a:solidFill>
                  <a:schemeClr val="tx1"/>
                </a:solidFill>
                <a:latin typeface="Times New Roman" pitchFamily="18" charset="0"/>
              </a:rPr>
              <a:t>glucose</a:t>
            </a:r>
            <a:endParaRPr lang="en-US" altLang="sr-Latn-RS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302" name="Line 8"/>
          <p:cNvSpPr>
            <a:spLocks noChangeShapeType="1"/>
          </p:cNvSpPr>
          <p:nvPr/>
        </p:nvSpPr>
        <p:spPr bwMode="auto">
          <a:xfrm flipV="1">
            <a:off x="5219700" y="1628775"/>
            <a:ext cx="165735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5303" name="Line 9"/>
          <p:cNvSpPr>
            <a:spLocks noChangeShapeType="1"/>
          </p:cNvSpPr>
          <p:nvPr/>
        </p:nvSpPr>
        <p:spPr bwMode="auto">
          <a:xfrm flipV="1">
            <a:off x="5580063" y="3213100"/>
            <a:ext cx="792162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" name="Rectangle 1"/>
          <p:cNvSpPr/>
          <p:nvPr/>
        </p:nvSpPr>
        <p:spPr>
          <a:xfrm>
            <a:off x="647700" y="25485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sr-Latn-RS" sz="2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6. Regulation by </a:t>
            </a:r>
            <a:r>
              <a:rPr lang="en-US" altLang="sr-Latn-RS" sz="24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Michaelis</a:t>
            </a:r>
            <a:r>
              <a:rPr lang="en-US" altLang="sr-Latn-RS" sz="2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br>
              <a:rPr lang="en-US" altLang="sr-Latn-RS" sz="2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sr-Latn-RS" sz="24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Menten</a:t>
            </a:r>
            <a:r>
              <a:rPr lang="en-US" altLang="sr-Latn-RS" sz="2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kinetics</a:t>
            </a:r>
            <a:r>
              <a:rPr lang="en-US" altLang="sr-Latn-RS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altLang="sr-Latn-RS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6447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719263"/>
            <a:ext cx="62611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1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6512511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hr-HR" altLang="sr-Latn-RS" sz="3600" i="1" dirty="0">
                <a:solidFill>
                  <a:srgbClr val="FF3300"/>
                </a:solidFill>
                <a:latin typeface="Monotype Corsiva" pitchFamily="66" charset="0"/>
              </a:rPr>
              <a:t>7. </a:t>
            </a:r>
            <a:r>
              <a:rPr lang="hr-HR" altLang="sr-Latn-RS" sz="3600" i="1" dirty="0" err="1">
                <a:solidFill>
                  <a:srgbClr val="FF3300"/>
                </a:solidFill>
                <a:latin typeface="Monotype Corsiva" pitchFamily="66" charset="0"/>
              </a:rPr>
              <a:t>Isoenzymes</a:t>
            </a:r>
            <a:r>
              <a:rPr lang="hr-HR" altLang="sr-Latn-RS" sz="3600" i="1" dirty="0">
                <a:solidFill>
                  <a:srgbClr val="FF3300"/>
                </a:solidFill>
                <a:latin typeface="Monotype Corsiva" pitchFamily="66" charset="0"/>
              </a:rPr>
              <a:t> </a:t>
            </a:r>
            <a:r>
              <a:rPr lang="hr-HR" altLang="sr-Latn-RS" sz="2800" dirty="0"/>
              <a:t/>
            </a:r>
            <a:br>
              <a:rPr lang="hr-HR" altLang="sr-Latn-RS" sz="2800" dirty="0"/>
            </a:br>
            <a:r>
              <a:rPr lang="hr-HR" altLang="sr-Latn-RS" sz="2800" dirty="0"/>
              <a:t>		</a:t>
            </a:r>
            <a:r>
              <a:rPr lang="en-US" altLang="sr-Latn-RS" sz="2400" dirty="0" smtClean="0">
                <a:sym typeface="Symbol" pitchFamily="18" charset="2"/>
              </a:rPr>
              <a:t>-amylase </a:t>
            </a:r>
            <a:r>
              <a:rPr lang="en-US" altLang="sr-Latn-RS" sz="2400" i="1" dirty="0" smtClean="0">
                <a:sym typeface="Symbol" pitchFamily="18" charset="2"/>
              </a:rPr>
              <a:t>(</a:t>
            </a:r>
            <a:r>
              <a:rPr lang="en-US" altLang="sr-Latn-RS" sz="2400" i="1" dirty="0" err="1" smtClean="0">
                <a:sym typeface="Symbol" pitchFamily="18" charset="2"/>
              </a:rPr>
              <a:t>diasatse</a:t>
            </a:r>
            <a:r>
              <a:rPr lang="en-US" altLang="sr-Latn-RS" sz="2400" i="1" dirty="0" smtClean="0">
                <a:sym typeface="Symbol" pitchFamily="18" charset="2"/>
              </a:rPr>
              <a:t>)</a:t>
            </a:r>
            <a:endParaRPr lang="en-US" altLang="sr-Latn-RS" sz="2400" i="1" dirty="0">
              <a:sym typeface="Symbol" pitchFamily="18" charset="2"/>
            </a:endParaRPr>
          </a:p>
        </p:txBody>
      </p:sp>
      <p:pic>
        <p:nvPicPr>
          <p:cNvPr id="60419" name="Picture 3" descr="546starchhydrolysis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2260"/>
            <a:ext cx="4319587" cy="45370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88784272"/>
              </p:ext>
            </p:extLst>
          </p:nvPr>
        </p:nvGraphicFramePr>
        <p:xfrm>
          <a:off x="5724525" y="3573463"/>
          <a:ext cx="3203575" cy="131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30683508"/>
              </p:ext>
            </p:extLst>
          </p:nvPr>
        </p:nvGraphicFramePr>
        <p:xfrm>
          <a:off x="5076056" y="2060848"/>
          <a:ext cx="374441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3309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3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hr-HR" altLang="sr-Latn-RS"/>
              <a:t>Literature and figures</a:t>
            </a:r>
          </a:p>
        </p:txBody>
      </p:sp>
      <p:sp>
        <p:nvSpPr>
          <p:cNvPr id="62467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143000" y="731838"/>
            <a:ext cx="6400800" cy="3475037"/>
          </a:xfrm>
          <a:prstGeom prst="rect">
            <a:avLst/>
          </a:prstGeom>
        </p:spPr>
        <p:txBody>
          <a:bodyPr/>
          <a:lstStyle/>
          <a:p>
            <a:pPr>
              <a:spcAft>
                <a:spcPct val="0"/>
              </a:spcAft>
              <a:buFont typeface="Arial" charset="0"/>
              <a:buChar char="•"/>
            </a:pPr>
            <a:r>
              <a:rPr lang="en-US" altLang="sr-Latn-RS" sz="2000">
                <a:solidFill>
                  <a:srgbClr val="000000"/>
                </a:solidFill>
                <a:latin typeface="Calibri" pitchFamily="34" charset="0"/>
              </a:rPr>
              <a:t>D. L. Nelson, M. M. Cox: Lehninger Principles of Biochemistry,Worth Publishers; New York 2006.</a:t>
            </a:r>
            <a:endParaRPr lang="hr-HR" altLang="sr-Latn-RS" sz="2000">
              <a:solidFill>
                <a:srgbClr val="000000"/>
              </a:solidFill>
              <a:latin typeface="Calibri" pitchFamily="34" charset="0"/>
            </a:endParaRPr>
          </a:p>
          <a:p>
            <a:pPr>
              <a:spcAft>
                <a:spcPct val="0"/>
              </a:spcAft>
              <a:buFont typeface="Arial" charset="0"/>
              <a:buChar char="•"/>
            </a:pPr>
            <a:r>
              <a:rPr lang="en-US" altLang="sr-Latn-RS" sz="2000"/>
              <a:t>Stryer, Biochemistry, W. H. Freeman, New York, 2006.</a:t>
            </a:r>
            <a:endParaRPr lang="hr-HR" altLang="sr-Latn-RS" sz="2000"/>
          </a:p>
          <a:p>
            <a:pPr>
              <a:spcAft>
                <a:spcPct val="0"/>
              </a:spcAft>
              <a:buFont typeface="Arial" charset="0"/>
              <a:buChar char="•"/>
            </a:pPr>
            <a:r>
              <a:rPr lang="en-US" altLang="sr-Latn-RS" sz="2000"/>
              <a:t>T. E. Devlin: Textbook of Biochemistry with Clinical Correlations, John Wiley and Sons Inc., 2002</a:t>
            </a:r>
          </a:p>
          <a:p>
            <a:pPr>
              <a:spcAft>
                <a:spcPct val="0"/>
              </a:spcAft>
              <a:buFont typeface="Arial" charset="0"/>
              <a:buChar char="•"/>
            </a:pPr>
            <a:endParaRPr lang="en-US" altLang="sr-Latn-RS" sz="2000"/>
          </a:p>
          <a:p>
            <a:pPr>
              <a:spcAft>
                <a:spcPct val="0"/>
              </a:spcAft>
              <a:buFont typeface="Arial" charset="0"/>
              <a:buChar char="•"/>
            </a:pPr>
            <a:endParaRPr lang="hr-HR" altLang="sr-Latn-RS" sz="2000">
              <a:solidFill>
                <a:srgbClr val="000000"/>
              </a:solidFill>
              <a:latin typeface="Calibri" pitchFamily="34" charset="0"/>
            </a:endParaRPr>
          </a:p>
          <a:p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2097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29587"/>
            <a:ext cx="6980237" cy="672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36296" y="3501008"/>
            <a:ext cx="1728192" cy="10464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 smtClean="0"/>
              <a:t>E-either the cleavage or formation of chemical  bonds, with double bonds either arising or disappearing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020272" y="5644483"/>
            <a:ext cx="1566936" cy="10464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hr-HR" sz="1100" dirty="0" smtClean="0"/>
              <a:t>-</a:t>
            </a:r>
            <a:r>
              <a:rPr lang="en-US" sz="1100" dirty="0" smtClean="0"/>
              <a:t>energy-dependent and are therefore always coupled to the hydrolysis of nucleoside triphosphates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6592104"/>
            <a:ext cx="27900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 err="1"/>
              <a:t>Koolman</a:t>
            </a:r>
            <a:r>
              <a:rPr lang="hr-HR" sz="800" dirty="0"/>
              <a:t>, </a:t>
            </a:r>
            <a:r>
              <a:rPr lang="hr-HR" sz="800" dirty="0" err="1"/>
              <a:t>Roehm</a:t>
            </a:r>
            <a:r>
              <a:rPr lang="hr-HR" sz="800" dirty="0"/>
              <a:t>: </a:t>
            </a:r>
            <a:r>
              <a:rPr lang="en-US" sz="800" dirty="0"/>
              <a:t>Color Atlas of</a:t>
            </a:r>
            <a:r>
              <a:rPr lang="hr-HR" sz="800" dirty="0"/>
              <a:t> </a:t>
            </a:r>
            <a:r>
              <a:rPr lang="en-US" sz="800" dirty="0"/>
              <a:t>Biochemistry</a:t>
            </a:r>
            <a:r>
              <a:rPr lang="hr-HR" sz="800" dirty="0"/>
              <a:t> </a:t>
            </a:r>
            <a:r>
              <a:rPr lang="en-US" sz="800" dirty="0"/>
              <a:t>Second edition</a:t>
            </a:r>
            <a:endParaRPr lang="hr-HR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7434572" y="350716"/>
            <a:ext cx="1331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Enzyme classes and subclasses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47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908720"/>
            <a:ext cx="7772400" cy="4114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How would you define the enzymes?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Which type of biomolecules (according structure) have </a:t>
            </a:r>
            <a:r>
              <a:rPr lang="en-US" sz="2800" dirty="0" err="1" smtClean="0"/>
              <a:t>biocatalytic</a:t>
            </a:r>
            <a:r>
              <a:rPr lang="en-US" sz="2800" dirty="0" smtClean="0"/>
              <a:t> properties?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List the major classes of enzymes!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How can we divide enzyme cofactors? Shortly explain the difference between the coenzyme and prosthetic group!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Shortly explain allosteric regulation of enzyme activity, interconversion and zymogen activation!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What are rate limiting reactions of the metabolic pathways?</a:t>
            </a:r>
          </a:p>
          <a:p>
            <a:pPr marL="457200" indent="-457200">
              <a:buFont typeface="+mj-lt"/>
              <a:buAutoNum type="arabicPeriod"/>
            </a:pPr>
            <a:endParaRPr lang="hr-HR" sz="2000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0288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Enzymes act on specific substrates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Bind a substrate by noncovalent bonds</a:t>
            </a:r>
            <a:r>
              <a:rPr lang="en-US" sz="2800" b="1" dirty="0" smtClean="0">
                <a:latin typeface="Comic Sans MS" panose="030F0702030302020204" pitchFamily="66" charset="0"/>
              </a:rPr>
              <a:t>: </a:t>
            </a:r>
            <a:r>
              <a:rPr lang="en-US" sz="2800" dirty="0" smtClean="0">
                <a:latin typeface="Comic Sans MS" panose="030F0702030302020204" pitchFamily="66" charset="0"/>
              </a:rPr>
              <a:t>van der Waals, electrostatic, hydrogen bonding and hydrophobic interactions</a:t>
            </a:r>
          </a:p>
          <a:p>
            <a:endParaRPr lang="en-US" sz="2800" dirty="0" smtClean="0">
              <a:latin typeface="Comic Sans MS" panose="030F0702030302020204" pitchFamily="66" charset="0"/>
            </a:endParaRPr>
          </a:p>
          <a:p>
            <a:r>
              <a:rPr lang="en-US" sz="2800" b="1" dirty="0" smtClean="0">
                <a:latin typeface="Comic Sans MS" panose="030F0702030302020204" pitchFamily="66" charset="0"/>
              </a:rPr>
              <a:t>Enzyme and substrate relations: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Geometric complementary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Electrostatically complementary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Induced fit model of binding</a:t>
            </a:r>
          </a:p>
          <a:p>
            <a:pPr lvl="1"/>
            <a:r>
              <a:rPr lang="en-US" sz="2400" dirty="0" smtClean="0">
                <a:latin typeface="Comic Sans MS" panose="030F0702030302020204" pitchFamily="66" charset="0"/>
              </a:rPr>
              <a:t>Model of binding is INDUCED FIT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7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1994" y="569699"/>
            <a:ext cx="4330824" cy="1143000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en-US" altLang="sr-Latn-R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Induced fit model</a:t>
            </a:r>
            <a:r>
              <a:rPr lang="en-US" altLang="sr-Latn-RS" sz="3200" dirty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en-US" altLang="sr-Latn-RS" sz="3200" dirty="0">
                <a:solidFill>
                  <a:srgbClr val="000000"/>
                </a:solidFill>
                <a:latin typeface="Times New Roman" pitchFamily="18" charset="0"/>
              </a:rPr>
            </a:br>
            <a:endParaRPr lang="hr-HR" dirty="0"/>
          </a:p>
        </p:txBody>
      </p:sp>
      <p:sp>
        <p:nvSpPr>
          <p:cNvPr id="4" name="Rectangle 3"/>
          <p:cNvSpPr/>
          <p:nvPr/>
        </p:nvSpPr>
        <p:spPr>
          <a:xfrm>
            <a:off x="4759406" y="3319705"/>
            <a:ext cx="3137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hlinkClick r:id="rId2"/>
              </a:rPr>
              <a:t>http://web.chem.ucsb.edu/~</a:t>
            </a:r>
            <a:r>
              <a:rPr lang="hr-HR" dirty="0" err="1">
                <a:hlinkClick r:id="rId2"/>
              </a:rPr>
              <a:t>molvisual</a:t>
            </a:r>
            <a:r>
              <a:rPr lang="hr-HR" dirty="0">
                <a:hlinkClick r:id="rId2"/>
              </a:rPr>
              <a:t>/ABLE/</a:t>
            </a:r>
            <a:r>
              <a:rPr lang="hr-HR" dirty="0" err="1">
                <a:hlinkClick r:id="rId2"/>
              </a:rPr>
              <a:t>induced</a:t>
            </a:r>
            <a:r>
              <a:rPr lang="hr-HR" dirty="0">
                <a:hlinkClick r:id="rId2"/>
              </a:rPr>
              <a:t>_</a:t>
            </a:r>
            <a:r>
              <a:rPr lang="hr-HR" dirty="0" err="1">
                <a:hlinkClick r:id="rId2"/>
              </a:rPr>
              <a:t>fit</a:t>
            </a:r>
            <a:r>
              <a:rPr lang="hr-HR" dirty="0">
                <a:hlinkClick r:id="rId2"/>
              </a:rPr>
              <a:t>/</a:t>
            </a:r>
            <a:r>
              <a:rPr lang="hr-HR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3889102" cy="276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994" y="1268611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Example Hexokinase as the enzyme </a:t>
            </a:r>
            <a:r>
              <a:rPr lang="en-US" dirty="0" smtClean="0">
                <a:latin typeface="Comic Sans MS" panose="030F0702030302020204" pitchFamily="66" charset="0"/>
              </a:rPr>
              <a:t> (ATP:D-hexose-6-phosphotransferase E.C.2.7.1.1.)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And glucose as the substrate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Slikovni rezultat za hexokinase induced fit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9618" b="16929"/>
          <a:stretch/>
        </p:blipFill>
        <p:spPr bwMode="auto">
          <a:xfrm>
            <a:off x="3635896" y="4365104"/>
            <a:ext cx="5259898" cy="217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234" y="3966036"/>
            <a:ext cx="3294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Enzyme and substrate fit to each other due to change in conformation- spatial rearrangement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89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835696" y="5229200"/>
            <a:ext cx="6512511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altLang="sr-Latn-RS" sz="3200" dirty="0" smtClean="0"/>
              <a:t>Adopting of  enzyme and substrate shapes</a:t>
            </a:r>
            <a:endParaRPr lang="en-US" altLang="sr-Latn-RS" sz="3200" dirty="0"/>
          </a:p>
        </p:txBody>
      </p:sp>
      <p:pic>
        <p:nvPicPr>
          <p:cNvPr id="19459" name="Picture 2" descr="http://upload.wikimedia.org/wikipedia/commons/thumb/2/24/Induced_fit_diagram.svg/648px-Induced_fit_diagram.svg.png">
            <a:hlinkClick r:id="rId2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916113"/>
            <a:ext cx="8299450" cy="32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r-Latn-R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r-Latn-R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r-Latn-R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r-Latn-R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r-Latn-R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r-Latn-R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2420</Words>
  <Application>Microsoft Office PowerPoint</Application>
  <PresentationFormat>On-screen Show (4:3)</PresentationFormat>
  <Paragraphs>348</Paragraphs>
  <Slides>60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Arial</vt:lpstr>
      <vt:lpstr>Calibri</vt:lpstr>
      <vt:lpstr>Comic Sans MS</vt:lpstr>
      <vt:lpstr>ComicSansMS-Bold</vt:lpstr>
      <vt:lpstr>Georgia</vt:lpstr>
      <vt:lpstr>Monotype Corsiva</vt:lpstr>
      <vt:lpstr>Symbol</vt:lpstr>
      <vt:lpstr>Tahoma</vt:lpstr>
      <vt:lpstr>Times New Roman</vt:lpstr>
      <vt:lpstr>Office Theme</vt:lpstr>
      <vt:lpstr>Default Design</vt:lpstr>
      <vt:lpstr>1_Default Design</vt:lpstr>
      <vt:lpstr>2_Default Design</vt:lpstr>
      <vt:lpstr>3_Default Design</vt:lpstr>
      <vt:lpstr>Mechanism of enzyme action Coenzymes Regulations of enzyme activity</vt:lpstr>
      <vt:lpstr>Mechanism of enzyme action</vt:lpstr>
      <vt:lpstr>PowerPoint Presentation</vt:lpstr>
      <vt:lpstr>Basic enzyme properties</vt:lpstr>
      <vt:lpstr> Classification of enzymes by type of reaction</vt:lpstr>
      <vt:lpstr>PowerPoint Presentation</vt:lpstr>
      <vt:lpstr>Enzymes act on specific substrates</vt:lpstr>
      <vt:lpstr>Induced fit model </vt:lpstr>
      <vt:lpstr>Adopting of  enzyme and substrate shapes</vt:lpstr>
      <vt:lpstr>Complex enzyme-substrate</vt:lpstr>
      <vt:lpstr>Enzymes are stereospecific</vt:lpstr>
      <vt:lpstr>Some enzymes need cofactors for their activity</vt:lpstr>
      <vt:lpstr>PowerPoint Presentation</vt:lpstr>
      <vt:lpstr>Prostetic group </vt:lpstr>
      <vt:lpstr>Basic structure of coenzymes</vt:lpstr>
      <vt:lpstr>Oxidoreductase coenzymes</vt:lpstr>
      <vt:lpstr>PowerPoint Presentation</vt:lpstr>
      <vt:lpstr>PowerPoint Presentation</vt:lpstr>
      <vt:lpstr>PowerPoint Presentation</vt:lpstr>
      <vt:lpstr>Flavin nucleotides</vt:lpstr>
      <vt:lpstr>Coenzim Q </vt:lpstr>
      <vt:lpstr>Hem – prosthetic group of cytochromes</vt:lpstr>
      <vt:lpstr>PowerPoint Presentation</vt:lpstr>
      <vt:lpstr>PowerPoint Presentation</vt:lpstr>
      <vt:lpstr>THE ACTIVATION ENERGY AND REACTION COORDINATES </vt:lpstr>
      <vt:lpstr>PowerPoint Presentation</vt:lpstr>
      <vt:lpstr>Mechanisms of enzyme catalyis</vt:lpstr>
      <vt:lpstr>PowerPoint Presentation</vt:lpstr>
      <vt:lpstr>Covalental catalysis</vt:lpstr>
      <vt:lpstr>Combination of acid-base and covalent catalysis</vt:lpstr>
      <vt:lpstr>PowerPoint Presentation</vt:lpstr>
      <vt:lpstr>Metal ion catalysis</vt:lpstr>
      <vt:lpstr>Regulation ensures:</vt:lpstr>
      <vt:lpstr>PowerPoint Presentation</vt:lpstr>
      <vt:lpstr>PowerPoint Presentation</vt:lpstr>
      <vt:lpstr>PowerPoint Presentation</vt:lpstr>
      <vt:lpstr>PowerPoint Presentation</vt:lpstr>
      <vt:lpstr>Membrane structure and permeability of different intermediates</vt:lpstr>
      <vt:lpstr>3-Regulation of enzyme amounts</vt:lpstr>
      <vt:lpstr>4- Regulation at the enzyme level</vt:lpstr>
      <vt:lpstr>The flux of metabolites in metabolic pathways must be regulated in concerted manner </vt:lpstr>
      <vt:lpstr>PowerPoint Presentation</vt:lpstr>
      <vt:lpstr>a1-Rate-limiting reactions</vt:lpstr>
      <vt:lpstr>Example- phosphofructokinase I (glycolysis)</vt:lpstr>
      <vt:lpstr>PowerPoint Presentation</vt:lpstr>
      <vt:lpstr>a3-inhibition by product</vt:lpstr>
      <vt:lpstr>a5-inhibition by substrate</vt:lpstr>
      <vt:lpstr>PowerPoint Presentation</vt:lpstr>
      <vt:lpstr>b1-Allosteric regulation</vt:lpstr>
      <vt:lpstr>PowerPoint Presentation</vt:lpstr>
      <vt:lpstr>Covalent modification</vt:lpstr>
      <vt:lpstr>PowerPoint Presentation</vt:lpstr>
      <vt:lpstr>b3. Activation of so called „zymogens”  </vt:lpstr>
      <vt:lpstr>b3. Activation of so called „zymogens”  </vt:lpstr>
      <vt:lpstr>Hormone signal transduction  Covalent modifications-intracellular second messengers  Example- epinephrine activity – intracellular glycogen metabolism phosphorylation of glycogen phosphorylase and glycogen synthase</vt:lpstr>
      <vt:lpstr>PowerPoint Presentation</vt:lpstr>
      <vt:lpstr>PowerPoint Presentation</vt:lpstr>
      <vt:lpstr>7. Isoenzymes    -amylase (diasatse)</vt:lpstr>
      <vt:lpstr>Literature and figures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Daria Pašalić</dc:creator>
  <cp:lastModifiedBy>Daria Pašalić</cp:lastModifiedBy>
  <cp:revision>154</cp:revision>
  <dcterms:created xsi:type="dcterms:W3CDTF">2014-02-27T10:52:45Z</dcterms:created>
  <dcterms:modified xsi:type="dcterms:W3CDTF">2021-04-21T11:36:25Z</dcterms:modified>
</cp:coreProperties>
</file>