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67" r:id="rId3"/>
    <p:sldId id="368" r:id="rId4"/>
    <p:sldId id="370" r:id="rId5"/>
    <p:sldId id="371" r:id="rId6"/>
    <p:sldId id="372" r:id="rId7"/>
    <p:sldId id="407" r:id="rId8"/>
    <p:sldId id="373" r:id="rId9"/>
    <p:sldId id="402" r:id="rId10"/>
    <p:sldId id="379" r:id="rId11"/>
    <p:sldId id="380" r:id="rId12"/>
    <p:sldId id="381" r:id="rId13"/>
    <p:sldId id="369" r:id="rId14"/>
    <p:sldId id="322" r:id="rId15"/>
    <p:sldId id="343" r:id="rId16"/>
    <p:sldId id="258" r:id="rId17"/>
    <p:sldId id="327" r:id="rId18"/>
    <p:sldId id="324" r:id="rId19"/>
    <p:sldId id="330" r:id="rId20"/>
    <p:sldId id="291" r:id="rId21"/>
    <p:sldId id="261" r:id="rId22"/>
    <p:sldId id="285" r:id="rId23"/>
    <p:sldId id="401" r:id="rId24"/>
    <p:sldId id="404" r:id="rId25"/>
    <p:sldId id="406" r:id="rId26"/>
    <p:sldId id="405" r:id="rId27"/>
    <p:sldId id="397" r:id="rId28"/>
    <p:sldId id="396" r:id="rId29"/>
    <p:sldId id="384" r:id="rId30"/>
    <p:sldId id="383" r:id="rId31"/>
    <p:sldId id="385" r:id="rId32"/>
    <p:sldId id="387" r:id="rId33"/>
    <p:sldId id="386" r:id="rId34"/>
    <p:sldId id="388" r:id="rId35"/>
    <p:sldId id="390" r:id="rId36"/>
    <p:sldId id="394" r:id="rId37"/>
    <p:sldId id="382" r:id="rId38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CC"/>
    <a:srgbClr val="000000"/>
    <a:srgbClr val="6699FF"/>
    <a:srgbClr val="CCFFCC"/>
    <a:srgbClr val="CCFF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66" autoAdjust="0"/>
  </p:normalViewPr>
  <p:slideViewPr>
    <p:cSldViewPr>
      <p:cViewPr varScale="1">
        <p:scale>
          <a:sx n="89" d="100"/>
          <a:sy n="89" d="100"/>
        </p:scale>
        <p:origin x="816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01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 smtClean="0"/>
              <a:t>Click to edit Master text styles</a:t>
            </a:r>
          </a:p>
          <a:p>
            <a:pPr lvl="1"/>
            <a:r>
              <a:rPr lang="hr-HR" noProof="0" smtClean="0"/>
              <a:t>Second level</a:t>
            </a:r>
          </a:p>
          <a:p>
            <a:pPr lvl="2"/>
            <a:r>
              <a:rPr lang="hr-HR" noProof="0" smtClean="0"/>
              <a:t>Third level</a:t>
            </a:r>
          </a:p>
          <a:p>
            <a:pPr lvl="3"/>
            <a:r>
              <a:rPr lang="hr-HR" noProof="0" smtClean="0"/>
              <a:t>Fourth level</a:t>
            </a:r>
          </a:p>
          <a:p>
            <a:pPr lvl="4"/>
            <a:r>
              <a:rPr lang="hr-HR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49C39CC-EF78-46FF-A554-525ACB70E88A}" type="slidenum">
              <a:rPr lang="hr-HR" altLang="en-US"/>
              <a:pPr/>
              <a:t>‹#›</a:t>
            </a:fld>
            <a:endParaRPr lang="hr-H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711BEE-C53E-49B2-9769-0D005B85A281}" type="slidenum">
              <a:rPr lang="hr-HR" altLang="sr-Latn-RS"/>
              <a:pPr eaLnBrk="1" hangingPunct="1">
                <a:spcBef>
                  <a:spcPct val="0"/>
                </a:spcBef>
              </a:pPr>
              <a:t>2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BD2A5C-B980-4CAE-B8C1-EFC67D1D6E0A}" type="slidenum">
              <a:rPr lang="hr-HR" altLang="sr-Latn-RS"/>
              <a:pPr eaLnBrk="1" hangingPunct="1">
                <a:spcBef>
                  <a:spcPct val="0"/>
                </a:spcBef>
              </a:pPr>
              <a:t>15</a:t>
            </a:fld>
            <a:endParaRPr lang="hr-HR" altLang="sr-Latn-R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C35366-E611-430A-B9B0-BAFEC7CCC9A6}" type="slidenum">
              <a:rPr lang="hr-HR" altLang="sr-Latn-RS"/>
              <a:pPr eaLnBrk="1" hangingPunct="1">
                <a:spcBef>
                  <a:spcPct val="0"/>
                </a:spcBef>
              </a:pPr>
              <a:t>21</a:t>
            </a:fld>
            <a:endParaRPr lang="hr-HR" altLang="sr-Latn-R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06A70D-FD3C-4E4A-A8E0-F0B6C51FE7C5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42908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D88E5-A85A-4F72-ADD2-9D3793D7B6B8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71555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F78178-7497-4B24-9AA4-339B25A3EAEF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1098190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75FE5E-7B5C-4831-80D0-A668AA219EB7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74160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86F241-D953-44E8-B7EB-96C4D4101FCA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140140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92989-3B80-430E-B504-C1204C4EEAA7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163215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D6B071-22BB-460B-A234-9E0FE0D9EAAD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73101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636D43-BCA7-496F-9980-6E2352F9D030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646582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FD4C2-A5BC-4EAC-94E9-36AE2FBBC147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1750262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982F9-E071-4970-97FC-D069ECA42206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88349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EBAA6-CF08-4E2A-AE16-03B1C3ECCE56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14705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BC262-F668-488F-8656-F52FD0800D43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402509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Click to edit Master text styles</a:t>
            </a:r>
          </a:p>
          <a:p>
            <a:pPr lvl="1"/>
            <a:r>
              <a:rPr lang="hr-HR" altLang="sr-Latn-RS" smtClean="0"/>
              <a:t>Second level</a:t>
            </a:r>
          </a:p>
          <a:p>
            <a:pPr lvl="2"/>
            <a:r>
              <a:rPr lang="hr-HR" altLang="sr-Latn-RS" smtClean="0"/>
              <a:t>Third level</a:t>
            </a:r>
          </a:p>
          <a:p>
            <a:pPr lvl="3"/>
            <a:r>
              <a:rPr lang="hr-HR" altLang="sr-Latn-RS" smtClean="0"/>
              <a:t>Fourth level</a:t>
            </a:r>
          </a:p>
          <a:p>
            <a:pPr lvl="4"/>
            <a:r>
              <a:rPr lang="hr-HR" altLang="sr-Latn-R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9ED5AF-85F0-4E90-8F6B-838ADCEF339A}" type="slidenum">
              <a:rPr lang="hr-HR" altLang="en-US"/>
              <a:pPr/>
              <a:t>‹#›</a:t>
            </a:fld>
            <a:endParaRPr lang="hr-H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mailto:svjetlana.kalanj.Bognar@mef.hr" TargetMode="Externa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w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Taxus_wood.jpg" TargetMode="External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//upload.wikimedia.org/wikipedia/commons/9/93/Isomaltose.svg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://cs.wikipedia.org/wiki/Soubor:Dextrin.svg" TargetMode="External"/><Relationship Id="rId5" Type="http://schemas.openxmlformats.org/officeDocument/2006/relationships/image" Target="../media/image35.png"/><Relationship Id="rId10" Type="http://schemas.openxmlformats.org/officeDocument/2006/relationships/image" Target="../media/image4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en.wikipedia.org/wiki/File:PBB_Protein_LYZ_image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4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3281363" y="333375"/>
            <a:ext cx="57261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r-HR" altLang="sr-Latn-RS" sz="2400" b="1">
                <a:latin typeface="Tahoma" panose="020B0604030504040204" pitchFamily="34" charset="0"/>
              </a:rPr>
              <a:t>DIGESTION AND ABSORPTION OF CARBOHYDRATES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z="2400" b="1">
                <a:latin typeface="Tahoma" panose="020B0604030504040204" pitchFamily="34" charset="0"/>
              </a:rPr>
              <a:t>OVERVIEW OF CARBOHYDRATE METABOLISM</a:t>
            </a:r>
          </a:p>
          <a:p>
            <a:pPr eaLnBrk="1" hangingPunct="1">
              <a:spcBef>
                <a:spcPct val="0"/>
              </a:spcBef>
            </a:pPr>
            <a:r>
              <a:rPr lang="hr-HR" altLang="sr-Latn-RS" sz="2400" b="1">
                <a:latin typeface="Tahoma" panose="020B0604030504040204" pitchFamily="34" charset="0"/>
              </a:rPr>
              <a:t>OXIDATIVE DECARBOXYLATION OF PYRUVATE</a:t>
            </a:r>
          </a:p>
        </p:txBody>
      </p:sp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4">
            <a:lum bright="-2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49275"/>
            <a:ext cx="2760663" cy="3490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5111750" y="6535738"/>
            <a:ext cx="4032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200" dirty="0">
                <a:latin typeface="Calibri" panose="020F0502020204030204" pitchFamily="34" charset="0"/>
              </a:rPr>
              <a:t>Svjetlana Kalanj Bognar; </a:t>
            </a:r>
            <a:r>
              <a:rPr lang="hr-HR" altLang="sr-Latn-RS" sz="1200" dirty="0" smtClean="0">
                <a:latin typeface="Calibri" panose="020F0502020204030204" pitchFamily="34" charset="0"/>
                <a:hlinkClick r:id="rId5"/>
              </a:rPr>
              <a:t>svjetla</a:t>
            </a:r>
            <a:r>
              <a:rPr lang="en-US" altLang="sr-Latn-RS" sz="1200" dirty="0" smtClean="0">
                <a:latin typeface="Calibri" panose="020F0502020204030204" pitchFamily="34" charset="0"/>
                <a:hlinkClick r:id="rId5"/>
              </a:rPr>
              <a:t>na.kalanj.bognar@mef.hr</a:t>
            </a:r>
            <a:r>
              <a:rPr lang="en-US" altLang="sr-Latn-RS" sz="1200" dirty="0" smtClean="0">
                <a:latin typeface="Calibri" panose="020F0502020204030204" pitchFamily="34" charset="0"/>
              </a:rPr>
              <a:t> </a:t>
            </a:r>
            <a:endParaRPr lang="hr-HR" altLang="sr-Latn-RS" sz="1200" dirty="0">
              <a:latin typeface="Calibri" panose="020F0502020204030204" pitchFamily="34" charset="0"/>
            </a:endParaRPr>
          </a:p>
        </p:txBody>
      </p:sp>
      <p:pic>
        <p:nvPicPr>
          <p:cNvPr id="205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3141663"/>
            <a:ext cx="38671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38" y="2997200"/>
            <a:ext cx="217805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2319" y="2735262"/>
            <a:ext cx="693737" cy="69373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9"/>
          <p:cNvGrpSpPr>
            <a:grpSpLocks/>
          </p:cNvGrpSpPr>
          <p:nvPr/>
        </p:nvGrpSpPr>
        <p:grpSpPr bwMode="auto">
          <a:xfrm>
            <a:off x="250825" y="3357563"/>
            <a:ext cx="7654925" cy="3076575"/>
            <a:chOff x="179512" y="2348880"/>
            <a:chExt cx="8463111" cy="4085059"/>
          </a:xfrm>
        </p:grpSpPr>
        <p:pic>
          <p:nvPicPr>
            <p:cNvPr id="10252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348880"/>
              <a:ext cx="4331148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4005064"/>
              <a:ext cx="5438775" cy="242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936372" y="2494323"/>
              <a:ext cx="647633" cy="215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011723" y="4077336"/>
              <a:ext cx="647633" cy="217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56378" y="5084900"/>
              <a:ext cx="647633" cy="217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</p:grpSp>
      <p:sp>
        <p:nvSpPr>
          <p:cNvPr id="10243" name="Rectangle 10"/>
          <p:cNvSpPr>
            <a:spLocks noChangeArrowheads="1"/>
          </p:cNvSpPr>
          <p:nvPr/>
        </p:nvSpPr>
        <p:spPr bwMode="auto">
          <a:xfrm>
            <a:off x="4168775" y="374491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latin typeface="Tahoma" panose="020B0604030504040204" pitchFamily="34" charset="0"/>
              </a:rPr>
              <a:t>amylose</a:t>
            </a:r>
            <a:endParaRPr lang="hr-HR" altLang="sr-Latn-RS" sz="1800"/>
          </a:p>
        </p:txBody>
      </p:sp>
      <p:sp>
        <p:nvSpPr>
          <p:cNvPr id="10244" name="Rectangle 11"/>
          <p:cNvSpPr>
            <a:spLocks noChangeArrowheads="1"/>
          </p:cNvSpPr>
          <p:nvPr/>
        </p:nvSpPr>
        <p:spPr bwMode="auto">
          <a:xfrm>
            <a:off x="6300788" y="4508500"/>
            <a:ext cx="1604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latin typeface="Tahoma" panose="020B0604030504040204" pitchFamily="34" charset="0"/>
              </a:rPr>
              <a:t>amylopectin</a:t>
            </a:r>
            <a:endParaRPr lang="hr-HR" altLang="sr-Latn-RS" sz="1800"/>
          </a:p>
        </p:txBody>
      </p:sp>
      <p:grpSp>
        <p:nvGrpSpPr>
          <p:cNvPr id="10245" name="Group 18"/>
          <p:cNvGrpSpPr>
            <a:grpSpLocks/>
          </p:cNvGrpSpPr>
          <p:nvPr/>
        </p:nvGrpSpPr>
        <p:grpSpPr bwMode="auto">
          <a:xfrm>
            <a:off x="963613" y="1268413"/>
            <a:ext cx="2160587" cy="1736725"/>
            <a:chOff x="971600" y="188640"/>
            <a:chExt cx="2160240" cy="1736697"/>
          </a:xfrm>
        </p:grpSpPr>
        <p:pic>
          <p:nvPicPr>
            <p:cNvPr id="10248" name="Picture 4"/>
            <p:cNvPicPr>
              <a:picLocks noChangeAspect="1" noChangeArrowheads="1"/>
            </p:cNvPicPr>
            <p:nvPr/>
          </p:nvPicPr>
          <p:blipFill>
            <a:blip r:embed="rId6">
              <a:lum bright="-8000" contras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260648"/>
              <a:ext cx="2160240" cy="16646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331904" y="188640"/>
              <a:ext cx="1223766" cy="2460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hr-HR" sz="1000" b="1" dirty="0">
                  <a:latin typeface="Arial" charset="0"/>
                </a:rPr>
                <a:t>Starch granules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0948" y="423586"/>
              <a:ext cx="215865" cy="2889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1457297" y="447398"/>
              <a:ext cx="199993" cy="6492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2651125" y="1728788"/>
            <a:ext cx="69834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r-HR" altLang="sr-Latn-RS" sz="2200" b="1" u="sng" dirty="0" err="1">
                <a:solidFill>
                  <a:srgbClr val="FF0000"/>
                </a:solidFill>
                <a:latin typeface="Tahoma" panose="020B0604030504040204" pitchFamily="34" charset="0"/>
              </a:rPr>
              <a:t>Starch</a:t>
            </a:r>
            <a:r>
              <a:rPr lang="hr-HR" altLang="sr-Latn-RS" sz="2200" dirty="0">
                <a:latin typeface="Tahoma" panose="020B0604030504040204" pitchFamily="34" charset="0"/>
              </a:rPr>
              <a:t> 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contains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two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glucose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polymers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:                                                 </a:t>
            </a:r>
            <a:r>
              <a:rPr lang="hr-HR" altLang="sr-Latn-RS" sz="22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amylose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 (</a:t>
            </a:r>
            <a:r>
              <a:rPr lang="el-GR" altLang="sr-Latn-RS" sz="2200" i="1" dirty="0">
                <a:solidFill>
                  <a:srgbClr val="FF0000"/>
                </a:solidFill>
                <a:latin typeface="Tahoma" panose="020B0604030504040204" pitchFamily="34" charset="0"/>
              </a:rPr>
              <a:t>α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1→4 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glycosidic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linkage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) 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and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                      </a:t>
            </a:r>
            <a:r>
              <a:rPr lang="hr-HR" altLang="sr-Latn-RS" sz="22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amylopectin</a:t>
            </a:r>
            <a:r>
              <a:rPr lang="hr-HR" altLang="sr-Latn-RS" sz="22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(</a:t>
            </a:r>
            <a:r>
              <a:rPr lang="el-GR" altLang="sr-Latn-RS" sz="2200" i="1" dirty="0">
                <a:solidFill>
                  <a:srgbClr val="FF0000"/>
                </a:solidFill>
                <a:latin typeface="Tahoma" panose="020B0604030504040204" pitchFamily="34" charset="0"/>
              </a:rPr>
              <a:t>α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1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→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6 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glycosidic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linkage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)</a:t>
            </a:r>
          </a:p>
        </p:txBody>
      </p:sp>
      <p:sp>
        <p:nvSpPr>
          <p:cNvPr id="10247" name="TextBox 16"/>
          <p:cNvSpPr txBox="1">
            <a:spLocks noChangeArrowheads="1"/>
          </p:cNvSpPr>
          <p:nvPr/>
        </p:nvSpPr>
        <p:spPr bwMode="auto">
          <a:xfrm>
            <a:off x="233363" y="249238"/>
            <a:ext cx="8351837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200" b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II. COMPLEX CARBOHYDRATES - </a:t>
            </a:r>
            <a:r>
              <a:rPr lang="hr-HR" altLang="sr-Latn-RS" sz="2200" b="1" u="sng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POLYSACCHARIDES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200" b="1" u="sng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180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47296" y="936562"/>
            <a:ext cx="464864" cy="46486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9"/>
          <p:cNvGrpSpPr>
            <a:grpSpLocks/>
          </p:cNvGrpSpPr>
          <p:nvPr/>
        </p:nvGrpSpPr>
        <p:grpSpPr bwMode="auto">
          <a:xfrm>
            <a:off x="3635375" y="1628775"/>
            <a:ext cx="5005388" cy="2232025"/>
            <a:chOff x="3491880" y="1628800"/>
            <a:chExt cx="5005876" cy="2232248"/>
          </a:xfrm>
        </p:grpSpPr>
        <p:pic>
          <p:nvPicPr>
            <p:cNvPr id="1127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1628800"/>
              <a:ext cx="4998485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084521" y="1628800"/>
              <a:ext cx="647763" cy="21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849993" y="2636964"/>
              <a:ext cx="647763" cy="21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</p:grpSp>
      <p:pic>
        <p:nvPicPr>
          <p:cNvPr id="112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602456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8" name="Group 22"/>
          <p:cNvGrpSpPr>
            <a:grpSpLocks/>
          </p:cNvGrpSpPr>
          <p:nvPr/>
        </p:nvGrpSpPr>
        <p:grpSpPr bwMode="auto">
          <a:xfrm>
            <a:off x="900113" y="1628775"/>
            <a:ext cx="2368550" cy="1924050"/>
            <a:chOff x="899592" y="1628800"/>
            <a:chExt cx="2369260" cy="1923707"/>
          </a:xfrm>
        </p:grpSpPr>
        <p:pic>
          <p:nvPicPr>
            <p:cNvPr id="11271" name="Picture 5"/>
            <p:cNvPicPr>
              <a:picLocks noChangeAspect="1" noChangeArrowheads="1"/>
            </p:cNvPicPr>
            <p:nvPr/>
          </p:nvPicPr>
          <p:blipFill>
            <a:blip r:embed="rId4">
              <a:lum bright="-4000"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628800"/>
              <a:ext cx="2369260" cy="1800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74226" y="3306489"/>
              <a:ext cx="1440295" cy="246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hr-HR" sz="1000" b="1" dirty="0">
                  <a:latin typeface="Arial" charset="0"/>
                </a:rPr>
                <a:t>Glycogen granules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1693580" y="3016028"/>
              <a:ext cx="214376" cy="25236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691991" y="2852545"/>
              <a:ext cx="215965" cy="3983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79388" y="146050"/>
            <a:ext cx="88566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hr-HR" altLang="sr-Latn-RS" sz="2200" b="1" u="sng" dirty="0" err="1">
                <a:solidFill>
                  <a:srgbClr val="FF0000"/>
                </a:solidFill>
                <a:latin typeface="Tahoma" panose="020B0604030504040204" pitchFamily="34" charset="0"/>
              </a:rPr>
              <a:t>Glycogen</a:t>
            </a:r>
            <a:r>
              <a:rPr lang="hr-HR" altLang="sr-Latn-RS" sz="2200" b="1" dirty="0">
                <a:latin typeface="Tahoma" panose="020B0604030504040204" pitchFamily="34" charset="0"/>
              </a:rPr>
              <a:t> </a:t>
            </a:r>
            <a:r>
              <a:rPr lang="hr-HR" altLang="sr-Latn-RS" sz="22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is</a:t>
            </a:r>
            <a:r>
              <a:rPr lang="hr-HR" altLang="sr-Latn-RS" sz="22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the</a:t>
            </a:r>
            <a:r>
              <a:rPr lang="hr-HR" altLang="sr-Latn-RS" sz="22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main</a:t>
            </a:r>
            <a:r>
              <a:rPr lang="hr-HR" altLang="sr-Latn-RS" sz="22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storage</a:t>
            </a:r>
            <a:r>
              <a:rPr lang="hr-HR" altLang="sr-Latn-RS" sz="22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polysaccharide</a:t>
            </a:r>
            <a:r>
              <a:rPr lang="hr-HR" altLang="sr-Latn-RS" sz="22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of</a:t>
            </a:r>
            <a:r>
              <a:rPr lang="hr-HR" altLang="sr-Latn-RS" sz="22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animal</a:t>
            </a:r>
            <a:r>
              <a:rPr lang="hr-HR" altLang="sr-Latn-RS" sz="22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cells</a:t>
            </a:r>
            <a:r>
              <a:rPr lang="hr-HR" altLang="sr-Latn-RS" sz="2200" b="1" dirty="0">
                <a:solidFill>
                  <a:srgbClr val="FF0000"/>
                </a:solidFill>
                <a:latin typeface="Tahoma" panose="020B0604030504040204" pitchFamily="34" charset="0"/>
              </a:rPr>
              <a:t>.</a:t>
            </a:r>
          </a:p>
          <a:p>
            <a:pPr algn="ctr"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(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liver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and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muscle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 - 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organs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rich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in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dirty="0" err="1">
                <a:solidFill>
                  <a:srgbClr val="FF0000"/>
                </a:solidFill>
                <a:latin typeface="Tahoma" panose="020B0604030504040204" pitchFamily="34" charset="0"/>
              </a:rPr>
              <a:t>glycogen</a:t>
            </a:r>
            <a:r>
              <a:rPr lang="hr-HR" altLang="sr-Latn-RS" sz="2200" dirty="0">
                <a:solidFill>
                  <a:srgbClr val="FF0000"/>
                </a:solidFill>
                <a:latin typeface="Tahoma" panose="020B0604030504040204" pitchFamily="34" charset="0"/>
              </a:rPr>
              <a:t>)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211638" y="4292600"/>
            <a:ext cx="324008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1800" i="1" dirty="0" err="1">
                <a:solidFill>
                  <a:srgbClr val="FF0000"/>
                </a:solidFill>
                <a:latin typeface="Tahoma" panose="020B0604030504040204" pitchFamily="34" charset="0"/>
              </a:rPr>
              <a:t>Glycogen</a:t>
            </a:r>
            <a:r>
              <a:rPr lang="hr-HR" altLang="sr-Latn-RS" sz="1800" i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1800" i="1" dirty="0" err="1">
                <a:solidFill>
                  <a:srgbClr val="FF0000"/>
                </a:solidFill>
                <a:latin typeface="Tahoma" panose="020B0604030504040204" pitchFamily="34" charset="0"/>
              </a:rPr>
              <a:t>is</a:t>
            </a:r>
            <a:r>
              <a:rPr lang="hr-HR" altLang="sr-Latn-RS" sz="1800" i="1" dirty="0">
                <a:solidFill>
                  <a:srgbClr val="FF0000"/>
                </a:solidFill>
                <a:latin typeface="Tahoma" panose="020B0604030504040204" pitchFamily="34" charset="0"/>
              </a:rPr>
              <a:t> more </a:t>
            </a:r>
            <a:r>
              <a:rPr lang="hr-HR" altLang="sr-Latn-RS" sz="1800" i="1" dirty="0" err="1">
                <a:solidFill>
                  <a:srgbClr val="FF0000"/>
                </a:solidFill>
                <a:latin typeface="Tahoma" panose="020B0604030504040204" pitchFamily="34" charset="0"/>
              </a:rPr>
              <a:t>extensively</a:t>
            </a:r>
            <a:r>
              <a:rPr lang="hr-HR" altLang="sr-Latn-RS" sz="1800" i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1800" i="1" dirty="0" err="1">
                <a:solidFill>
                  <a:srgbClr val="FF0000"/>
                </a:solidFill>
                <a:latin typeface="Tahoma" panose="020B0604030504040204" pitchFamily="34" charset="0"/>
              </a:rPr>
              <a:t>branched</a:t>
            </a:r>
            <a:r>
              <a:rPr lang="hr-HR" altLang="sr-Latn-RS" sz="1800" i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1800" i="1" dirty="0" err="1">
                <a:solidFill>
                  <a:srgbClr val="FF0000"/>
                </a:solidFill>
                <a:latin typeface="Tahoma" panose="020B0604030504040204" pitchFamily="34" charset="0"/>
              </a:rPr>
              <a:t>and</a:t>
            </a:r>
            <a:r>
              <a:rPr lang="hr-HR" altLang="sr-Latn-RS" sz="1800" i="1" dirty="0">
                <a:solidFill>
                  <a:srgbClr val="FF0000"/>
                </a:solidFill>
                <a:latin typeface="Tahoma" panose="020B0604030504040204" pitchFamily="34" charset="0"/>
              </a:rPr>
              <a:t> more </a:t>
            </a:r>
            <a:r>
              <a:rPr lang="hr-HR" altLang="sr-Latn-RS" sz="1800" i="1" dirty="0" err="1">
                <a:solidFill>
                  <a:srgbClr val="FF0000"/>
                </a:solidFill>
                <a:latin typeface="Tahoma" panose="020B0604030504040204" pitchFamily="34" charset="0"/>
              </a:rPr>
              <a:t>compact</a:t>
            </a:r>
            <a:r>
              <a:rPr lang="hr-HR" altLang="sr-Latn-RS" sz="1800" i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1800" i="1" dirty="0" err="1">
                <a:solidFill>
                  <a:srgbClr val="FF0000"/>
                </a:solidFill>
                <a:latin typeface="Tahoma" panose="020B0604030504040204" pitchFamily="34" charset="0"/>
              </a:rPr>
              <a:t>than</a:t>
            </a:r>
            <a:r>
              <a:rPr lang="hr-HR" altLang="sr-Latn-RS" sz="1800" i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1800" i="1" dirty="0" err="1">
                <a:solidFill>
                  <a:srgbClr val="FF0000"/>
                </a:solidFill>
                <a:latin typeface="Tahoma" panose="020B0604030504040204" pitchFamily="34" charset="0"/>
              </a:rPr>
              <a:t>starch</a:t>
            </a:r>
            <a:r>
              <a:rPr lang="hr-HR" altLang="sr-Latn-RS" sz="1800" i="1" dirty="0">
                <a:solidFill>
                  <a:srgbClr val="FF0000"/>
                </a:solidFill>
                <a:latin typeface="Tahoma" panose="020B0604030504040204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lum bright="-2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2897188"/>
            <a:ext cx="5976937" cy="214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2733675" y="765175"/>
            <a:ext cx="532765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r-HR" altLang="sr-Latn-RS" sz="2200" b="1" u="sng">
                <a:solidFill>
                  <a:srgbClr val="FF0000"/>
                </a:solidFill>
                <a:latin typeface="Tahoma" panose="020B0604030504040204" pitchFamily="34" charset="0"/>
              </a:rPr>
              <a:t>Cellulose</a:t>
            </a:r>
            <a:r>
              <a:rPr lang="hr-HR" altLang="sr-Latn-RS" sz="2200">
                <a:latin typeface="Tahoma" panose="020B0604030504040204" pitchFamily="34" charset="0"/>
              </a:rPr>
              <a:t> is plant homopolysaccharide, serves structural roles.</a:t>
            </a:r>
          </a:p>
          <a:p>
            <a:pPr algn="ctr" eaLnBrk="1" hangingPunct="1">
              <a:spcBef>
                <a:spcPct val="50000"/>
              </a:spcBef>
            </a:pPr>
            <a:r>
              <a:rPr lang="hr-HR" altLang="sr-Latn-RS" sz="2200">
                <a:latin typeface="Tahoma" panose="020B0604030504040204" pitchFamily="34" charset="0"/>
              </a:rPr>
              <a:t> fibrous, water-insoluble polymer of more than 10000 D-glucose units linked by </a:t>
            </a:r>
            <a:r>
              <a:rPr lang="el-GR" altLang="sr-Latn-RS" sz="2200" i="1">
                <a:latin typeface="Tahoma" panose="020B0604030504040204" pitchFamily="34" charset="0"/>
              </a:rPr>
              <a:t>β</a:t>
            </a:r>
            <a:r>
              <a:rPr lang="hr-HR" altLang="sr-Latn-RS" sz="2200">
                <a:latin typeface="Tahoma" panose="020B0604030504040204" pitchFamily="34" charset="0"/>
              </a:rPr>
              <a:t>1</a:t>
            </a:r>
            <a:r>
              <a:rPr lang="el-GR" altLang="sr-Latn-RS" sz="2200">
                <a:latin typeface="Tahoma" panose="020B0604030504040204" pitchFamily="34" charset="0"/>
              </a:rPr>
              <a:t>→</a:t>
            </a:r>
            <a:r>
              <a:rPr lang="hr-HR" altLang="sr-Latn-RS" sz="2200">
                <a:latin typeface="Tahoma" panose="020B0604030504040204" pitchFamily="34" charset="0"/>
              </a:rPr>
              <a:t>4 bonds</a:t>
            </a:r>
            <a:endParaRPr lang="el-GR" altLang="sr-Latn-RS" sz="2200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7" descr="300px-Taxus_wood">
            <a:hlinkClick r:id="rId3" tooltip="A section of a Yew branch showing 27 annual growth rings, pale sapwood and dark heartwood, and pith (centre dark spot). The dark radial lines are small knots.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685800"/>
            <a:ext cx="18542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9" descr="Cott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636838"/>
            <a:ext cx="17097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4"/>
          <p:cNvSpPr txBox="1">
            <a:spLocks noChangeArrowheads="1"/>
          </p:cNvSpPr>
          <p:nvPr/>
        </p:nvSpPr>
        <p:spPr bwMode="auto">
          <a:xfrm>
            <a:off x="1476375" y="5589588"/>
            <a:ext cx="74882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r-HR" altLang="sr-Latn-RS" sz="1600" i="1">
                <a:latin typeface="Tahoma" panose="020B0604030504040204" pitchFamily="34" charset="0"/>
              </a:rPr>
              <a:t>Animals lack the enzyme </a:t>
            </a:r>
            <a:r>
              <a:rPr lang="hr-HR" altLang="sr-Latn-RS" sz="1600" b="1" i="1">
                <a:latin typeface="Tahoma" panose="020B0604030504040204" pitchFamily="34" charset="0"/>
                <a:cs typeface="Arial" panose="020B0604020202020204" pitchFamily="34" charset="0"/>
              </a:rPr>
              <a:t>cellulase </a:t>
            </a:r>
            <a:r>
              <a:rPr lang="hr-HR" altLang="sr-Latn-RS" sz="1600" i="1">
                <a:latin typeface="Tahoma" panose="020B0604030504040204" pitchFamily="34" charset="0"/>
              </a:rPr>
              <a:t>hydrolyzing (</a:t>
            </a:r>
            <a:r>
              <a:rPr lang="el-GR" altLang="sr-Latn-RS" sz="1600" i="1">
                <a:latin typeface="Tahoma" panose="020B0604030504040204" pitchFamily="34" charset="0"/>
                <a:cs typeface="Arial" panose="020B0604020202020204" pitchFamily="34" charset="0"/>
              </a:rPr>
              <a:t>β</a:t>
            </a:r>
            <a:r>
              <a:rPr lang="hr-HR" altLang="sr-Latn-RS" sz="1600" i="1">
                <a:latin typeface="Tahoma" panose="020B0604030504040204" pitchFamily="34" charset="0"/>
                <a:cs typeface="Arial" panose="020B0604020202020204" pitchFamily="34" charset="0"/>
              </a:rPr>
              <a:t>1</a:t>
            </a:r>
            <a:r>
              <a:rPr lang="el-GR" altLang="sr-Latn-RS" sz="1600" i="1">
                <a:latin typeface="Tahoma" panose="020B0604030504040204" pitchFamily="34" charset="0"/>
                <a:cs typeface="Arial" panose="020B0604020202020204" pitchFamily="34" charset="0"/>
              </a:rPr>
              <a:t>→</a:t>
            </a:r>
            <a:r>
              <a:rPr lang="hr-HR" altLang="sr-Latn-RS" sz="1600" i="1">
                <a:latin typeface="Tahoma" panose="020B0604030504040204" pitchFamily="34" charset="0"/>
                <a:cs typeface="Arial" panose="020B0604020202020204" pitchFamily="34" charset="0"/>
              </a:rPr>
              <a:t>4) glycosidic bond between glucose units. Termites and cattle digest cellulose through symbiotic microrganisms which secrete cellulase.</a:t>
            </a:r>
            <a:endParaRPr lang="el-GR" altLang="sr-Latn-RS" sz="1600" i="1"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dextran"/>
          <p:cNvPicPr>
            <a:picLocks noChangeAspect="1" noChangeArrowheads="1"/>
          </p:cNvPicPr>
          <p:nvPr/>
        </p:nvPicPr>
        <p:blipFill>
          <a:blip r:embed="rId2">
            <a:lum bright="-2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2088"/>
            <a:ext cx="3649662" cy="3411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4248150" y="333375"/>
            <a:ext cx="280828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50000"/>
              </a:spcBef>
              <a:buFontTx/>
              <a:buNone/>
            </a:pPr>
            <a:r>
              <a:rPr lang="hr-HR" altLang="sr-Latn-RS" sz="2000" b="1">
                <a:solidFill>
                  <a:srgbClr val="C00000"/>
                </a:solidFill>
                <a:latin typeface="Tahoma" panose="020B0604030504040204" pitchFamily="34" charset="0"/>
              </a:rPr>
              <a:t>Dextran</a:t>
            </a:r>
            <a:r>
              <a:rPr lang="hr-HR" altLang="sr-Latn-RS" sz="2000">
                <a:latin typeface="Tahoma" panose="020B0604030504040204" pitchFamily="34" charset="0"/>
              </a:rPr>
              <a:t>                             – bacterial and yeast polysaccharide made up of (</a:t>
            </a:r>
            <a:r>
              <a:rPr lang="el-GR" altLang="sr-Latn-RS" sz="2000" i="1">
                <a:latin typeface="Tahoma" panose="020B0604030504040204" pitchFamily="34" charset="0"/>
                <a:cs typeface="Tahoma" panose="020B0604030504040204" pitchFamily="34" charset="0"/>
              </a:rPr>
              <a:t>α</a:t>
            </a:r>
            <a:r>
              <a:rPr lang="hr-HR" altLang="sr-Latn-RS" sz="2000">
                <a:latin typeface="Tahoma" panose="020B0604030504040204" pitchFamily="34" charset="0"/>
              </a:rPr>
              <a:t>1</a:t>
            </a:r>
            <a:r>
              <a:rPr lang="el-GR" altLang="sr-Latn-RS" sz="1800"/>
              <a:t>→</a:t>
            </a:r>
            <a:r>
              <a:rPr lang="hr-HR" altLang="sr-Latn-RS" sz="1800"/>
              <a:t> </a:t>
            </a:r>
            <a:r>
              <a:rPr lang="hr-HR" altLang="sr-Latn-RS" sz="2000">
                <a:latin typeface="Tahoma" panose="020B0604030504040204" pitchFamily="34" charset="0"/>
              </a:rPr>
              <a:t>6) linked D-glucose units with  (</a:t>
            </a:r>
            <a:r>
              <a:rPr lang="el-GR" altLang="sr-Latn-RS" sz="1800" i="1"/>
              <a:t>α</a:t>
            </a:r>
            <a:r>
              <a:rPr lang="hr-HR" altLang="sr-Latn-RS" sz="2000">
                <a:latin typeface="Tahoma" panose="020B0604030504040204" pitchFamily="34" charset="0"/>
              </a:rPr>
              <a:t>1</a:t>
            </a:r>
            <a:r>
              <a:rPr lang="el-GR" altLang="sr-Latn-RS" sz="1800"/>
              <a:t>→</a:t>
            </a:r>
            <a:r>
              <a:rPr lang="hr-HR" altLang="sr-Latn-RS" sz="2000">
                <a:latin typeface="Tahoma" panose="020B0604030504040204" pitchFamily="34" charset="0"/>
              </a:rPr>
              <a:t>3), and (</a:t>
            </a:r>
            <a:r>
              <a:rPr lang="el-GR" altLang="sr-Latn-RS" sz="1800" i="1"/>
              <a:t>α</a:t>
            </a:r>
            <a:r>
              <a:rPr lang="hr-HR" altLang="sr-Latn-RS" sz="2000">
                <a:latin typeface="Tahoma" panose="020B0604030504040204" pitchFamily="34" charset="0"/>
              </a:rPr>
              <a:t>1</a:t>
            </a:r>
            <a:r>
              <a:rPr lang="el-GR" altLang="sr-Latn-RS" sz="1800"/>
              <a:t>→</a:t>
            </a:r>
            <a:r>
              <a:rPr lang="hr-HR" altLang="sr-Latn-RS" sz="2000">
                <a:latin typeface="Tahoma" panose="020B0604030504040204" pitchFamily="34" charset="0"/>
              </a:rPr>
              <a:t>4) branches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675063"/>
            <a:ext cx="6337300" cy="31623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5972175"/>
            <a:ext cx="3476625" cy="696913"/>
          </a:xfrm>
          <a:prstGeom prst="rect">
            <a:avLst/>
          </a:prstGeom>
          <a:noFill/>
          <a:ln w="158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2"/>
          <p:cNvGrpSpPr>
            <a:grpSpLocks/>
          </p:cNvGrpSpPr>
          <p:nvPr/>
        </p:nvGrpSpPr>
        <p:grpSpPr bwMode="auto">
          <a:xfrm>
            <a:off x="179388" y="188913"/>
            <a:ext cx="8612187" cy="6553200"/>
            <a:chOff x="113" y="119"/>
            <a:chExt cx="5425" cy="4128"/>
          </a:xfrm>
        </p:grpSpPr>
        <p:sp>
          <p:nvSpPr>
            <p:cNvPr id="14339" name="Text Box 5"/>
            <p:cNvSpPr txBox="1">
              <a:spLocks noChangeArrowheads="1"/>
            </p:cNvSpPr>
            <p:nvPr/>
          </p:nvSpPr>
          <p:spPr bwMode="auto">
            <a:xfrm>
              <a:off x="385" y="119"/>
              <a:ext cx="4944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hr-HR" altLang="sr-Latn-RS" sz="2800" b="1">
                  <a:solidFill>
                    <a:srgbClr val="A50021"/>
                  </a:solidFill>
                  <a:latin typeface="Tahoma" panose="020B0604030504040204" pitchFamily="34" charset="0"/>
                </a:rPr>
                <a:t>DIGESTION AND ABSORPTION                                   OF CARBOHYDRATES</a:t>
              </a:r>
            </a:p>
          </p:txBody>
        </p:sp>
        <p:pic>
          <p:nvPicPr>
            <p:cNvPr id="14340" name="Picture 6" descr="Picture5CROP"/>
            <p:cNvPicPr>
              <a:picLocks noChangeAspect="1" noChangeArrowheads="1"/>
            </p:cNvPicPr>
            <p:nvPr/>
          </p:nvPicPr>
          <p:blipFill>
            <a:blip r:embed="rId2">
              <a:lum bright="-8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749"/>
              <a:ext cx="4064" cy="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1" name="Picture 7" descr="Picture5ACRO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434"/>
              <a:ext cx="1377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2" name="Oval 8"/>
            <p:cNvSpPr>
              <a:spLocks noChangeArrowheads="1"/>
            </p:cNvSpPr>
            <p:nvPr/>
          </p:nvSpPr>
          <p:spPr bwMode="auto">
            <a:xfrm>
              <a:off x="2290" y="799"/>
              <a:ext cx="771" cy="72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14343" name="Oval 10"/>
            <p:cNvSpPr>
              <a:spLocks noChangeArrowheads="1"/>
            </p:cNvSpPr>
            <p:nvPr/>
          </p:nvSpPr>
          <p:spPr bwMode="auto">
            <a:xfrm>
              <a:off x="2245" y="2024"/>
              <a:ext cx="816" cy="72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r-Latn-CS" altLang="sr-Latn-RS" sz="1800"/>
            </a:p>
          </p:txBody>
        </p:sp>
        <p:sp>
          <p:nvSpPr>
            <p:cNvPr id="14344" name="Rectangle 11"/>
            <p:cNvSpPr>
              <a:spLocks noChangeArrowheads="1"/>
            </p:cNvSpPr>
            <p:nvPr/>
          </p:nvSpPr>
          <p:spPr bwMode="auto">
            <a:xfrm>
              <a:off x="2699" y="2704"/>
              <a:ext cx="590" cy="2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r-Latn-CS" altLang="sr-Latn-RS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34938" y="111125"/>
            <a:ext cx="8955087" cy="6669088"/>
            <a:chOff x="85" y="70"/>
            <a:chExt cx="5641" cy="4201"/>
          </a:xfrm>
        </p:grpSpPr>
        <p:pic>
          <p:nvPicPr>
            <p:cNvPr id="15365" name="Picture 3" descr="F26_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3" y="70"/>
              <a:ext cx="3863" cy="4201"/>
            </a:xfrm>
            <a:prstGeom prst="rect">
              <a:avLst/>
            </a:prstGeom>
            <a:noFill/>
            <a:ln w="28575">
              <a:solidFill>
                <a:srgbClr val="8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6" name="Text Box 4"/>
            <p:cNvSpPr txBox="1">
              <a:spLocks noChangeArrowheads="1"/>
            </p:cNvSpPr>
            <p:nvPr/>
          </p:nvSpPr>
          <p:spPr bwMode="auto">
            <a:xfrm>
              <a:off x="4183" y="284"/>
              <a:ext cx="14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r-HR" altLang="sr-Latn-RS" sz="2400" b="1" u="sng">
                  <a:solidFill>
                    <a:srgbClr val="00B050"/>
                  </a:solidFill>
                  <a:latin typeface="Tahoma" panose="020B0604030504040204" pitchFamily="34" charset="0"/>
                </a:rPr>
                <a:t>DIGESTION</a:t>
              </a:r>
              <a:r>
                <a:rPr lang="hr-HR" altLang="sr-Latn-RS" sz="2000" b="1">
                  <a:solidFill>
                    <a:srgbClr val="00B050"/>
                  </a:solidFill>
                  <a:latin typeface="Tahoma" panose="020B0604030504040204" pitchFamily="34" charset="0"/>
                </a:rPr>
                <a:t> </a:t>
              </a:r>
            </a:p>
          </p:txBody>
        </p:sp>
        <p:pic>
          <p:nvPicPr>
            <p:cNvPr id="15367" name="Picture 5" descr="villi_e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" y="2243"/>
              <a:ext cx="1724" cy="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Text Box 6"/>
            <p:cNvSpPr txBox="1">
              <a:spLocks noChangeArrowheads="1"/>
            </p:cNvSpPr>
            <p:nvPr/>
          </p:nvSpPr>
          <p:spPr bwMode="auto">
            <a:xfrm>
              <a:off x="113" y="3331"/>
              <a:ext cx="1678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hr-HR" altLang="sr-Latn-RS" sz="1400"/>
                <a:t>Electron micrography of intestinal lumen</a:t>
              </a:r>
            </a:p>
          </p:txBody>
        </p:sp>
        <p:sp>
          <p:nvSpPr>
            <p:cNvPr id="15369" name="Line 7"/>
            <p:cNvSpPr>
              <a:spLocks noChangeShapeType="1"/>
            </p:cNvSpPr>
            <p:nvPr/>
          </p:nvSpPr>
          <p:spPr bwMode="auto">
            <a:xfrm>
              <a:off x="2880" y="572"/>
              <a:ext cx="2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Line 8"/>
            <p:cNvSpPr>
              <a:spLocks noChangeShapeType="1"/>
            </p:cNvSpPr>
            <p:nvPr/>
          </p:nvSpPr>
          <p:spPr bwMode="auto">
            <a:xfrm>
              <a:off x="3334" y="890"/>
              <a:ext cx="72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Line 9"/>
            <p:cNvSpPr>
              <a:spLocks noChangeShapeType="1"/>
            </p:cNvSpPr>
            <p:nvPr/>
          </p:nvSpPr>
          <p:spPr bwMode="auto">
            <a:xfrm>
              <a:off x="3210" y="2357"/>
              <a:ext cx="31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Line 10"/>
            <p:cNvSpPr>
              <a:spLocks noChangeShapeType="1"/>
            </p:cNvSpPr>
            <p:nvPr/>
          </p:nvSpPr>
          <p:spPr bwMode="auto">
            <a:xfrm>
              <a:off x="4093" y="3421"/>
              <a:ext cx="136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Line 11"/>
            <p:cNvSpPr>
              <a:spLocks noChangeShapeType="1"/>
            </p:cNvSpPr>
            <p:nvPr/>
          </p:nvSpPr>
          <p:spPr bwMode="auto">
            <a:xfrm>
              <a:off x="3355" y="3113"/>
              <a:ext cx="63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4" name="Line 12"/>
            <p:cNvSpPr>
              <a:spLocks noChangeShapeType="1"/>
            </p:cNvSpPr>
            <p:nvPr/>
          </p:nvSpPr>
          <p:spPr bwMode="auto">
            <a:xfrm>
              <a:off x="4150" y="2868"/>
              <a:ext cx="104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Line 13"/>
            <p:cNvSpPr>
              <a:spLocks noChangeShapeType="1"/>
            </p:cNvSpPr>
            <p:nvPr/>
          </p:nvSpPr>
          <p:spPr bwMode="auto">
            <a:xfrm>
              <a:off x="4286" y="2976"/>
              <a:ext cx="2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Line 14"/>
            <p:cNvSpPr>
              <a:spLocks noChangeShapeType="1"/>
            </p:cNvSpPr>
            <p:nvPr/>
          </p:nvSpPr>
          <p:spPr bwMode="auto">
            <a:xfrm>
              <a:off x="4183" y="3085"/>
              <a:ext cx="8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4298" y="3191"/>
              <a:ext cx="104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3" name="Text Box 16"/>
          <p:cNvSpPr txBox="1">
            <a:spLocks noChangeArrowheads="1"/>
          </p:cNvSpPr>
          <p:nvPr/>
        </p:nvSpPr>
        <p:spPr bwMode="auto">
          <a:xfrm>
            <a:off x="539750" y="1557338"/>
            <a:ext cx="1944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sr-Latn-RS" sz="1800"/>
          </a:p>
        </p:txBody>
      </p:sp>
      <p:sp>
        <p:nvSpPr>
          <p:cNvPr id="39940" name="Text Box 17"/>
          <p:cNvSpPr txBox="1">
            <a:spLocks noChangeArrowheads="1"/>
          </p:cNvSpPr>
          <p:nvPr/>
        </p:nvSpPr>
        <p:spPr bwMode="auto">
          <a:xfrm>
            <a:off x="123825" y="582613"/>
            <a:ext cx="2719388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hr-HR" altLang="sr-Latn-RS" sz="1800" b="1" dirty="0" smtClean="0">
                <a:solidFill>
                  <a:srgbClr val="CC0000"/>
                </a:solidFill>
                <a:latin typeface="Tahoma" pitchFamily="34" charset="0"/>
              </a:rPr>
              <a:t>Blood glucose is derived from:</a:t>
            </a:r>
          </a:p>
          <a:p>
            <a:pPr marL="285750" indent="-28575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hr-HR" altLang="sr-Latn-RS" sz="1800" b="1" dirty="0" smtClean="0">
                <a:solidFill>
                  <a:srgbClr val="CC0000"/>
                </a:solidFill>
                <a:latin typeface="Tahoma" pitchFamily="34" charset="0"/>
              </a:rPr>
              <a:t> the diet </a:t>
            </a:r>
          </a:p>
          <a:p>
            <a:pPr marL="285750" indent="-28575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hr-HR" altLang="sr-Latn-RS" sz="1800" b="1" i="1" dirty="0" smtClean="0">
                <a:solidFill>
                  <a:srgbClr val="CC0000"/>
                </a:solidFill>
                <a:latin typeface="Tahoma" pitchFamily="34" charset="0"/>
              </a:rPr>
              <a:t>de novo </a:t>
            </a:r>
            <a:r>
              <a:rPr lang="hr-HR" altLang="sr-Latn-RS" sz="1800" b="1" dirty="0" smtClean="0">
                <a:solidFill>
                  <a:srgbClr val="CC0000"/>
                </a:solidFill>
                <a:latin typeface="Tahoma" pitchFamily="34" charset="0"/>
              </a:rPr>
              <a:t>synthesis of glucose (gluconeogenesis) </a:t>
            </a:r>
          </a:p>
          <a:p>
            <a:pPr marL="285750" indent="-285750" eaLnBrk="1" hangingPunct="1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hr-HR" altLang="sr-Latn-RS" sz="1800" b="1" dirty="0" smtClean="0">
                <a:solidFill>
                  <a:srgbClr val="CC0000"/>
                </a:solidFill>
                <a:latin typeface="Tahoma" pitchFamily="34" charset="0"/>
              </a:rPr>
              <a:t>breakdown of glycogen stores (glycogenolysis).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endParaRPr lang="hr-HR" altLang="sr-Latn-R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0105"/>
          <p:cNvPicPr>
            <a:picLocks noChangeAspect="1" noChangeArrowheads="1"/>
          </p:cNvPicPr>
          <p:nvPr/>
        </p:nvPicPr>
        <p:blipFill>
          <a:blip r:embed="rId4">
            <a:lum bright="-2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8353425" cy="57912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212850" y="309563"/>
            <a:ext cx="66246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r-HR" altLang="sr-Latn-RS" sz="2200" b="1" dirty="0">
                <a:solidFill>
                  <a:srgbClr val="FF0000"/>
                </a:solidFill>
                <a:latin typeface="Tahoma" panose="020B0604030504040204" pitchFamily="34" charset="0"/>
              </a:rPr>
              <a:t>BREAKDOWN OF STARCH MOLECULES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450" y="101921"/>
            <a:ext cx="597198" cy="59719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Maltotriose"/>
          <p:cNvPicPr>
            <a:picLocks noChangeAspect="1" noChangeArrowheads="1"/>
          </p:cNvPicPr>
          <p:nvPr/>
        </p:nvPicPr>
        <p:blipFill>
          <a:blip r:embed="rId4">
            <a:lum bright="-2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08050"/>
            <a:ext cx="3649662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Malto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4247735"/>
            <a:ext cx="25241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5435600" y="2997200"/>
            <a:ext cx="2303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1800" b="1">
                <a:latin typeface="Tahoma" panose="020B0604030504040204" pitchFamily="34" charset="0"/>
              </a:rPr>
              <a:t>maltotriose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791369" y="5799162"/>
            <a:ext cx="2303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1800" b="1" dirty="0" err="1">
                <a:latin typeface="Tahoma" panose="020B0604030504040204" pitchFamily="34" charset="0"/>
              </a:rPr>
              <a:t>maltose</a:t>
            </a:r>
            <a:endParaRPr lang="hr-HR" altLang="sr-Latn-RS" sz="1800" b="1" dirty="0">
              <a:latin typeface="Tahoma" panose="020B0604030504040204" pitchFamily="34" charset="0"/>
            </a:endParaRPr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3384550" y="5870941"/>
            <a:ext cx="22320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1800" b="1" dirty="0" err="1">
                <a:latin typeface="Tahoma" panose="020B0604030504040204" pitchFamily="34" charset="0"/>
              </a:rPr>
              <a:t>isomaltose</a:t>
            </a:r>
            <a:endParaRPr lang="hr-HR" altLang="sr-Latn-RS" sz="1800" b="1" dirty="0">
              <a:latin typeface="Tahoma" panose="020B0604030504040204" pitchFamily="34" charset="0"/>
            </a:endParaRPr>
          </a:p>
        </p:txBody>
      </p:sp>
      <p:pic>
        <p:nvPicPr>
          <p:cNvPr id="17416" name="Picture 13" descr="180px-Dextrin">
            <a:hlinkClick r:id="rId6" tooltip="Dextri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25538"/>
            <a:ext cx="1997075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14"/>
          <p:cNvSpPr txBox="1">
            <a:spLocks noChangeArrowheads="1"/>
          </p:cNvSpPr>
          <p:nvPr/>
        </p:nvSpPr>
        <p:spPr bwMode="auto">
          <a:xfrm>
            <a:off x="1619250" y="3644900"/>
            <a:ext cx="2303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1800" b="1">
                <a:latin typeface="Tahoma" panose="020B0604030504040204" pitchFamily="34" charset="0"/>
              </a:rPr>
              <a:t>dextrin</a:t>
            </a:r>
          </a:p>
        </p:txBody>
      </p:sp>
      <p:pic>
        <p:nvPicPr>
          <p:cNvPr id="17418" name="Picture 12" descr="Fichier:Isomaltose.sv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3911003"/>
            <a:ext cx="172720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78831" y="870938"/>
            <a:ext cx="660231" cy="66023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0487" y="118405"/>
            <a:ext cx="88201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sr-Latn-RS" sz="22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P</a:t>
            </a:r>
            <a:r>
              <a:rPr lang="hr-HR" altLang="sr-Latn-RS" sz="2200" b="1" dirty="0" err="1" smtClean="0">
                <a:solidFill>
                  <a:srgbClr val="FF0000"/>
                </a:solidFill>
                <a:latin typeface="Tahoma" panose="020B0604030504040204" pitchFamily="34" charset="0"/>
              </a:rPr>
              <a:t>olysaccharide</a:t>
            </a:r>
            <a:r>
              <a:rPr lang="hr-HR" altLang="sr-Latn-RS" sz="22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degradation</a:t>
            </a:r>
            <a:r>
              <a:rPr lang="hr-HR" altLang="sr-Latn-RS" sz="22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b="1" dirty="0" err="1" smtClean="0">
                <a:solidFill>
                  <a:srgbClr val="FF0000"/>
                </a:solidFill>
                <a:latin typeface="Tahoma" panose="020B0604030504040204" pitchFamily="34" charset="0"/>
              </a:rPr>
              <a:t>in</a:t>
            </a:r>
            <a:r>
              <a:rPr lang="hr-HR" altLang="sr-Latn-RS" sz="22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200" b="1" dirty="0">
                <a:solidFill>
                  <a:srgbClr val="FF0000"/>
                </a:solidFill>
                <a:latin typeface="Tahoma" panose="020B0604030504040204" pitchFamily="34" charset="0"/>
              </a:rPr>
              <a:t>digestive </a:t>
            </a:r>
            <a:r>
              <a:rPr lang="hr-HR" altLang="sr-Latn-RS" sz="22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system</a:t>
            </a:r>
            <a:r>
              <a:rPr lang="en-US" altLang="sr-Latn-RS" sz="22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sr-Latn-RS" sz="22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–products of hydrolytic activity of salivary and pancreatic amylases</a:t>
            </a:r>
            <a:endParaRPr lang="hr-HR" altLang="sr-Latn-RS" sz="22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6575" y="3637429"/>
            <a:ext cx="3171826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Maltose and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isomaltose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final disaccharide products of starch degradation in intestines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by action of pancreatic amylase. Intestinal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disaccharidases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(maltase and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isomaltase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degrade further maltose and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isomaltose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glucose. 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101"/>
          <p:cNvPicPr>
            <a:picLocks noChangeAspect="1" noChangeArrowheads="1"/>
          </p:cNvPicPr>
          <p:nvPr/>
        </p:nvPicPr>
        <p:blipFill>
          <a:blip r:embed="rId2">
            <a:lum bright="-2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74788"/>
            <a:ext cx="4608512" cy="454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11188" y="944563"/>
            <a:ext cx="33131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2000" b="1">
                <a:latin typeface="Tahoma" panose="020B0604030504040204" pitchFamily="34" charset="0"/>
              </a:rPr>
              <a:t>THE DIGESTIVE SYSTEM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4860925" y="339725"/>
            <a:ext cx="4248150" cy="6184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r-HR" altLang="sr-Latn-RS" sz="1800" b="1" u="sng" dirty="0">
                <a:solidFill>
                  <a:srgbClr val="A50021"/>
                </a:solidFill>
                <a:latin typeface="Tahoma" panose="020B0604030504040204" pitchFamily="34" charset="0"/>
              </a:rPr>
              <a:t>DIGESTION OF CARBOHYDRATES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r-HR" altLang="sr-Latn-RS" sz="1800" u="sng" dirty="0" err="1">
                <a:latin typeface="Tahoma" panose="020B0604030504040204" pitchFamily="34" charset="0"/>
              </a:rPr>
              <a:t>Saliva</a:t>
            </a:r>
            <a:r>
              <a:rPr lang="hr-HR" altLang="sr-Latn-RS" sz="1800" dirty="0">
                <a:latin typeface="Tahoma" panose="020B0604030504040204" pitchFamily="34" charset="0"/>
              </a:rPr>
              <a:t>: </a:t>
            </a:r>
            <a:r>
              <a:rPr lang="el-GR" altLang="sr-Latn-RS" sz="1800" b="1" i="1" dirty="0">
                <a:solidFill>
                  <a:schemeClr val="accent2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α</a:t>
            </a:r>
            <a:r>
              <a:rPr lang="hr-HR" altLang="sr-Latn-RS" sz="1800" b="1" i="1" dirty="0">
                <a:solidFill>
                  <a:schemeClr val="accent2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-</a:t>
            </a:r>
            <a:r>
              <a:rPr lang="hr-HR" altLang="sr-Latn-RS" sz="1800" b="1" i="1" dirty="0" err="1">
                <a:solidFill>
                  <a:schemeClr val="accent2"/>
                </a:solidFill>
                <a:latin typeface="Tahoma" panose="020B0604030504040204" pitchFamily="34" charset="0"/>
              </a:rPr>
              <a:t>amylase</a:t>
            </a:r>
            <a:r>
              <a:rPr lang="hr-HR" altLang="sr-Latn-RS" sz="1800" dirty="0">
                <a:latin typeface="Tahoma" panose="020B0604030504040204" pitchFamily="34" charset="0"/>
              </a:rPr>
              <a:t> (</a:t>
            </a:r>
            <a:r>
              <a:rPr lang="hr-HR" altLang="sr-Latn-RS" sz="1800" b="1" dirty="0" err="1">
                <a:latin typeface="Tahoma" panose="020B0604030504040204" pitchFamily="34" charset="0"/>
              </a:rPr>
              <a:t>endoglycosidase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activity</a:t>
            </a:r>
            <a:r>
              <a:rPr lang="hr-HR" altLang="sr-Latn-RS" sz="1800" dirty="0">
                <a:latin typeface="Tahoma" panose="020B0604030504040204" pitchFamily="34" charset="0"/>
              </a:rPr>
              <a:t>, </a:t>
            </a:r>
            <a:r>
              <a:rPr lang="hr-HR" altLang="sr-Latn-RS" sz="1800" dirty="0" err="1">
                <a:latin typeface="Tahoma" panose="020B0604030504040204" pitchFamily="34" charset="0"/>
              </a:rPr>
              <a:t>cleaves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starch</a:t>
            </a:r>
            <a:r>
              <a:rPr lang="hr-HR" altLang="sr-Latn-RS" sz="1800" dirty="0">
                <a:latin typeface="Tahoma" panose="020B0604030504040204" pitchFamily="34" charset="0"/>
              </a:rPr>
              <a:t>) </a:t>
            </a:r>
            <a:r>
              <a:rPr lang="hr-HR" altLang="sr-Latn-RS" sz="1800" dirty="0" err="1">
                <a:latin typeface="Tahoma" panose="020B0604030504040204" pitchFamily="34" charset="0"/>
              </a:rPr>
              <a:t>and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b="1" i="1" dirty="0" err="1">
                <a:solidFill>
                  <a:schemeClr val="accent2"/>
                </a:solidFill>
                <a:latin typeface="Tahoma" panose="020B0604030504040204" pitchFamily="34" charset="0"/>
              </a:rPr>
              <a:t>lysozyme</a:t>
            </a:r>
            <a:r>
              <a:rPr lang="hr-HR" altLang="sr-Latn-RS" sz="1800" dirty="0">
                <a:latin typeface="Tahoma" panose="020B0604030504040204" pitchFamily="34" charset="0"/>
              </a:rPr>
              <a:t> (</a:t>
            </a:r>
            <a:r>
              <a:rPr lang="hr-HR" altLang="sr-Latn-RS" sz="1800" dirty="0" err="1">
                <a:latin typeface="Tahoma" panose="020B0604030504040204" pitchFamily="34" charset="0"/>
              </a:rPr>
              <a:t>immune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protection</a:t>
            </a:r>
            <a:r>
              <a:rPr lang="hr-HR" altLang="sr-Latn-RS" sz="1800" dirty="0">
                <a:latin typeface="Tahoma" panose="020B0604030504040204" pitchFamily="34" charset="0"/>
              </a:rPr>
              <a:t>, </a:t>
            </a:r>
            <a:r>
              <a:rPr lang="hr-HR" altLang="sr-Latn-RS" sz="1800" dirty="0" err="1">
                <a:latin typeface="Tahoma" panose="020B0604030504040204" pitchFamily="34" charset="0"/>
              </a:rPr>
              <a:t>attacks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bacterial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cell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walls</a:t>
            </a:r>
            <a:r>
              <a:rPr lang="hr-HR" altLang="sr-Latn-RS" sz="1800" dirty="0">
                <a:latin typeface="Tahoma" panose="020B060403050404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r-HR" altLang="sr-Latn-RS" sz="1800" u="sng" dirty="0" err="1">
                <a:latin typeface="Tahoma" panose="020B0604030504040204" pitchFamily="34" charset="0"/>
              </a:rPr>
              <a:t>Pancreatic</a:t>
            </a:r>
            <a:r>
              <a:rPr lang="hr-HR" altLang="sr-Latn-RS" sz="1800" u="sng" dirty="0">
                <a:latin typeface="Tahoma" panose="020B0604030504040204" pitchFamily="34" charset="0"/>
              </a:rPr>
              <a:t> </a:t>
            </a:r>
            <a:r>
              <a:rPr lang="hr-HR" altLang="sr-Latn-RS" sz="1800" u="sng" dirty="0" err="1">
                <a:latin typeface="Tahoma" panose="020B0604030504040204" pitchFamily="34" charset="0"/>
              </a:rPr>
              <a:t>secretion</a:t>
            </a:r>
            <a:r>
              <a:rPr lang="hr-HR" altLang="sr-Latn-RS" sz="1800" dirty="0">
                <a:latin typeface="Tahoma" panose="020B0604030504040204" pitchFamily="34" charset="0"/>
              </a:rPr>
              <a:t>:                                                 </a:t>
            </a:r>
            <a:r>
              <a:rPr lang="el-GR" altLang="sr-Latn-RS" sz="1800" b="1" i="1" dirty="0">
                <a:solidFill>
                  <a:schemeClr val="accent2"/>
                </a:solidFill>
                <a:latin typeface="Tahoma" panose="020B0604030504040204" pitchFamily="34" charset="0"/>
              </a:rPr>
              <a:t>α</a:t>
            </a:r>
            <a:r>
              <a:rPr lang="hr-HR" altLang="sr-Latn-RS" sz="1800" b="1" i="1" dirty="0">
                <a:solidFill>
                  <a:schemeClr val="accent2"/>
                </a:solidFill>
                <a:latin typeface="Tahoma" panose="020B0604030504040204" pitchFamily="34" charset="0"/>
              </a:rPr>
              <a:t>-</a:t>
            </a:r>
            <a:r>
              <a:rPr lang="hr-HR" altLang="sr-Latn-RS" sz="1800" b="1" i="1" dirty="0" err="1">
                <a:solidFill>
                  <a:schemeClr val="accent2"/>
                </a:solidFill>
                <a:latin typeface="Tahoma" panose="020B0604030504040204" pitchFamily="34" charset="0"/>
              </a:rPr>
              <a:t>amylase</a:t>
            </a:r>
            <a:r>
              <a:rPr lang="hr-HR" altLang="sr-Latn-RS" sz="1800" dirty="0">
                <a:latin typeface="Tahoma" panose="020B0604030504040204" pitchFamily="34" charset="0"/>
              </a:rPr>
              <a:t> (</a:t>
            </a:r>
            <a:r>
              <a:rPr lang="hr-HR" altLang="sr-Latn-RS" sz="1800" dirty="0" err="1">
                <a:latin typeface="Tahoma" panose="020B0604030504040204" pitchFamily="34" charset="0"/>
              </a:rPr>
              <a:t>starch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and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glycogen</a:t>
            </a:r>
            <a:r>
              <a:rPr lang="hr-HR" altLang="sr-Latn-RS" sz="1800" dirty="0">
                <a:latin typeface="Tahoma" panose="020B060403050404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r-HR" altLang="sr-Latn-RS" sz="1800" u="sng" dirty="0" err="1">
                <a:latin typeface="Tahoma" panose="020B0604030504040204" pitchFamily="34" charset="0"/>
              </a:rPr>
              <a:t>Small</a:t>
            </a:r>
            <a:r>
              <a:rPr lang="hr-HR" altLang="sr-Latn-RS" sz="1800" u="sng" dirty="0">
                <a:latin typeface="Tahoma" panose="020B0604030504040204" pitchFamily="34" charset="0"/>
              </a:rPr>
              <a:t> </a:t>
            </a:r>
            <a:r>
              <a:rPr lang="hr-HR" altLang="sr-Latn-RS" sz="1800" u="sng" dirty="0" err="1">
                <a:latin typeface="Tahoma" panose="020B0604030504040204" pitchFamily="34" charset="0"/>
              </a:rPr>
              <a:t>intestine</a:t>
            </a:r>
            <a:r>
              <a:rPr lang="hr-HR" altLang="sr-Latn-RS" sz="1800" dirty="0">
                <a:latin typeface="Tahoma" panose="020B0604030504040204" pitchFamily="34" charset="0"/>
              </a:rPr>
              <a:t>: </a:t>
            </a:r>
          </a:p>
          <a:p>
            <a:pPr lvl="1" eaLnBrk="1" hangingPunct="1">
              <a:spcBef>
                <a:spcPct val="50000"/>
              </a:spcBef>
              <a:buFontTx/>
              <a:buAutoNum type="arabicPeriod"/>
            </a:pPr>
            <a:r>
              <a:rPr lang="el-GR" altLang="sr-Latn-RS" sz="1800" b="1" i="1" dirty="0">
                <a:solidFill>
                  <a:schemeClr val="accent2"/>
                </a:solidFill>
              </a:rPr>
              <a:t>α</a:t>
            </a:r>
            <a:r>
              <a:rPr lang="hr-HR" altLang="sr-Latn-RS" sz="1800" b="1" i="1" dirty="0">
                <a:solidFill>
                  <a:schemeClr val="accent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hr-HR" altLang="sr-Latn-RS" sz="1800" b="1" i="1" dirty="0" err="1">
                <a:solidFill>
                  <a:schemeClr val="accent2"/>
                </a:solidFill>
                <a:latin typeface="Tahoma" panose="020B0604030504040204" pitchFamily="34" charset="0"/>
              </a:rPr>
              <a:t>glucosidase</a:t>
            </a:r>
            <a:r>
              <a:rPr lang="hr-HR" altLang="sr-Latn-RS" sz="1800" dirty="0">
                <a:latin typeface="Tahoma" panose="020B0604030504040204" pitchFamily="34" charset="0"/>
              </a:rPr>
              <a:t> (</a:t>
            </a:r>
            <a:r>
              <a:rPr lang="hr-HR" altLang="sr-Latn-RS" sz="1800" dirty="0" err="1">
                <a:latin typeface="Tahoma" panose="020B0604030504040204" pitchFamily="34" charset="0"/>
              </a:rPr>
              <a:t>oligosaccharides</a:t>
            </a:r>
            <a:r>
              <a:rPr lang="hr-HR" altLang="sr-Latn-RS" sz="1800" dirty="0">
                <a:latin typeface="Tahoma" panose="020B0604030504040204" pitchFamily="34" charset="0"/>
              </a:rPr>
              <a:t>)</a:t>
            </a:r>
          </a:p>
          <a:p>
            <a:pPr lvl="1" eaLnBrk="1" hangingPunct="1">
              <a:spcBef>
                <a:spcPct val="50000"/>
              </a:spcBef>
              <a:buFontTx/>
              <a:buAutoNum type="arabicPeriod"/>
            </a:pPr>
            <a:r>
              <a:rPr lang="hr-HR" altLang="sr-Latn-RS" sz="1800" b="1" i="1" dirty="0">
                <a:solidFill>
                  <a:schemeClr val="accent2"/>
                </a:solidFill>
                <a:latin typeface="Tahoma" panose="020B0604030504040204" pitchFamily="34" charset="0"/>
              </a:rPr>
              <a:t>oligo-1,6-glucosidase</a:t>
            </a:r>
            <a:r>
              <a:rPr lang="hr-HR" altLang="sr-Latn-RS" sz="1800" dirty="0">
                <a:latin typeface="Tahoma" panose="020B0604030504040204" pitchFamily="34" charset="0"/>
              </a:rPr>
              <a:t> (</a:t>
            </a:r>
            <a:r>
              <a:rPr lang="hr-HR" altLang="sr-Latn-RS" sz="1800" dirty="0" err="1">
                <a:latin typeface="Tahoma" panose="020B0604030504040204" pitchFamily="34" charset="0"/>
              </a:rPr>
              <a:t>oligosaccharides</a:t>
            </a:r>
            <a:r>
              <a:rPr lang="hr-HR" altLang="sr-Latn-RS" sz="1800" dirty="0">
                <a:latin typeface="Tahoma" panose="020B0604030504040204" pitchFamily="34" charset="0"/>
              </a:rPr>
              <a:t>)</a:t>
            </a:r>
          </a:p>
          <a:p>
            <a:pPr lvl="1" eaLnBrk="1" hangingPunct="1">
              <a:spcBef>
                <a:spcPct val="50000"/>
              </a:spcBef>
              <a:buFontTx/>
              <a:buAutoNum type="arabicPeriod"/>
            </a:pPr>
            <a:r>
              <a:rPr lang="el-GR" altLang="sr-Latn-RS" sz="1800" b="1" i="1" dirty="0">
                <a:solidFill>
                  <a:schemeClr val="accent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β</a:t>
            </a:r>
            <a:r>
              <a:rPr lang="hr-HR" altLang="sr-Latn-RS" sz="1800" b="1" i="1" dirty="0">
                <a:solidFill>
                  <a:schemeClr val="accent2"/>
                </a:solidFill>
                <a:latin typeface="Tahoma" panose="020B0604030504040204" pitchFamily="34" charset="0"/>
              </a:rPr>
              <a:t>-</a:t>
            </a:r>
            <a:r>
              <a:rPr lang="hr-HR" altLang="sr-Latn-RS" sz="1800" b="1" i="1" dirty="0" err="1">
                <a:solidFill>
                  <a:schemeClr val="accent2"/>
                </a:solidFill>
                <a:latin typeface="Tahoma" panose="020B0604030504040204" pitchFamily="34" charset="0"/>
              </a:rPr>
              <a:t>galactosidase</a:t>
            </a:r>
            <a:r>
              <a:rPr lang="hr-HR" altLang="sr-Latn-RS" sz="1800" b="1" i="1" dirty="0">
                <a:solidFill>
                  <a:schemeClr val="accent2"/>
                </a:solidFill>
                <a:latin typeface="Tahoma" panose="020B0604030504040204" pitchFamily="34" charset="0"/>
              </a:rPr>
              <a:t>, </a:t>
            </a:r>
            <a:r>
              <a:rPr lang="hr-HR" altLang="sr-Latn-RS" sz="1800" b="1" i="1" dirty="0" err="1">
                <a:solidFill>
                  <a:schemeClr val="accent2"/>
                </a:solidFill>
                <a:latin typeface="Tahoma" panose="020B0604030504040204" pitchFamily="34" charset="0"/>
              </a:rPr>
              <a:t>lactase</a:t>
            </a:r>
            <a:r>
              <a:rPr lang="hr-HR" altLang="sr-Latn-RS" sz="1800" dirty="0">
                <a:latin typeface="Tahoma" panose="020B0604030504040204" pitchFamily="34" charset="0"/>
              </a:rPr>
              <a:t> (</a:t>
            </a:r>
            <a:r>
              <a:rPr lang="hr-HR" altLang="sr-Latn-RS" sz="1800" dirty="0" err="1">
                <a:latin typeface="Tahoma" panose="020B0604030504040204" pitchFamily="34" charset="0"/>
              </a:rPr>
              <a:t>lactose</a:t>
            </a:r>
            <a:r>
              <a:rPr lang="hr-HR" altLang="sr-Latn-RS" sz="1800" dirty="0">
                <a:latin typeface="Tahoma" panose="020B0604030504040204" pitchFamily="34" charset="0"/>
              </a:rPr>
              <a:t>)</a:t>
            </a:r>
          </a:p>
          <a:p>
            <a:pPr lvl="1" eaLnBrk="1" hangingPunct="1">
              <a:spcBef>
                <a:spcPct val="50000"/>
              </a:spcBef>
              <a:buFontTx/>
              <a:buAutoNum type="arabicPeriod"/>
            </a:pPr>
            <a:r>
              <a:rPr lang="hr-HR" altLang="sr-Latn-RS" sz="1800" b="1" i="1" dirty="0" err="1">
                <a:solidFill>
                  <a:schemeClr val="accent2"/>
                </a:solidFill>
                <a:latin typeface="Tahoma" panose="020B0604030504040204" pitchFamily="34" charset="0"/>
              </a:rPr>
              <a:t>sucrose</a:t>
            </a:r>
            <a:r>
              <a:rPr lang="hr-HR" altLang="sr-Latn-RS" sz="1800" b="1" i="1" dirty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el-GR" altLang="sr-Latn-RS" sz="1800" b="1" i="1" dirty="0">
                <a:solidFill>
                  <a:schemeClr val="accent2"/>
                </a:solidFill>
              </a:rPr>
              <a:t>α</a:t>
            </a:r>
            <a:r>
              <a:rPr lang="hr-HR" altLang="sr-Latn-RS" sz="1800" b="1" i="1" dirty="0">
                <a:solidFill>
                  <a:schemeClr val="accent2"/>
                </a:solidFill>
                <a:latin typeface="Tahoma" panose="020B0604030504040204" pitchFamily="34" charset="0"/>
              </a:rPr>
              <a:t>-</a:t>
            </a:r>
            <a:r>
              <a:rPr lang="hr-HR" altLang="sr-Latn-RS" sz="1800" b="1" i="1" dirty="0" err="1">
                <a:solidFill>
                  <a:schemeClr val="accent2"/>
                </a:solidFill>
                <a:latin typeface="Tahoma" panose="020B0604030504040204" pitchFamily="34" charset="0"/>
              </a:rPr>
              <a:t>glucosidase</a:t>
            </a:r>
            <a:r>
              <a:rPr lang="hr-HR" altLang="sr-Latn-RS" sz="1800" dirty="0">
                <a:latin typeface="Tahoma" panose="020B0604030504040204" pitchFamily="34" charset="0"/>
              </a:rPr>
              <a:t> (</a:t>
            </a:r>
            <a:r>
              <a:rPr lang="hr-HR" altLang="sr-Latn-RS" sz="1800" dirty="0" err="1">
                <a:latin typeface="Tahoma" panose="020B0604030504040204" pitchFamily="34" charset="0"/>
              </a:rPr>
              <a:t>sucrose</a:t>
            </a:r>
            <a:r>
              <a:rPr lang="hr-HR" altLang="sr-Latn-RS" sz="1800" dirty="0">
                <a:latin typeface="Tahoma" panose="020B0604030504040204" pitchFamily="34" charset="0"/>
              </a:rPr>
              <a:t>)</a:t>
            </a:r>
            <a:endParaRPr lang="hr-HR" altLang="sr-Latn-RS" sz="1800" b="1" i="1" dirty="0">
              <a:solidFill>
                <a:schemeClr val="accent2"/>
              </a:solidFill>
            </a:endParaRPr>
          </a:p>
          <a:p>
            <a:pPr lvl="1" eaLnBrk="1" hangingPunct="1">
              <a:spcBef>
                <a:spcPct val="50000"/>
              </a:spcBef>
              <a:buFontTx/>
              <a:buAutoNum type="arabicPeriod"/>
            </a:pPr>
            <a:r>
              <a:rPr lang="el-GR" altLang="sr-Latn-RS" sz="1800" b="1" i="1" dirty="0">
                <a:solidFill>
                  <a:schemeClr val="accent2"/>
                </a:solidFill>
              </a:rPr>
              <a:t>α</a:t>
            </a:r>
            <a:r>
              <a:rPr lang="hr-HR" altLang="sr-Latn-RS" sz="1800" b="1" i="1" dirty="0">
                <a:solidFill>
                  <a:schemeClr val="accent2"/>
                </a:solidFill>
                <a:latin typeface="Tahoma" panose="020B0604030504040204" pitchFamily="34" charset="0"/>
              </a:rPr>
              <a:t>, </a:t>
            </a:r>
            <a:r>
              <a:rPr lang="el-GR" altLang="sr-Latn-RS" sz="1800" b="1" i="1" dirty="0">
                <a:solidFill>
                  <a:schemeClr val="accent2"/>
                </a:solidFill>
              </a:rPr>
              <a:t>α</a:t>
            </a:r>
            <a:r>
              <a:rPr lang="hr-HR" altLang="sr-Latn-RS" sz="1800" b="1" i="1" dirty="0">
                <a:solidFill>
                  <a:schemeClr val="accent2"/>
                </a:solidFill>
                <a:latin typeface="Tahoma" panose="020B0604030504040204" pitchFamily="34" charset="0"/>
              </a:rPr>
              <a:t> – </a:t>
            </a:r>
            <a:r>
              <a:rPr lang="hr-HR" altLang="sr-Latn-RS" sz="1800" b="1" i="1" dirty="0" err="1">
                <a:solidFill>
                  <a:schemeClr val="accent2"/>
                </a:solidFill>
                <a:latin typeface="Tahoma" panose="020B0604030504040204" pitchFamily="34" charset="0"/>
              </a:rPr>
              <a:t>trehalase</a:t>
            </a:r>
            <a:r>
              <a:rPr lang="hr-HR" altLang="sr-Latn-RS" sz="1800" dirty="0">
                <a:latin typeface="Tahoma" panose="020B0604030504040204" pitchFamily="34" charset="0"/>
              </a:rPr>
              <a:t> (</a:t>
            </a:r>
            <a:r>
              <a:rPr lang="hr-HR" altLang="sr-Latn-RS" sz="1800" dirty="0" err="1">
                <a:latin typeface="Tahoma" panose="020B0604030504040204" pitchFamily="34" charset="0"/>
              </a:rPr>
              <a:t>trehalose</a:t>
            </a:r>
            <a:r>
              <a:rPr lang="hr-HR" altLang="sr-Latn-RS" sz="1800" dirty="0">
                <a:latin typeface="Tahoma" panose="020B060403050404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9"/>
          <p:cNvGrpSpPr>
            <a:grpSpLocks/>
          </p:cNvGrpSpPr>
          <p:nvPr/>
        </p:nvGrpSpPr>
        <p:grpSpPr bwMode="auto">
          <a:xfrm>
            <a:off x="250825" y="188913"/>
            <a:ext cx="8909050" cy="6408737"/>
            <a:chOff x="158" y="119"/>
            <a:chExt cx="5612" cy="4037"/>
          </a:xfrm>
        </p:grpSpPr>
        <p:sp>
          <p:nvSpPr>
            <p:cNvPr id="19459" name="Text Box 4"/>
            <p:cNvSpPr txBox="1">
              <a:spLocks noChangeArrowheads="1"/>
            </p:cNvSpPr>
            <p:nvPr/>
          </p:nvSpPr>
          <p:spPr bwMode="auto">
            <a:xfrm>
              <a:off x="158" y="527"/>
              <a:ext cx="2812" cy="1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hr-HR" altLang="sr-Latn-RS" sz="2000" b="1" i="1" dirty="0" smtClean="0">
                  <a:solidFill>
                    <a:srgbClr val="6699FF"/>
                  </a:solidFill>
                  <a:latin typeface="Tahoma" pitchFamily="34" charset="0"/>
                </a:rPr>
                <a:t>Lysozyme   </a:t>
              </a:r>
              <a:r>
                <a:rPr lang="hr-HR" altLang="sr-Latn-RS" sz="2000" dirty="0" smtClean="0">
                  <a:latin typeface="Tahoma" pitchFamily="34" charset="0"/>
                </a:rPr>
                <a:t>                                                     </a:t>
              </a:r>
            </a:p>
            <a:p>
              <a:pPr marL="342900" indent="-342900" eaLnBrk="1" hangingPunct="1">
                <a:spcBef>
                  <a:spcPct val="50000"/>
                </a:spcBef>
                <a:buFont typeface="Wingdings" panose="05000000000000000000" pitchFamily="2" charset="2"/>
                <a:buChar char="§"/>
                <a:defRPr/>
              </a:pPr>
              <a:r>
                <a:rPr lang="hr-HR" altLang="sr-Latn-RS" sz="1900" dirty="0" smtClean="0">
                  <a:latin typeface="Tahoma" pitchFamily="34" charset="0"/>
                </a:rPr>
                <a:t>enzyme present in tears and saliva </a:t>
              </a:r>
            </a:p>
            <a:p>
              <a:pPr marL="342900" indent="-342900" eaLnBrk="1" hangingPunct="1">
                <a:spcBef>
                  <a:spcPct val="50000"/>
                </a:spcBef>
                <a:buFont typeface="Wingdings" panose="05000000000000000000" pitchFamily="2" charset="2"/>
                <a:buChar char="§"/>
                <a:defRPr/>
              </a:pPr>
              <a:r>
                <a:rPr lang="hr-HR" altLang="sr-Latn-RS" sz="1900" dirty="0" smtClean="0">
                  <a:latin typeface="Tahoma" pitchFamily="34" charset="0"/>
                </a:rPr>
                <a:t>bactericidal activity due to catalyzing the hydrolysis of (</a:t>
              </a:r>
              <a:r>
                <a:rPr lang="el-GR" altLang="sr-Latn-RS" sz="1900" dirty="0" smtClean="0">
                  <a:latin typeface="Tahoma" pitchFamily="34" charset="0"/>
                  <a:cs typeface="Tahoma" pitchFamily="34" charset="0"/>
                </a:rPr>
                <a:t>β</a:t>
              </a:r>
              <a:r>
                <a:rPr lang="hr-HR" altLang="sr-Latn-RS" sz="1900" dirty="0" smtClean="0">
                  <a:latin typeface="Tahoma" pitchFamily="34" charset="0"/>
                </a:rPr>
                <a:t>1</a:t>
              </a:r>
              <a:r>
                <a:rPr lang="el-GR" altLang="sr-Latn-RS" sz="1900" dirty="0" smtClean="0">
                  <a:latin typeface="Times New Roman" pitchFamily="18" charset="0"/>
                  <a:cs typeface="Tahoma" pitchFamily="34" charset="0"/>
                </a:rPr>
                <a:t>→</a:t>
              </a:r>
              <a:r>
                <a:rPr lang="hr-HR" altLang="sr-Latn-RS" sz="1900" dirty="0" smtClean="0">
                  <a:latin typeface="Tahoma" pitchFamily="34" charset="0"/>
                </a:rPr>
                <a:t>4) glycosidic bond between </a:t>
              </a:r>
              <a:r>
                <a:rPr lang="hr-HR" altLang="sr-Latn-RS" sz="1900" i="1" dirty="0" smtClean="0">
                  <a:latin typeface="Tahoma" pitchFamily="34" charset="0"/>
                </a:rPr>
                <a:t>N</a:t>
              </a:r>
              <a:r>
                <a:rPr lang="hr-HR" altLang="sr-Latn-RS" sz="1900" dirty="0" smtClean="0">
                  <a:latin typeface="Tahoma" pitchFamily="34" charset="0"/>
                </a:rPr>
                <a:t>-acetylglucosamine and </a:t>
              </a:r>
              <a:r>
                <a:rPr lang="hr-HR" altLang="sr-Latn-RS" sz="1900" i="1" dirty="0" smtClean="0">
                  <a:latin typeface="Tahoma" pitchFamily="34" charset="0"/>
                </a:rPr>
                <a:t>N</a:t>
              </a:r>
              <a:r>
                <a:rPr lang="hr-HR" altLang="sr-Latn-RS" sz="1900" dirty="0" smtClean="0">
                  <a:latin typeface="Tahoma" pitchFamily="34" charset="0"/>
                </a:rPr>
                <a:t>-acetylmuramic acid in bacterial wall</a:t>
              </a:r>
            </a:p>
          </p:txBody>
        </p:sp>
        <p:pic>
          <p:nvPicPr>
            <p:cNvPr id="19460" name="Picture 6" descr="250px-PBB_Protein_LYZ_image">
              <a:hlinkClick r:id="rId2" tooltip="PBB Protein LYZ image.jpg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365"/>
              <a:ext cx="1587" cy="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Picture 7"/>
            <p:cNvPicPr>
              <a:picLocks noChangeAspect="1" noChangeArrowheads="1"/>
            </p:cNvPicPr>
            <p:nvPr/>
          </p:nvPicPr>
          <p:blipFill>
            <a:blip r:embed="rId4">
              <a:lum bright="-2000"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19"/>
              <a:ext cx="2845" cy="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2" name="Oval 8"/>
            <p:cNvSpPr>
              <a:spLocks noChangeArrowheads="1"/>
            </p:cNvSpPr>
            <p:nvPr/>
          </p:nvSpPr>
          <p:spPr bwMode="auto">
            <a:xfrm>
              <a:off x="2925" y="2659"/>
              <a:ext cx="1225" cy="49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sr-Latn-CS" altLang="sr-Latn-RS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lum bright="-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105025"/>
            <a:ext cx="5076825" cy="47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46050" y="188913"/>
            <a:ext cx="8097838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hr-HR" altLang="sr-Latn-RS" sz="18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Carbohydrates </a:t>
            </a:r>
            <a:r>
              <a:rPr lang="hr-HR" altLang="sr-Latn-RS" sz="180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1800">
                <a:latin typeface="Tahoma" panose="020B0604030504040204" pitchFamily="34" charset="0"/>
                <a:cs typeface="Tahoma" panose="020B0604030504040204" pitchFamily="34" charset="0"/>
              </a:rPr>
              <a:t>- diversity of structures; the most abundant biomolecules in nature (50% of the Earth biomass)!</a:t>
            </a:r>
          </a:p>
          <a:p>
            <a:pPr eaLnBrk="1" hangingPunct="1">
              <a:spcBef>
                <a:spcPts val="1200"/>
              </a:spcBef>
            </a:pPr>
            <a:r>
              <a:rPr lang="hr-HR" altLang="sr-Latn-RS" sz="1800">
                <a:latin typeface="Tahoma" panose="020B0604030504040204" pitchFamily="34" charset="0"/>
                <a:cs typeface="Tahoma" panose="020B0604030504040204" pitchFamily="34" charset="0"/>
              </a:rPr>
              <a:t> Carbohydrates contain C, H and O - hence the name „hydrate of carbon” and molecular formula - </a:t>
            </a:r>
            <a:r>
              <a:rPr lang="hr-HR" altLang="sr-Latn-RS" sz="18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hr-HR" altLang="sr-Latn-RS" sz="1800" b="1" i="1" baseline="-2500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hr-HR" altLang="sr-Latn-RS" sz="18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(H</a:t>
            </a:r>
            <a:r>
              <a:rPr lang="hr-HR" altLang="sr-Latn-RS" sz="1800" b="1" baseline="-2500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hr-HR" altLang="sr-Latn-RS" sz="18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O)</a:t>
            </a:r>
            <a:r>
              <a:rPr lang="hr-HR" altLang="sr-Latn-RS" sz="1800" b="1" i="1" baseline="-2500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</a:t>
            </a:r>
          </a:p>
          <a:p>
            <a:pPr eaLnBrk="1" hangingPunct="1">
              <a:spcBef>
                <a:spcPts val="1200"/>
              </a:spcBef>
            </a:pPr>
            <a:r>
              <a:rPr lang="hr-HR" altLang="sr-Latn-RS" sz="1800">
                <a:latin typeface="Tahoma" panose="020B0604030504040204" pitchFamily="34" charset="0"/>
                <a:cs typeface="Tahoma" panose="020B0604030504040204" pitchFamily="34" charset="0"/>
              </a:rPr>
              <a:t> Carbohydrates are produced in plants by photosynthesis.</a:t>
            </a:r>
          </a:p>
          <a:p>
            <a:pPr eaLnBrk="1" hangingPunct="1">
              <a:spcBef>
                <a:spcPts val="1200"/>
              </a:spcBef>
            </a:pPr>
            <a:r>
              <a:rPr lang="hr-HR" altLang="sr-Latn-RS" sz="1800">
                <a:latin typeface="Tahoma" panose="020B0604030504040204" pitchFamily="34" charset="0"/>
                <a:cs typeface="Tahoma" panose="020B0604030504040204" pitchFamily="34" charset="0"/>
              </a:rPr>
              <a:t> Natural carbohydrates are important </a:t>
            </a:r>
            <a:r>
              <a:rPr lang="hr-HR" altLang="sr-Latn-RS" sz="1800" u="sng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source of energy</a:t>
            </a:r>
            <a:r>
              <a:rPr lang="hr-HR" altLang="sr-Latn-RS" sz="180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1800">
                <a:latin typeface="Tahoma" panose="020B0604030504040204" pitchFamily="34" charset="0"/>
                <a:cs typeface="Tahoma" panose="020B0604030504040204" pitchFamily="34" charset="0"/>
              </a:rPr>
              <a:t>for animal metabolism.</a:t>
            </a:r>
          </a:p>
          <a:p>
            <a:pPr eaLnBrk="1" hangingPunct="1">
              <a:spcBef>
                <a:spcPts val="1200"/>
              </a:spcBef>
            </a:pPr>
            <a:r>
              <a:rPr lang="hr-HR" altLang="sr-Latn-RS" sz="1800">
                <a:latin typeface="Tahoma" panose="020B0604030504040204" pitchFamily="34" charset="0"/>
                <a:cs typeface="Tahoma" panose="020B0604030504040204" pitchFamily="34" charset="0"/>
              </a:rPr>
              <a:t> Other biological roles of of carbohydrates: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u="sng">
                <a:latin typeface="Tahoma" panose="020B0604030504040204" pitchFamily="34" charset="0"/>
                <a:cs typeface="Tahoma" panose="020B0604030504040204" pitchFamily="34" charset="0"/>
              </a:rPr>
              <a:t>structural elements </a:t>
            </a:r>
            <a:r>
              <a:rPr lang="hr-HR" altLang="sr-Latn-RS" sz="1800">
                <a:latin typeface="Tahoma" panose="020B0604030504040204" pitchFamily="34" charset="0"/>
                <a:cs typeface="Tahoma" panose="020B0604030504040204" pitchFamily="34" charset="0"/>
              </a:rPr>
              <a:t>(cellulose, chitin);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u="sng">
                <a:latin typeface="Tahoma" panose="020B0604030504040204" pitchFamily="34" charset="0"/>
                <a:cs typeface="Tahoma" panose="020B0604030504040204" pitchFamily="34" charset="0"/>
              </a:rPr>
              <a:t>precursors in synthesis</a:t>
            </a:r>
            <a:r>
              <a:rPr lang="hr-HR" altLang="sr-Latn-RS" sz="1800">
                <a:latin typeface="Tahoma" panose="020B0604030504040204" pitchFamily="34" charset="0"/>
                <a:cs typeface="Tahoma" panose="020B0604030504040204" pitchFamily="34" charset="0"/>
              </a:rPr>
              <a:t> of other biomolecules                                                     (amino acids, lipids, nucleotides).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lum bright="-2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05" y="1637973"/>
            <a:ext cx="5208588" cy="1430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251520" y="224744"/>
            <a:ext cx="878522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50000"/>
              </a:spcBef>
              <a:buFontTx/>
              <a:buNone/>
            </a:pPr>
            <a:r>
              <a:rPr lang="hr-HR" altLang="sr-Latn-RS" sz="2000" b="1" i="1" dirty="0" err="1">
                <a:latin typeface="Tahoma" panose="020B0604030504040204" pitchFamily="34" charset="0"/>
              </a:rPr>
              <a:t>Lactase</a:t>
            </a:r>
            <a:r>
              <a:rPr lang="hr-HR" altLang="sr-Latn-RS" sz="2000" b="1" i="1" dirty="0">
                <a:latin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</a:rPr>
              <a:t>and</a:t>
            </a:r>
            <a:r>
              <a:rPr lang="hr-HR" altLang="sr-Latn-RS" sz="2000" dirty="0">
                <a:latin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</a:rPr>
              <a:t>other</a:t>
            </a:r>
            <a:r>
              <a:rPr lang="hr-HR" altLang="sr-Latn-RS" sz="2000" dirty="0">
                <a:latin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</a:rPr>
              <a:t>enzymes</a:t>
            </a:r>
            <a:r>
              <a:rPr lang="hr-HR" altLang="sr-Latn-RS" sz="2000" dirty="0">
                <a:latin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</a:rPr>
              <a:t>that</a:t>
            </a:r>
            <a:r>
              <a:rPr lang="hr-HR" altLang="sr-Latn-RS" sz="2000" dirty="0">
                <a:latin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</a:rPr>
              <a:t>hydrolyze</a:t>
            </a:r>
            <a:r>
              <a:rPr lang="hr-HR" altLang="sr-Latn-RS" sz="2000" dirty="0">
                <a:latin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</a:rPr>
              <a:t>dissacharides</a:t>
            </a:r>
            <a:r>
              <a:rPr lang="hr-HR" altLang="sr-Latn-RS" sz="2000" dirty="0">
                <a:latin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</a:rPr>
              <a:t>and</a:t>
            </a:r>
            <a:r>
              <a:rPr lang="hr-HR" altLang="sr-Latn-RS" sz="2000" dirty="0">
                <a:latin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</a:rPr>
              <a:t>oligosaccharides</a:t>
            </a:r>
            <a:r>
              <a:rPr lang="hr-HR" altLang="sr-Latn-RS" sz="2000" dirty="0">
                <a:latin typeface="Tahoma" panose="020B0604030504040204" pitchFamily="34" charset="0"/>
              </a:rPr>
              <a:t> are </a:t>
            </a:r>
            <a:r>
              <a:rPr lang="hr-HR" altLang="sr-Latn-RS" sz="2000" dirty="0" err="1">
                <a:latin typeface="Tahoma" panose="020B0604030504040204" pitchFamily="34" charset="0"/>
              </a:rPr>
              <a:t>present</a:t>
            </a:r>
            <a:r>
              <a:rPr lang="hr-HR" altLang="sr-Latn-RS" sz="2000" dirty="0">
                <a:latin typeface="Tahoma" panose="020B0604030504040204" pitchFamily="34" charset="0"/>
              </a:rPr>
              <a:t> on </a:t>
            </a:r>
            <a:r>
              <a:rPr lang="hr-HR" altLang="sr-Latn-RS" sz="2000" dirty="0" err="1">
                <a:latin typeface="Tahoma" panose="020B0604030504040204" pitchFamily="34" charset="0"/>
              </a:rPr>
              <a:t>microvilli</a:t>
            </a:r>
            <a:r>
              <a:rPr lang="hr-HR" altLang="sr-Latn-RS" sz="2000" dirty="0">
                <a:latin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</a:rPr>
              <a:t>of</a:t>
            </a:r>
            <a:r>
              <a:rPr lang="hr-HR" altLang="sr-Latn-RS" sz="2000" dirty="0">
                <a:latin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</a:rPr>
              <a:t>intestinal</a:t>
            </a:r>
            <a:r>
              <a:rPr lang="hr-HR" altLang="sr-Latn-RS" sz="2000" dirty="0">
                <a:latin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</a:rPr>
              <a:t>epithelial</a:t>
            </a:r>
            <a:r>
              <a:rPr lang="hr-HR" altLang="sr-Latn-RS" sz="2000" dirty="0">
                <a:latin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</a:rPr>
              <a:t>cell</a:t>
            </a:r>
            <a:r>
              <a:rPr lang="hr-HR" altLang="sr-Latn-RS" sz="2000" dirty="0">
                <a:latin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</a:rPr>
              <a:t>membranes</a:t>
            </a:r>
            <a:r>
              <a:rPr lang="hr-HR" altLang="sr-Latn-RS" sz="2000" dirty="0">
                <a:latin typeface="Tahoma" panose="020B0604030504040204" pitchFamily="34" charset="0"/>
              </a:rPr>
              <a:t> </a:t>
            </a:r>
            <a:r>
              <a:rPr lang="hr-HR" altLang="sr-Latn-RS" sz="2000" dirty="0" smtClean="0">
                <a:latin typeface="Tahoma" panose="020B0604030504040204" pitchFamily="34" charset="0"/>
              </a:rPr>
              <a:t>(“</a:t>
            </a:r>
            <a:r>
              <a:rPr lang="hr-HR" altLang="sr-Latn-RS" sz="2000" dirty="0" err="1">
                <a:latin typeface="Tahoma" panose="020B0604030504040204" pitchFamily="34" charset="0"/>
              </a:rPr>
              <a:t>brush</a:t>
            </a:r>
            <a:r>
              <a:rPr lang="hr-HR" altLang="sr-Latn-RS" sz="2000" dirty="0">
                <a:latin typeface="Tahoma" panose="020B0604030504040204" pitchFamily="34" charset="0"/>
              </a:rPr>
              <a:t>” </a:t>
            </a:r>
            <a:r>
              <a:rPr lang="hr-HR" altLang="sr-Latn-RS" sz="2000" dirty="0" err="1">
                <a:latin typeface="Tahoma" panose="020B0604030504040204" pitchFamily="34" charset="0"/>
              </a:rPr>
              <a:t>border</a:t>
            </a:r>
            <a:r>
              <a:rPr lang="hr-HR" altLang="sr-Latn-RS" sz="2000" dirty="0">
                <a:latin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</a:rPr>
              <a:t>enzymes</a:t>
            </a:r>
            <a:r>
              <a:rPr lang="hr-HR" altLang="sr-Latn-RS" sz="2000" dirty="0">
                <a:latin typeface="Tahoma" panose="020B0604030504040204" pitchFamily="34" charset="0"/>
              </a:rPr>
              <a:t>).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55649" y="3335086"/>
            <a:ext cx="76327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srgbClr val="6699FF"/>
                </a:solidFill>
                <a:latin typeface="Tahoma" panose="020B0604030504040204" pitchFamily="34" charset="0"/>
              </a:rPr>
              <a:t>LACTOSE INTOLERANCE</a:t>
            </a: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</a:pPr>
            <a:r>
              <a:rPr lang="hr-HR" altLang="sr-Latn-RS" sz="1800" dirty="0" err="1">
                <a:latin typeface="Tahoma" panose="020B0604030504040204" pitchFamily="34" charset="0"/>
              </a:rPr>
              <a:t>Lactose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intolerance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is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an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inability</a:t>
            </a:r>
            <a:r>
              <a:rPr lang="hr-HR" altLang="sr-Latn-RS" sz="1800" dirty="0">
                <a:latin typeface="Tahoma" panose="020B0604030504040204" pitchFamily="34" charset="0"/>
              </a:rPr>
              <a:t> to </a:t>
            </a:r>
            <a:r>
              <a:rPr lang="hr-HR" altLang="sr-Latn-RS" sz="1800" dirty="0" err="1">
                <a:latin typeface="Tahoma" panose="020B0604030504040204" pitchFamily="34" charset="0"/>
              </a:rPr>
              <a:t>digest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lactose</a:t>
            </a:r>
            <a:r>
              <a:rPr lang="hr-HR" altLang="sr-Latn-RS" sz="1800" dirty="0">
                <a:latin typeface="Tahoma" panose="020B0604030504040204" pitchFamily="34" charset="0"/>
              </a:rPr>
              <a:t>, </a:t>
            </a:r>
            <a:r>
              <a:rPr lang="hr-HR" altLang="sr-Latn-RS" sz="1800" dirty="0" err="1">
                <a:latin typeface="Tahoma" panose="020B0604030504040204" pitchFamily="34" charset="0"/>
              </a:rPr>
              <a:t>that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gives</a:t>
            </a:r>
            <a:r>
              <a:rPr lang="hr-HR" altLang="sr-Latn-RS" sz="1800" dirty="0">
                <a:latin typeface="Tahoma" panose="020B0604030504040204" pitchFamily="34" charset="0"/>
              </a:rPr>
              <a:t> rise to </a:t>
            </a:r>
            <a:r>
              <a:rPr lang="hr-HR" altLang="sr-Latn-RS" sz="1800" dirty="0" err="1">
                <a:latin typeface="Tahoma" panose="020B0604030504040204" pitchFamily="34" charset="0"/>
              </a:rPr>
              <a:t>gastrointestinal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symptoms</a:t>
            </a:r>
            <a:r>
              <a:rPr lang="hr-HR" altLang="sr-Latn-RS" sz="1800" dirty="0">
                <a:latin typeface="Tahoma" panose="020B0604030504040204" pitchFamily="34" charset="0"/>
              </a:rPr>
              <a:t>. </a:t>
            </a: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</a:pPr>
            <a:r>
              <a:rPr lang="hr-HR" altLang="sr-Latn-RS" sz="1800" dirty="0" err="1">
                <a:latin typeface="Tahoma" panose="020B0604030504040204" pitchFamily="34" charset="0"/>
              </a:rPr>
              <a:t>Lactose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intolerance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is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caused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by</a:t>
            </a:r>
            <a:r>
              <a:rPr lang="hr-HR" altLang="sr-Latn-RS" sz="1800" dirty="0">
                <a:latin typeface="Tahoma" panose="020B0604030504040204" pitchFamily="34" charset="0"/>
              </a:rPr>
              <a:t> a </a:t>
            </a:r>
            <a:r>
              <a:rPr lang="hr-HR" altLang="sr-Latn-RS" sz="1800" dirty="0" err="1">
                <a:latin typeface="Tahoma" panose="020B0604030504040204" pitchFamily="34" charset="0"/>
              </a:rPr>
              <a:t>deficiency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of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the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intestinal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enzyme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i="1" dirty="0" err="1">
                <a:latin typeface="Tahoma" panose="020B0604030504040204" pitchFamily="34" charset="0"/>
              </a:rPr>
              <a:t>lactase</a:t>
            </a:r>
            <a:r>
              <a:rPr lang="hr-HR" altLang="sr-Latn-RS" sz="1800" dirty="0">
                <a:latin typeface="Tahoma" panose="020B0604030504040204" pitchFamily="34" charset="0"/>
              </a:rPr>
              <a:t>. </a:t>
            </a: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</a:pPr>
            <a:r>
              <a:rPr lang="hr-HR" altLang="sr-Latn-RS" sz="1800" dirty="0">
                <a:latin typeface="Tahoma" panose="020B0604030504040204" pitchFamily="34" charset="0"/>
              </a:rPr>
              <a:t>In most </a:t>
            </a:r>
            <a:r>
              <a:rPr lang="hr-HR" altLang="sr-Latn-RS" sz="1800" dirty="0" err="1">
                <a:latin typeface="Tahoma" panose="020B0604030504040204" pitchFamily="34" charset="0"/>
              </a:rPr>
              <a:t>people</a:t>
            </a:r>
            <a:r>
              <a:rPr lang="hr-HR" altLang="sr-Latn-RS" sz="1800" dirty="0">
                <a:latin typeface="Tahoma" panose="020B0604030504040204" pitchFamily="34" charset="0"/>
              </a:rPr>
              <a:t>, </a:t>
            </a:r>
            <a:r>
              <a:rPr lang="hr-HR" altLang="sr-Latn-RS" sz="1800" i="1" dirty="0" err="1">
                <a:latin typeface="Tahoma" panose="020B0604030504040204" pitchFamily="34" charset="0"/>
              </a:rPr>
              <a:t>lactase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activity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is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gradually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lost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through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adolescence</a:t>
            </a:r>
            <a:r>
              <a:rPr lang="hr-HR" altLang="sr-Latn-RS" sz="1800" dirty="0">
                <a:latin typeface="Tahoma" panose="020B0604030504040204" pitchFamily="34" charset="0"/>
              </a:rPr>
              <a:t>.</a:t>
            </a: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</a:pPr>
            <a:r>
              <a:rPr lang="hr-HR" altLang="sr-Latn-RS" sz="1800" dirty="0" err="1">
                <a:latin typeface="Tahoma" panose="020B0604030504040204" pitchFamily="34" charset="0"/>
              </a:rPr>
              <a:t>The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primary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symptoms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of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lactose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intolerance</a:t>
            </a:r>
            <a:r>
              <a:rPr lang="hr-HR" altLang="sr-Latn-RS" sz="1800" dirty="0">
                <a:latin typeface="Tahoma" panose="020B0604030504040204" pitchFamily="34" charset="0"/>
              </a:rPr>
              <a:t> are </a:t>
            </a:r>
            <a:r>
              <a:rPr lang="hr-HR" altLang="sr-Latn-RS" sz="1800" dirty="0" err="1">
                <a:latin typeface="Tahoma" panose="020B0604030504040204" pitchFamily="34" charset="0"/>
              </a:rPr>
              <a:t>diarrhea</a:t>
            </a:r>
            <a:r>
              <a:rPr lang="hr-HR" altLang="sr-Latn-RS" sz="1800" dirty="0">
                <a:latin typeface="Tahoma" panose="020B0604030504040204" pitchFamily="34" charset="0"/>
              </a:rPr>
              <a:t>, </a:t>
            </a:r>
            <a:r>
              <a:rPr lang="hr-HR" altLang="sr-Latn-RS" sz="1800" dirty="0" err="1">
                <a:latin typeface="Tahoma" panose="020B0604030504040204" pitchFamily="34" charset="0"/>
              </a:rPr>
              <a:t>abdominal</a:t>
            </a:r>
            <a:r>
              <a:rPr lang="hr-HR" altLang="sr-Latn-RS" sz="1800" dirty="0">
                <a:latin typeface="Tahoma" panose="020B0604030504040204" pitchFamily="34" charset="0"/>
              </a:rPr>
              <a:t> </a:t>
            </a:r>
            <a:r>
              <a:rPr lang="hr-HR" altLang="sr-Latn-RS" sz="1800" dirty="0" err="1">
                <a:latin typeface="Tahoma" panose="020B0604030504040204" pitchFamily="34" charset="0"/>
              </a:rPr>
              <a:t>pain</a:t>
            </a:r>
            <a:r>
              <a:rPr lang="hr-HR" altLang="sr-Latn-RS" sz="1800" dirty="0">
                <a:latin typeface="Tahoma" panose="020B0604030504040204" pitchFamily="34" charset="0"/>
              </a:rPr>
              <a:t>, </a:t>
            </a:r>
            <a:r>
              <a:rPr lang="hr-HR" altLang="sr-Latn-RS" sz="1800" dirty="0" err="1">
                <a:latin typeface="Tahoma" panose="020B0604030504040204" pitchFamily="34" charset="0"/>
              </a:rPr>
              <a:t>discomfort</a:t>
            </a:r>
            <a:r>
              <a:rPr lang="hr-HR" altLang="sr-Latn-RS" sz="1800" dirty="0">
                <a:latin typeface="Tahoma" panose="020B0604030504040204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23850" y="620713"/>
            <a:ext cx="8362950" cy="576262"/>
          </a:xfrm>
        </p:spPr>
        <p:txBody>
          <a:bodyPr/>
          <a:lstStyle/>
          <a:p>
            <a:pPr eaLnBrk="1" hangingPunct="1"/>
            <a:r>
              <a:rPr lang="en-US" altLang="sr-Latn-RS" sz="2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Summary of </a:t>
            </a:r>
            <a:r>
              <a:rPr lang="hr-HR" altLang="sr-Latn-RS" sz="2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e</a:t>
            </a:r>
            <a:r>
              <a:rPr lang="en-US" altLang="sr-Latn-RS" sz="2400" b="1" dirty="0" err="1" smtClean="0">
                <a:solidFill>
                  <a:srgbClr val="FF0000"/>
                </a:solidFill>
                <a:latin typeface="Tahoma" panose="020B0604030504040204" pitchFamily="34" charset="0"/>
              </a:rPr>
              <a:t>nzymatic</a:t>
            </a:r>
            <a:r>
              <a:rPr lang="en-US" altLang="sr-Latn-RS" sz="2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d</a:t>
            </a:r>
            <a:r>
              <a:rPr lang="en-US" altLang="sr-Latn-RS" sz="2400" b="1" dirty="0" err="1" smtClean="0">
                <a:solidFill>
                  <a:srgbClr val="FF0000"/>
                </a:solidFill>
                <a:latin typeface="Tahoma" panose="020B0604030504040204" pitchFamily="34" charset="0"/>
              </a:rPr>
              <a:t>igestion</a:t>
            </a:r>
            <a:r>
              <a:rPr lang="en-US" altLang="sr-Latn-RS" sz="2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and </a:t>
            </a:r>
            <a:r>
              <a:rPr lang="hr-HR" altLang="sr-Latn-RS" sz="2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                    a</a:t>
            </a:r>
            <a:r>
              <a:rPr lang="en-US" altLang="sr-Latn-RS" sz="2400" b="1" dirty="0" err="1" smtClean="0">
                <a:solidFill>
                  <a:srgbClr val="FF0000"/>
                </a:solidFill>
                <a:latin typeface="Tahoma" panose="020B0604030504040204" pitchFamily="34" charset="0"/>
              </a:rPr>
              <a:t>bsorption</a:t>
            </a:r>
            <a:r>
              <a:rPr lang="hr-HR" altLang="sr-Latn-RS" sz="2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400" b="1" dirty="0" err="1" smtClean="0">
                <a:solidFill>
                  <a:srgbClr val="FF0000"/>
                </a:solidFill>
                <a:latin typeface="Tahoma" panose="020B0604030504040204" pitchFamily="34" charset="0"/>
              </a:rPr>
              <a:t>of</a:t>
            </a:r>
            <a:r>
              <a:rPr lang="hr-HR" altLang="sr-Latn-RS" sz="24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400" b="1" dirty="0" err="1" smtClean="0">
                <a:solidFill>
                  <a:srgbClr val="FF0000"/>
                </a:solidFill>
                <a:latin typeface="Tahoma" panose="020B0604030504040204" pitchFamily="34" charset="0"/>
              </a:rPr>
              <a:t>carbohydrates</a:t>
            </a:r>
            <a:endParaRPr lang="en-US" altLang="sr-Latn-RS" sz="2400" b="1" dirty="0" smtClean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10600" name="Group 360"/>
          <p:cNvGraphicFramePr>
            <a:graphicFrameLocks noGrp="1"/>
          </p:cNvGraphicFramePr>
          <p:nvPr>
            <p:ph sz="quarter" idx="1"/>
          </p:nvPr>
        </p:nvGraphicFramePr>
        <p:xfrm>
          <a:off x="0" y="1701800"/>
          <a:ext cx="9144000" cy="865188"/>
        </p:xfrm>
        <a:graphic>
          <a:graphicData uri="http://schemas.openxmlformats.org/drawingml/2006/table">
            <a:tbl>
              <a:tblPr/>
              <a:tblGrid>
                <a:gridCol w="185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5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7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Secretion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Enzyme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Substrate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Action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ahoma" pitchFamily="34" charset="0"/>
                        </a:rPr>
                        <a:t>Final Product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Saliva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α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-Amylase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Starch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Hydrolysis to form dextrins</a:t>
                      </a: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  <a:r>
                        <a:rPr kumimoji="0" lang="hr-H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α</a:t>
                      </a:r>
                      <a:r>
                        <a:rPr kumimoji="0" lang="hr-H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1→4)</a:t>
                      </a:r>
                      <a:endParaRPr kumimoji="0" lang="hr-H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Dextrins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602" name="Group 362"/>
          <p:cNvGraphicFramePr>
            <a:graphicFrameLocks noGrp="1"/>
          </p:cNvGraphicFramePr>
          <p:nvPr>
            <p:ph sz="quarter" idx="2"/>
          </p:nvPr>
        </p:nvGraphicFramePr>
        <p:xfrm>
          <a:off x="0" y="3357563"/>
          <a:ext cx="9144000" cy="576262"/>
        </p:xfrm>
        <a:graphic>
          <a:graphicData uri="http://schemas.openxmlformats.org/drawingml/2006/table">
            <a:tbl>
              <a:tblPr/>
              <a:tblGrid>
                <a:gridCol w="184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1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1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9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Brush border enzymes</a:t>
                      </a:r>
                      <a:endParaRPr kumimoji="0" lang="hr-H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1,6-oligosaccharidase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(malto)-oligosaccharides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Hydrolysis</a:t>
                      </a:r>
                      <a:endParaRPr kumimoji="0" lang="hr-H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α</a:t>
                      </a:r>
                      <a:r>
                        <a:rPr kumimoji="0" lang="hr-H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1→6)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Glucose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603" name="Group 363"/>
          <p:cNvGraphicFramePr>
            <a:graphicFrameLocks noGrp="1"/>
          </p:cNvGraphicFramePr>
          <p:nvPr>
            <p:ph sz="quarter" idx="4"/>
          </p:nvPr>
        </p:nvGraphicFramePr>
        <p:xfrm>
          <a:off x="15875" y="5122863"/>
          <a:ext cx="9144000" cy="1427161"/>
        </p:xfrm>
        <a:graphic>
          <a:graphicData uri="http://schemas.openxmlformats.org/drawingml/2006/table">
            <a:tbl>
              <a:tblPr/>
              <a:tblGrid>
                <a:gridCol w="183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7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4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42" marB="457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Isomaltase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Dextrin</a:t>
                      </a:r>
                      <a:r>
                        <a:rPr kumimoji="0" lang="hr-H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, Isomaltose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Hydrolysis</a:t>
                      </a:r>
                      <a:r>
                        <a:rPr kumimoji="0" lang="hr-H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α</a:t>
                      </a: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1→6)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Glucose</a:t>
                      </a: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42" marB="457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Maltase</a:t>
                      </a: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Maltose</a:t>
                      </a: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Hydrolysis</a:t>
                      </a:r>
                      <a:endParaRPr kumimoji="0" lang="hr-H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α</a:t>
                      </a:r>
                      <a:r>
                        <a:rPr kumimoji="0" lang="hr-H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1→4)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Glucose</a:t>
                      </a: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42" marB="457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Lactase</a:t>
                      </a: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Lactose</a:t>
                      </a: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Hydrolysis</a:t>
                      </a:r>
                      <a:endParaRPr kumimoji="0" lang="hr-H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β</a:t>
                      </a:r>
                      <a:r>
                        <a:rPr kumimoji="0" lang="hr-H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1→4)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Glucose, </a:t>
                      </a:r>
                      <a:r>
                        <a:rPr kumimoji="0" lang="hr-H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alactose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42" marB="457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601" name="Group 361"/>
          <p:cNvGraphicFramePr>
            <a:graphicFrameLocks noGrp="1"/>
          </p:cNvGraphicFramePr>
          <p:nvPr>
            <p:ph sz="quarter" idx="3"/>
          </p:nvPr>
        </p:nvGraphicFramePr>
        <p:xfrm>
          <a:off x="0" y="2636838"/>
          <a:ext cx="9144000" cy="647700"/>
        </p:xfrm>
        <a:graphic>
          <a:graphicData uri="http://schemas.openxmlformats.org/drawingml/2006/table">
            <a:tbl>
              <a:tblPr/>
              <a:tblGrid>
                <a:gridCol w="183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1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6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6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Pancreatic exocrine secretion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α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-Amylase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Starch, dextrins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Hydrolysis</a:t>
                      </a:r>
                      <a:endParaRPr kumimoji="0" lang="hr-H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α</a:t>
                      </a:r>
                      <a:r>
                        <a:rPr kumimoji="0" lang="hr-H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1→4)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Dextrin, </a:t>
                      </a:r>
                      <a:endParaRPr kumimoji="0" lang="hr-H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altose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618" name="Group 378"/>
          <p:cNvGraphicFramePr>
            <a:graphicFrameLocks noGrp="1"/>
          </p:cNvGraphicFramePr>
          <p:nvPr/>
        </p:nvGraphicFramePr>
        <p:xfrm>
          <a:off x="0" y="3978275"/>
          <a:ext cx="9144000" cy="560420"/>
        </p:xfrm>
        <a:graphic>
          <a:graphicData uri="http://schemas.openxmlformats.org/drawingml/2006/table">
            <a:tbl>
              <a:tblPr/>
              <a:tblGrid>
                <a:gridCol w="184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1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1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9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514" marB="455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Sucrase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514" marB="455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Sucrose</a:t>
                      </a:r>
                    </a:p>
                  </a:txBody>
                  <a:tcPr marT="45514" marB="455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Hydrolysis</a:t>
                      </a:r>
                      <a:endParaRPr kumimoji="0" lang="hr-H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α</a:t>
                      </a: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1→</a:t>
                      </a: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β</a:t>
                      </a: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514" marB="455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Glucose, </a:t>
                      </a:r>
                      <a:r>
                        <a:rPr kumimoji="0" lang="hr-H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ructose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514" marB="455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633" name="Group 393"/>
          <p:cNvGraphicFramePr>
            <a:graphicFrameLocks noGrp="1"/>
          </p:cNvGraphicFramePr>
          <p:nvPr/>
        </p:nvGraphicFramePr>
        <p:xfrm>
          <a:off x="0" y="4508500"/>
          <a:ext cx="9144000" cy="560420"/>
        </p:xfrm>
        <a:graphic>
          <a:graphicData uri="http://schemas.openxmlformats.org/drawingml/2006/table">
            <a:tbl>
              <a:tblPr/>
              <a:tblGrid>
                <a:gridCol w="184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1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1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9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r-Latn-C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514" marB="455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α</a:t>
                      </a: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α</a:t>
                      </a: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-</a:t>
                      </a: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Trehalase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514" marB="455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Trehalose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514" marB="455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Hydrolysis</a:t>
                      </a:r>
                      <a:endParaRPr kumimoji="0" lang="hr-H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α</a:t>
                      </a: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1→</a:t>
                      </a:r>
                      <a:r>
                        <a:rPr kumimoji="0" lang="hr-H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r>
                        <a:rPr kumimoji="0" lang="hr-H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514" marB="455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Glucose</a:t>
                      </a:r>
                    </a:p>
                  </a:txBody>
                  <a:tcPr marT="45514" marB="455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332879"/>
            <a:ext cx="864096" cy="86409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4">
            <a:lum bright="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92150"/>
            <a:ext cx="890905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374650" y="115888"/>
            <a:ext cx="82296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24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Intestinal</a:t>
            </a:r>
            <a:r>
              <a:rPr lang="hr-HR" altLang="sr-Latn-RS" sz="2400" b="1" dirty="0">
                <a:solidFill>
                  <a:srgbClr val="FF0000"/>
                </a:solidFill>
                <a:latin typeface="Tahoma" panose="020B0604030504040204" pitchFamily="34" charset="0"/>
              </a:rPr>
              <a:t> a</a:t>
            </a:r>
            <a:r>
              <a:rPr lang="en-US" altLang="sr-Latn-RS" sz="24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bsorption</a:t>
            </a:r>
            <a:r>
              <a:rPr lang="hr-HR" altLang="sr-Latn-RS" sz="24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of</a:t>
            </a:r>
            <a:r>
              <a:rPr lang="hr-HR" altLang="sr-Latn-RS" sz="24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carbohydrates</a:t>
            </a:r>
            <a:endParaRPr lang="en-US" altLang="sr-Latn-RS" sz="24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115888"/>
            <a:ext cx="719882" cy="71988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98575"/>
            <a:ext cx="6181725" cy="5053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611188" y="741363"/>
            <a:ext cx="7623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OVERVIEW OF CARBOHYDRATE METABOLISM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1333124"/>
            <a:ext cx="648072" cy="64807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7625"/>
            <a:ext cx="4824412" cy="6837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950" y="361950"/>
            <a:ext cx="4032250" cy="3138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Degradation and synthesis of glucose:</a:t>
            </a:r>
          </a:p>
          <a:p>
            <a:pPr>
              <a:defRPr/>
            </a:pPr>
            <a:r>
              <a:rPr lang="hr-HR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Glycolysis and gluconeogenesis</a:t>
            </a:r>
          </a:p>
          <a:p>
            <a:pPr>
              <a:defRPr/>
            </a:pPr>
            <a:endParaRPr lang="hr-HR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Glycolysis is occuring in all animal tissues.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Gluconeogenesis is expressed in liver, and to a lesser extent in kindeys and intestines.</a:t>
            </a:r>
          </a:p>
          <a:p>
            <a:pPr>
              <a:defRPr/>
            </a:pPr>
            <a:endParaRPr lang="hr-HR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hr-H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162175"/>
            <a:ext cx="5213350" cy="4570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411413" y="223838"/>
            <a:ext cx="403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Pentose phosphate pathway</a:t>
            </a:r>
            <a:endParaRPr lang="hr-HR" altLang="sr-Latn-RS" sz="18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611188" y="698500"/>
            <a:ext cx="81057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r-HR" altLang="sr-Latn-RS" sz="1800" dirty="0">
                <a:solidFill>
                  <a:srgbClr val="FF0000"/>
                </a:solidFill>
                <a:cs typeface="Arial" panose="020B0604020202020204" pitchFamily="34" charset="0"/>
              </a:rPr>
              <a:t>Alternative </a:t>
            </a: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pathway</a:t>
            </a:r>
            <a:r>
              <a:rPr lang="hr-HR" altLang="sr-Latn-RS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of</a:t>
            </a:r>
            <a:r>
              <a:rPr lang="hr-HR" altLang="sr-Latn-RS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glucose</a:t>
            </a:r>
            <a:r>
              <a:rPr lang="hr-HR" altLang="sr-Latn-RS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oxidation</a:t>
            </a:r>
            <a:r>
              <a:rPr lang="hr-HR" altLang="sr-Latn-RS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without</a:t>
            </a:r>
            <a:r>
              <a:rPr lang="hr-HR" altLang="sr-Latn-RS" sz="1800" dirty="0">
                <a:solidFill>
                  <a:srgbClr val="FF0000"/>
                </a:solidFill>
                <a:cs typeface="Arial" panose="020B0604020202020204" pitchFamily="34" charset="0"/>
              </a:rPr>
              <a:t> ATP </a:t>
            </a: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production</a:t>
            </a:r>
            <a:endParaRPr lang="hr-HR" altLang="sr-Latn-RS" sz="18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Formation</a:t>
            </a:r>
            <a:r>
              <a:rPr lang="hr-HR" altLang="sr-Latn-RS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of</a:t>
            </a:r>
            <a:r>
              <a:rPr lang="hr-HR" altLang="sr-Latn-RS" sz="1800" dirty="0">
                <a:solidFill>
                  <a:srgbClr val="FF0000"/>
                </a:solidFill>
                <a:cs typeface="Arial" panose="020B0604020202020204" pitchFamily="34" charset="0"/>
              </a:rPr>
              <a:t> NADPH </a:t>
            </a: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and</a:t>
            </a:r>
            <a:r>
              <a:rPr lang="hr-HR" altLang="sr-Latn-RS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pentoses</a:t>
            </a:r>
            <a:r>
              <a:rPr lang="hr-HR" altLang="sr-Latn-RS" sz="1800" dirty="0"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cs typeface="Arial" panose="020B0604020202020204" pitchFamily="34" charset="0"/>
              </a:rPr>
              <a:t>in</a:t>
            </a:r>
            <a:r>
              <a:rPr lang="hr-HR" altLang="sr-Latn-RS" sz="1800" dirty="0"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cs typeface="Arial" panose="020B0604020202020204" pitchFamily="34" charset="0"/>
              </a:rPr>
              <a:t>the</a:t>
            </a:r>
            <a:r>
              <a:rPr lang="hr-HR" altLang="sr-Latn-RS" sz="1800" dirty="0"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cs typeface="Arial" panose="020B0604020202020204" pitchFamily="34" charset="0"/>
              </a:rPr>
              <a:t>irreversible</a:t>
            </a:r>
            <a:r>
              <a:rPr lang="hr-HR" altLang="sr-Latn-RS" sz="1800" dirty="0"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cs typeface="Arial" panose="020B0604020202020204" pitchFamily="34" charset="0"/>
              </a:rPr>
              <a:t>oxidative</a:t>
            </a:r>
            <a:r>
              <a:rPr lang="hr-HR" altLang="sr-Latn-RS" sz="1800" dirty="0"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cs typeface="Arial" panose="020B0604020202020204" pitchFamily="34" charset="0"/>
              </a:rPr>
              <a:t>phase</a:t>
            </a:r>
            <a:endParaRPr lang="hr-HR" altLang="sr-Latn-RS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Transformation</a:t>
            </a:r>
            <a:r>
              <a:rPr lang="hr-HR" altLang="sr-Latn-RS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of</a:t>
            </a:r>
            <a:r>
              <a:rPr lang="hr-HR" altLang="sr-Latn-RS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monosaccharides</a:t>
            </a:r>
            <a:r>
              <a:rPr lang="hr-HR" altLang="sr-Latn-RS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by</a:t>
            </a:r>
            <a:r>
              <a:rPr lang="hr-HR" altLang="sr-Latn-RS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reversible</a:t>
            </a:r>
            <a:r>
              <a:rPr lang="hr-HR" altLang="sr-Latn-RS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cs typeface="Arial" panose="020B0604020202020204" pitchFamily="34" charset="0"/>
              </a:rPr>
              <a:t>reactions</a:t>
            </a:r>
            <a:r>
              <a:rPr lang="hr-HR" altLang="sr-Latn-RS" sz="1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cs typeface="Arial" panose="020B0604020202020204" pitchFamily="34" charset="0"/>
              </a:rPr>
              <a:t>of</a:t>
            </a:r>
            <a:r>
              <a:rPr lang="hr-HR" altLang="sr-Latn-RS" sz="1800" dirty="0"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cs typeface="Arial" panose="020B0604020202020204" pitchFamily="34" charset="0"/>
              </a:rPr>
              <a:t>the</a:t>
            </a:r>
            <a:r>
              <a:rPr lang="hr-HR" altLang="sr-Latn-RS" sz="1800" dirty="0"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cs typeface="Arial" panose="020B0604020202020204" pitchFamily="34" charset="0"/>
              </a:rPr>
              <a:t>nonoxidative</a:t>
            </a:r>
            <a:r>
              <a:rPr lang="hr-HR" altLang="sr-Latn-RS" sz="1800" dirty="0"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cs typeface="Arial" panose="020B0604020202020204" pitchFamily="34" charset="0"/>
              </a:rPr>
              <a:t>phase</a:t>
            </a:r>
            <a:r>
              <a:rPr lang="hr-HR" altLang="sr-Latn-RS" sz="1800" dirty="0">
                <a:cs typeface="Arial" panose="020B0604020202020204" pitchFamily="34" charset="0"/>
              </a:rPr>
              <a:t> (</a:t>
            </a:r>
            <a:r>
              <a:rPr lang="hr-HR" altLang="sr-Latn-RS" sz="1800" dirty="0" err="1">
                <a:cs typeface="Arial" panose="020B0604020202020204" pitchFamily="34" charset="0"/>
              </a:rPr>
              <a:t>pentoses</a:t>
            </a:r>
            <a:r>
              <a:rPr lang="hr-HR" altLang="sr-Latn-RS" sz="1800" dirty="0">
                <a:cs typeface="Arial" panose="020B0604020202020204" pitchFamily="34" charset="0"/>
              </a:rPr>
              <a:t> are </a:t>
            </a:r>
            <a:r>
              <a:rPr lang="hr-HR" altLang="sr-Latn-RS" sz="1800" dirty="0" err="1">
                <a:cs typeface="Arial" panose="020B0604020202020204" pitchFamily="34" charset="0"/>
              </a:rPr>
              <a:t>used</a:t>
            </a:r>
            <a:r>
              <a:rPr lang="hr-HR" altLang="sr-Latn-RS" sz="1800" dirty="0">
                <a:cs typeface="Arial" panose="020B0604020202020204" pitchFamily="34" charset="0"/>
              </a:rPr>
              <a:t> for </a:t>
            </a:r>
            <a:r>
              <a:rPr lang="hr-HR" altLang="sr-Latn-RS" sz="1800" dirty="0" err="1">
                <a:cs typeface="Arial" panose="020B0604020202020204" pitchFamily="34" charset="0"/>
              </a:rPr>
              <a:t>production</a:t>
            </a:r>
            <a:r>
              <a:rPr lang="hr-HR" altLang="sr-Latn-RS" sz="1800" dirty="0"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cs typeface="Arial" panose="020B0604020202020204" pitchFamily="34" charset="0"/>
              </a:rPr>
              <a:t>of</a:t>
            </a:r>
            <a:r>
              <a:rPr lang="hr-HR" altLang="sr-Latn-RS" sz="1800" dirty="0"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cs typeface="Arial" panose="020B0604020202020204" pitchFamily="34" charset="0"/>
              </a:rPr>
              <a:t>hexoses</a:t>
            </a:r>
            <a:r>
              <a:rPr lang="hr-HR" altLang="sr-Latn-RS" sz="1800" dirty="0"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cs typeface="Arial" panose="020B0604020202020204" pitchFamily="34" charset="0"/>
              </a:rPr>
              <a:t>and</a:t>
            </a:r>
            <a:r>
              <a:rPr lang="hr-HR" altLang="sr-Latn-RS" sz="1800" dirty="0">
                <a:cs typeface="Arial" panose="020B0604020202020204" pitchFamily="34" charset="0"/>
              </a:rPr>
              <a:t> </a:t>
            </a:r>
            <a:r>
              <a:rPr lang="hr-HR" altLang="sr-Latn-RS" sz="1800" dirty="0" err="1">
                <a:cs typeface="Arial" panose="020B0604020202020204" pitchFamily="34" charset="0"/>
              </a:rPr>
              <a:t>trioses</a:t>
            </a:r>
            <a:r>
              <a:rPr lang="hr-HR" altLang="sr-Latn-RS" sz="1800" dirty="0">
                <a:cs typeface="Arial" panose="020B0604020202020204" pitchFamily="34" charset="0"/>
              </a:rPr>
              <a:t>, </a:t>
            </a:r>
            <a:r>
              <a:rPr lang="hr-HR" altLang="sr-Latn-RS" sz="1800" dirty="0" err="1">
                <a:cs typeface="Arial" panose="020B0604020202020204" pitchFamily="34" charset="0"/>
              </a:rPr>
              <a:t>and</a:t>
            </a:r>
            <a:r>
              <a:rPr lang="hr-HR" altLang="sr-Latn-RS" sz="1800" dirty="0">
                <a:cs typeface="Arial" panose="020B0604020202020204" pitchFamily="34" charset="0"/>
              </a:rPr>
              <a:t> vice </a:t>
            </a:r>
            <a:r>
              <a:rPr lang="hr-HR" altLang="sr-Latn-RS" sz="1800" dirty="0" err="1">
                <a:cs typeface="Arial" panose="020B0604020202020204" pitchFamily="34" charset="0"/>
              </a:rPr>
              <a:t>versa</a:t>
            </a:r>
            <a:r>
              <a:rPr lang="hr-HR" altLang="sr-Latn-RS" sz="1800" dirty="0"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71438"/>
            <a:ext cx="4114800" cy="2982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3144838"/>
            <a:ext cx="5795963" cy="3713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268760"/>
            <a:ext cx="43927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Glycogenolysis and glycogenesis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Degradation and synthesis of glycogen in muscles and liver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393700" y="115888"/>
            <a:ext cx="8642350" cy="1323975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hr-HR" altLang="sr-Latn-RS" sz="2000" b="1" u="sng">
                <a:latin typeface="Tahoma" panose="020B0604030504040204" pitchFamily="34" charset="0"/>
                <a:cs typeface="Tahoma" panose="020B0604030504040204" pitchFamily="34" charset="0"/>
              </a:rPr>
              <a:t>Glycolysis</a:t>
            </a:r>
            <a:r>
              <a:rPr lang="hr-HR" altLang="sr-Latn-RS" sz="2000" b="1">
                <a:latin typeface="Tahoma" panose="020B0604030504040204" pitchFamily="34" charset="0"/>
                <a:cs typeface="Tahoma" panose="020B0604030504040204" pitchFamily="34" charset="0"/>
              </a:rPr>
              <a:t> – utilization of glucose in energy metabolism;                a series of reactions in which one molecule of glucose is       degraded to two molecules of </a:t>
            </a:r>
            <a:r>
              <a:rPr lang="hr-HR" altLang="sr-Latn-RS" sz="20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pyruvate</a:t>
            </a:r>
            <a:r>
              <a:rPr lang="hr-HR" altLang="sr-Latn-RS" sz="2000" b="1">
                <a:latin typeface="Tahoma" panose="020B0604030504040204" pitchFamily="34" charset="0"/>
                <a:cs typeface="Tahoma" panose="020B0604030504040204" pitchFamily="34" charset="0"/>
              </a:rPr>
              <a:t> and                                    energy released is conserved in form of ATP and NADH.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579563"/>
            <a:ext cx="5284788" cy="508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549400"/>
            <a:ext cx="5030788" cy="411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076825" y="5300663"/>
            <a:ext cx="863600" cy="730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 descr="&#10;F16-01.JPG                                                     00014CF9&#10;ECONOMICS 2.0                  B088F83F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-7938"/>
            <a:ext cx="457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60888" y="2627313"/>
            <a:ext cx="4475608" cy="39703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rgbClr val="FF0000"/>
                </a:solidFill>
                <a:latin typeface="+mn-lt"/>
              </a:rPr>
              <a:t>THREE STAGES OF CELLULAR RESPIRATION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r-HR" dirty="0">
                <a:solidFill>
                  <a:srgbClr val="FF0000"/>
                </a:solidFill>
                <a:latin typeface="Arial" charset="0"/>
              </a:rPr>
              <a:t>Large molecules are broken to smaller ones - glucose, fatty acids, amino acids. Their oxidation results in production of acetyl-CoA.</a:t>
            </a:r>
            <a:endParaRPr lang="hr-HR" dirty="0">
              <a:solidFill>
                <a:srgbClr val="FF0000"/>
              </a:solidFill>
              <a:latin typeface="+mn-lt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r-HR" dirty="0">
                <a:solidFill>
                  <a:srgbClr val="FF0000"/>
                </a:solidFill>
                <a:latin typeface="+mn-lt"/>
              </a:rPr>
              <a:t>Oxidation of acetyl-CoA in citric acid cycle reactions; formation of CO</a:t>
            </a:r>
            <a:r>
              <a:rPr lang="hr-HR" baseline="-25000" dirty="0">
                <a:solidFill>
                  <a:srgbClr val="FF0000"/>
                </a:solidFill>
                <a:latin typeface="+mn-lt"/>
              </a:rPr>
              <a:t>2 </a:t>
            </a:r>
            <a:r>
              <a:rPr lang="hr-HR" dirty="0">
                <a:solidFill>
                  <a:srgbClr val="FF0000"/>
                </a:solidFill>
                <a:latin typeface="+mn-lt"/>
              </a:rPr>
              <a:t> and reduced coenzymes NADH and FADH</a:t>
            </a:r>
            <a:r>
              <a:rPr lang="hr-HR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hr-HR" dirty="0">
                <a:solidFill>
                  <a:srgbClr val="FF0000"/>
                </a:solidFill>
                <a:latin typeface="+mn-lt"/>
              </a:rPr>
              <a:t>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hr-HR" dirty="0">
                <a:solidFill>
                  <a:srgbClr val="FF0000"/>
                </a:solidFill>
                <a:latin typeface="Arial" charset="0"/>
              </a:rPr>
              <a:t>Respiratory chain, oxidation of coenzymes, transfer of electrons to</a:t>
            </a:r>
            <a:r>
              <a:rPr lang="hr-HR" dirty="0">
                <a:solidFill>
                  <a:srgbClr val="FF0000"/>
                </a:solidFill>
                <a:latin typeface="+mn-lt"/>
              </a:rPr>
              <a:t> O</a:t>
            </a:r>
            <a:r>
              <a:rPr lang="hr-HR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hr-HR" dirty="0">
                <a:solidFill>
                  <a:srgbClr val="FF0000"/>
                </a:solidFill>
                <a:latin typeface="+mn-lt"/>
              </a:rPr>
              <a:t>, ATP synthesis, complete oxidation to </a:t>
            </a:r>
            <a:r>
              <a:rPr lang="hr-HR" dirty="0" smtClean="0">
                <a:solidFill>
                  <a:srgbClr val="FF0000"/>
                </a:solidFill>
                <a:latin typeface="+mn-lt"/>
              </a:rPr>
              <a:t>CO</a:t>
            </a:r>
            <a:r>
              <a:rPr lang="hr-HR" baseline="-2500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and H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O.</a:t>
            </a:r>
            <a:endParaRPr lang="hr-HR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4564063" y="260350"/>
            <a:ext cx="4205287" cy="16319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r-HR" altLang="sr-Latn-RS" sz="2000" dirty="0" err="1">
                <a:latin typeface="Tahoma" panose="020B0604030504040204" pitchFamily="34" charset="0"/>
                <a:cs typeface="Tahoma" panose="020B0604030504040204" pitchFamily="34" charset="0"/>
              </a:rPr>
              <a:t>Aerobic</a:t>
            </a: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  <a:cs typeface="Tahoma" panose="020B0604030504040204" pitchFamily="34" charset="0"/>
              </a:rPr>
              <a:t>metabolism</a:t>
            </a:r>
            <a:endParaRPr lang="hr-HR" altLang="sr-Latn-RS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r-HR" altLang="sr-Latn-RS" sz="2000" dirty="0" err="1">
                <a:latin typeface="Tahoma" panose="020B0604030504040204" pitchFamily="34" charset="0"/>
                <a:cs typeface="Tahoma" panose="020B0604030504040204" pitchFamily="34" charset="0"/>
              </a:rPr>
              <a:t>Fuel</a:t>
            </a: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  <a:cs typeface="Tahoma" panose="020B0604030504040204" pitchFamily="34" charset="0"/>
              </a:rPr>
              <a:t>metabolism</a:t>
            </a: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 -  </a:t>
            </a:r>
            <a:r>
              <a:rPr lang="hr-HR" altLang="sr-Latn-RS" sz="2000" dirty="0" err="1">
                <a:latin typeface="Tahoma" panose="020B0604030504040204" pitchFamily="34" charset="0"/>
                <a:cs typeface="Tahoma" panose="020B0604030504040204" pitchFamily="34" charset="0"/>
              </a:rPr>
              <a:t>Production</a:t>
            </a: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  <a:cs typeface="Tahoma" panose="020B0604030504040204" pitchFamily="34" charset="0"/>
              </a:rPr>
              <a:t>chemical</a:t>
            </a: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  <a:cs typeface="Tahoma" panose="020B0604030504040204" pitchFamily="34" charset="0"/>
              </a:rPr>
              <a:t>energy</a:t>
            </a: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/ATP </a:t>
            </a:r>
            <a:r>
              <a:rPr lang="hr-HR" altLang="sr-Latn-RS" sz="2000" dirty="0" err="1">
                <a:latin typeface="Tahoma" panose="020B0604030504040204" pitchFamily="34" charset="0"/>
                <a:cs typeface="Tahoma" panose="020B0604030504040204" pitchFamily="34" charset="0"/>
              </a:rPr>
              <a:t>synthesis</a:t>
            </a: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  <a:cs typeface="Tahoma" panose="020B0604030504040204" pitchFamily="34" charset="0"/>
              </a:rPr>
              <a:t>complete</a:t>
            </a: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  <a:cs typeface="Tahoma" panose="020B0604030504040204" pitchFamily="34" charset="0"/>
              </a:rPr>
              <a:t>oxidation</a:t>
            </a: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latin typeface="Tahoma" panose="020B0604030504040204" pitchFamily="34" charset="0"/>
                <a:cs typeface="Tahoma" panose="020B0604030504040204" pitchFamily="34" charset="0"/>
              </a:rPr>
              <a:t>biomolecules</a:t>
            </a: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Box 6"/>
          <p:cNvSpPr txBox="1">
            <a:spLocks noChangeArrowheads="1"/>
          </p:cNvSpPr>
          <p:nvPr/>
        </p:nvSpPr>
        <p:spPr bwMode="auto">
          <a:xfrm>
            <a:off x="107950" y="1785938"/>
            <a:ext cx="2879874" cy="922337"/>
          </a:xfrm>
          <a:prstGeom prst="rect">
            <a:avLst/>
          </a:prstGeom>
          <a:noFill/>
          <a:ln w="222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>
                <a:latin typeface="Calibri" panose="020F0502020204030204" pitchFamily="34" charset="0"/>
              </a:rPr>
              <a:t>Pyruvate is transported from cytosol to mitochondria by a carrier, in symport with H</a:t>
            </a:r>
            <a:r>
              <a:rPr lang="hr-HR" altLang="sr-Latn-RS" sz="1800" baseline="30000">
                <a:latin typeface="Calibri" panose="020F0502020204030204" pitchFamily="34" charset="0"/>
              </a:rPr>
              <a:t>+</a:t>
            </a:r>
            <a:r>
              <a:rPr lang="hr-HR" altLang="sr-Latn-RS" sz="1800">
                <a:latin typeface="Calibri" panose="020F0502020204030204" pitchFamily="34" charset="0"/>
              </a:rPr>
              <a:t>.</a:t>
            </a:r>
            <a:endParaRPr lang="hr-HR" altLang="sr-Latn-RS" sz="1800" baseline="30000"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79388" y="3036888"/>
            <a:ext cx="8748712" cy="3487737"/>
            <a:chOff x="179952" y="1741236"/>
            <a:chExt cx="8748148" cy="3487989"/>
          </a:xfrm>
        </p:grpSpPr>
        <p:pic>
          <p:nvPicPr>
            <p:cNvPr id="29703" name="Picture 2" descr="&#10;F16-02.GIF002                                                  00005C8ESumanas' Hard Drive            B4EBCDA7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52" y="1741236"/>
              <a:ext cx="8748148" cy="3487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4" name="TextBox 7"/>
            <p:cNvSpPr txBox="1">
              <a:spLocks noChangeArrowheads="1"/>
            </p:cNvSpPr>
            <p:nvPr/>
          </p:nvSpPr>
          <p:spPr bwMode="auto">
            <a:xfrm>
              <a:off x="3276077" y="4030295"/>
              <a:ext cx="2213987" cy="92333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r-HR" altLang="sr-Latn-RS" sz="1800" b="1">
                  <a:solidFill>
                    <a:srgbClr val="FF0000"/>
                  </a:solidFill>
                  <a:latin typeface="Calibri" panose="020F0502020204030204" pitchFamily="34" charset="0"/>
                </a:rPr>
                <a:t>Mitochondrial localization of the reaction!</a:t>
              </a:r>
            </a:p>
          </p:txBody>
        </p:sp>
        <p:grpSp>
          <p:nvGrpSpPr>
            <p:cNvPr id="29705" name="Group 4"/>
            <p:cNvGrpSpPr>
              <a:grpSpLocks/>
            </p:cNvGrpSpPr>
            <p:nvPr/>
          </p:nvGrpSpPr>
          <p:grpSpPr bwMode="auto">
            <a:xfrm>
              <a:off x="5652173" y="2317348"/>
              <a:ext cx="1672683" cy="719868"/>
              <a:chOff x="5724128" y="2276993"/>
              <a:chExt cx="1672801" cy="71995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723666" y="2564580"/>
                <a:ext cx="1081094" cy="43188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r-HR"/>
              </a:p>
            </p:txBody>
          </p:sp>
          <p:sp>
            <p:nvSpPr>
              <p:cNvPr id="29708" name="TextBox 11"/>
              <p:cNvSpPr txBox="1">
                <a:spLocks noChangeArrowheads="1"/>
              </p:cNvSpPr>
              <p:nvPr/>
            </p:nvSpPr>
            <p:spPr bwMode="auto">
              <a:xfrm>
                <a:off x="6732240" y="2276993"/>
                <a:ext cx="66468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r-HR" altLang="sr-Latn-RS" sz="1800" b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!!!</a:t>
                </a: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6193014" y="4676735"/>
              <a:ext cx="2735086" cy="48104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r-HR"/>
            </a:p>
          </p:txBody>
        </p:sp>
      </p:grpSp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108396" y="765175"/>
            <a:ext cx="8928100" cy="8309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Acetyl-CoA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is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produced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from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pyruvate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in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reaction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catalyzed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by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pyruvate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dehydrogenase</a:t>
            </a:r>
            <a:r>
              <a:rPr lang="en-US" altLang="sr-Latn-R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(PDH)</a:t>
            </a:r>
            <a:r>
              <a:rPr lang="hr-HR" altLang="sr-Latn-R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–  link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of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glycolysis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to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citric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acid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cycle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900113" y="2708275"/>
            <a:ext cx="0" cy="792163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TextBox 2"/>
          <p:cNvSpPr txBox="1">
            <a:spLocks noChangeArrowheads="1"/>
          </p:cNvSpPr>
          <p:nvPr/>
        </p:nvSpPr>
        <p:spPr bwMode="auto">
          <a:xfrm>
            <a:off x="611188" y="188913"/>
            <a:ext cx="799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OXIDATIVE DECARBOXYLATION OF PYRUVATE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0136" y="2204864"/>
            <a:ext cx="832024" cy="83202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250825" y="850900"/>
            <a:ext cx="903605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000" b="1" u="sng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CLASSIFICATION OF CARBOHYDRATES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0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I. SIMPLE CARBOHYDRATES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 MONOSACCHARIDES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2. DERIVATIVES OF MONOSACCHARIDES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hr-HR" altLang="sr-Latn-RS" sz="2000" b="1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2000" b="1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II. COMPLEX CARBOHYDRATES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DISACCHARIDES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OLIGOSACCHARIDES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POLYSACCHARIDES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hr-HR" altLang="sr-Latn-RS" sz="2000" dirty="0">
                <a:latin typeface="Tahoma" panose="020B0604030504040204" pitchFamily="34" charset="0"/>
                <a:cs typeface="Tahoma" panose="020B0604030504040204" pitchFamily="34" charset="0"/>
              </a:rPr>
              <a:t>GLYCOCONJUGATES (PROTEOGLYCANS, GLYCOLIPIDS, GLYCOPROTEINS)</a:t>
            </a:r>
          </a:p>
        </p:txBody>
      </p:sp>
      <p:sp>
        <p:nvSpPr>
          <p:cNvPr id="2" name="Rectangle 1"/>
          <p:cNvSpPr/>
          <p:nvPr/>
        </p:nvSpPr>
        <p:spPr>
          <a:xfrm>
            <a:off x="250825" y="1844675"/>
            <a:ext cx="2952750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4" name="Rectangle 3"/>
          <p:cNvSpPr/>
          <p:nvPr/>
        </p:nvSpPr>
        <p:spPr>
          <a:xfrm>
            <a:off x="263525" y="3644900"/>
            <a:ext cx="2954338" cy="1296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2024856"/>
            <a:ext cx="1008112" cy="100811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3"/>
          <p:cNvGrpSpPr>
            <a:grpSpLocks/>
          </p:cNvGrpSpPr>
          <p:nvPr/>
        </p:nvGrpSpPr>
        <p:grpSpPr bwMode="auto">
          <a:xfrm>
            <a:off x="-17736" y="404664"/>
            <a:ext cx="8892133" cy="4319587"/>
            <a:chOff x="0" y="908720"/>
            <a:chExt cx="9144000" cy="4320480"/>
          </a:xfrm>
        </p:grpSpPr>
        <p:pic>
          <p:nvPicPr>
            <p:cNvPr id="3072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08720"/>
              <a:ext cx="9144000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79388" y="3644547"/>
              <a:ext cx="1871662" cy="15846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r-HR"/>
            </a:p>
          </p:txBody>
        </p:sp>
      </p:grp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323850" y="5084763"/>
            <a:ext cx="8208963" cy="1323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rgbClr val="FF0000">
                <a:alpha val="99000"/>
              </a:srgb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hr-HR" altLang="sr-Latn-RS" sz="2000" b="1" u="sng" dirty="0" smtClean="0">
                <a:solidFill>
                  <a:srgbClr val="C00000"/>
                </a:solidFill>
                <a:cs typeface="Tahoma" pitchFamily="34" charset="0"/>
              </a:rPr>
              <a:t>Acetyl-CoA</a:t>
            </a:r>
            <a:endParaRPr lang="hr-HR" altLang="sr-Latn-RS" sz="2000" dirty="0" smtClean="0">
              <a:cs typeface="Tahoma" pitchFamily="34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hr-HR" altLang="sr-Latn-RS" sz="2000" dirty="0" smtClean="0">
                <a:cs typeface="Tahoma" pitchFamily="34" charset="0"/>
              </a:rPr>
              <a:t>„</a:t>
            </a:r>
            <a:r>
              <a:rPr lang="hr-HR" altLang="sr-Latn-RS" sz="2000" dirty="0" err="1" smtClean="0">
                <a:cs typeface="Tahoma" pitchFamily="34" charset="0"/>
              </a:rPr>
              <a:t>high-ener</a:t>
            </a:r>
            <a:r>
              <a:rPr lang="en-US" altLang="sr-Latn-RS" sz="2000" dirty="0" smtClean="0">
                <a:cs typeface="Tahoma" pitchFamily="34" charset="0"/>
              </a:rPr>
              <a:t>g</a:t>
            </a:r>
            <a:r>
              <a:rPr lang="hr-HR" altLang="sr-Latn-RS" sz="2000" dirty="0" smtClean="0">
                <a:cs typeface="Tahoma" pitchFamily="34" charset="0"/>
              </a:rPr>
              <a:t>y” thioester compound (activated acetate); </a:t>
            </a:r>
            <a:r>
              <a:rPr lang="el-GR" altLang="sr-Latn-RS" sz="2000" dirty="0" smtClean="0">
                <a:cs typeface="Tahoma" pitchFamily="34" charset="0"/>
              </a:rPr>
              <a:t>Δ</a:t>
            </a:r>
            <a:r>
              <a:rPr lang="hr-HR" sz="2000" i="1" dirty="0" smtClean="0"/>
              <a:t>G</a:t>
            </a:r>
            <a:r>
              <a:rPr lang="hr-HR" sz="2000" dirty="0" smtClean="0"/>
              <a:t>°’ </a:t>
            </a:r>
            <a:r>
              <a:rPr lang="hr-HR" altLang="sr-Latn-RS" sz="2000" dirty="0" smtClean="0">
                <a:cs typeface="Tahoma" pitchFamily="34" charset="0"/>
              </a:rPr>
              <a:t>for its hydrolysis is -31.5 kJmol</a:t>
            </a:r>
            <a:r>
              <a:rPr lang="hr-HR" altLang="sr-Latn-RS" sz="2000" baseline="30000" dirty="0" smtClean="0">
                <a:cs typeface="Tahoma" pitchFamily="34" charset="0"/>
              </a:rPr>
              <a:t>-1</a:t>
            </a:r>
          </a:p>
          <a:p>
            <a:pPr marL="342900" indent="-342900">
              <a:buFontTx/>
              <a:buChar char="-"/>
              <a:defRPr/>
            </a:pPr>
            <a:r>
              <a:rPr lang="hr-HR" altLang="sr-Latn-RS" sz="2000" dirty="0" smtClean="0">
                <a:cs typeface="Tahoma" pitchFamily="34" charset="0"/>
              </a:rPr>
              <a:t>used as carrier of acetyl and acyl residues in metabolic pathways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3768" y="3212976"/>
            <a:ext cx="792088" cy="79208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&#10;F16-05.GIF005                                                  00005C8ESumanas' Hard Drive            B4EBCDA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2998788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60775"/>
            <a:ext cx="288131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3167063" y="246063"/>
            <a:ext cx="59769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18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Pyruvate</a:t>
            </a:r>
            <a:r>
              <a:rPr lang="hr-HR" altLang="sr-Latn-RS" sz="18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dehydrogenase</a:t>
            </a:r>
            <a:r>
              <a:rPr lang="hr-HR" altLang="sr-Latn-RS" sz="18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(PDH)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Multienzyme</a:t>
            </a:r>
            <a:r>
              <a:rPr lang="hr-HR" altLang="sr-Latn-RS" sz="1800" dirty="0">
                <a:solidFill>
                  <a:srgbClr val="FF0000"/>
                </a:solidFill>
                <a:latin typeface="Calibri" panose="020F0502020204030204" pitchFamily="34" charset="0"/>
              </a:rPr>
              <a:t> complex: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E1, </a:t>
            </a:r>
            <a:r>
              <a:rPr lang="hr-HR" altLang="sr-Latn-RS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pyruvate</a:t>
            </a:r>
            <a:r>
              <a:rPr lang="hr-HR" altLang="sr-Latn-RS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dehydrogenase</a:t>
            </a:r>
            <a:r>
              <a:rPr lang="hr-HR" altLang="sr-Latn-RS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 i="1" dirty="0">
                <a:solidFill>
                  <a:srgbClr val="FF0000"/>
                </a:solidFill>
                <a:latin typeface="Calibri" panose="020F0502020204030204" pitchFamily="34" charset="0"/>
              </a:rPr>
              <a:t>(</a:t>
            </a:r>
            <a:r>
              <a:rPr lang="hr-HR" altLang="sr-Latn-RS" sz="18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pyruvate</a:t>
            </a:r>
            <a:r>
              <a:rPr lang="hr-HR" altLang="sr-Latn-RS" sz="18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decarboxylase</a:t>
            </a:r>
            <a:r>
              <a:rPr lang="hr-HR" altLang="sr-Latn-RS" sz="1800" i="1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E2, </a:t>
            </a:r>
            <a:r>
              <a:rPr lang="hr-HR" altLang="sr-Latn-RS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dihydrolipoyl</a:t>
            </a:r>
            <a:r>
              <a:rPr lang="hr-HR" altLang="sr-Latn-RS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transacetylase</a:t>
            </a:r>
            <a:endParaRPr lang="hr-HR" altLang="sr-Latn-RS" sz="1800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r-HR" altLang="sr-Latn-RS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E3, </a:t>
            </a:r>
            <a:r>
              <a:rPr lang="hr-HR" altLang="sr-Latn-RS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dihydrolipoyl</a:t>
            </a:r>
            <a:r>
              <a:rPr lang="hr-HR" altLang="sr-Latn-RS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dehydrogenase</a:t>
            </a:r>
            <a:endParaRPr lang="hr-HR" altLang="sr-Latn-RS" sz="1800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Additional</a:t>
            </a:r>
            <a:r>
              <a:rPr lang="hr-HR" altLang="sr-Latn-RS" sz="1800" dirty="0">
                <a:solidFill>
                  <a:srgbClr val="FF0000"/>
                </a:solidFill>
                <a:latin typeface="Calibri" panose="020F0502020204030204" pitchFamily="34" charset="0"/>
              </a:rPr>
              <a:t> 2 </a:t>
            </a:r>
            <a:r>
              <a:rPr lang="hr-HR" altLang="sr-Latn-R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regulatory</a:t>
            </a:r>
            <a:r>
              <a:rPr lang="hr-HR" altLang="sr-Latn-RS" sz="1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proteins</a:t>
            </a:r>
            <a:r>
              <a:rPr lang="hr-HR" altLang="sr-Latn-RS" sz="1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with</a:t>
            </a:r>
            <a:r>
              <a:rPr lang="hr-HR" altLang="sr-Latn-RS" sz="1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catalytic</a:t>
            </a:r>
            <a:r>
              <a:rPr lang="hr-HR" altLang="sr-Latn-RS" sz="1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activity</a:t>
            </a:r>
            <a:r>
              <a:rPr lang="hr-HR" altLang="sr-Latn-RS" sz="1800" dirty="0">
                <a:solidFill>
                  <a:srgbClr val="FF0000"/>
                </a:solidFill>
                <a:latin typeface="Calibri" panose="020F0502020204030204" pitchFamily="34" charset="0"/>
              </a:rPr>
              <a:t> are </a:t>
            </a:r>
            <a:r>
              <a:rPr lang="hr-HR" altLang="sr-Latn-R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found</a:t>
            </a:r>
            <a:r>
              <a:rPr lang="hr-HR" altLang="sr-Latn-RS" sz="1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latin typeface="Calibri" panose="020F0502020204030204" pitchFamily="34" charset="0"/>
              </a:rPr>
              <a:t>in</a:t>
            </a:r>
            <a:r>
              <a:rPr lang="hr-HR" altLang="sr-Latn-RS" sz="1800" dirty="0">
                <a:solidFill>
                  <a:srgbClr val="FF0000"/>
                </a:solidFill>
                <a:latin typeface="Calibri" panose="020F0502020204030204" pitchFamily="34" charset="0"/>
              </a:rPr>
              <a:t> PDH complex: </a:t>
            </a:r>
            <a:r>
              <a:rPr lang="hr-HR" altLang="sr-Latn-RS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protein </a:t>
            </a:r>
            <a:r>
              <a:rPr lang="hr-HR" altLang="sr-Latn-RS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kinase</a:t>
            </a:r>
            <a:r>
              <a:rPr lang="hr-HR" altLang="sr-Latn-RS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and</a:t>
            </a:r>
            <a:r>
              <a:rPr lang="hr-HR" altLang="sr-Latn-RS" sz="1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phosphoprotein</a:t>
            </a:r>
            <a:r>
              <a:rPr lang="hr-HR" altLang="sr-Latn-RS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8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phosphatase</a:t>
            </a:r>
            <a:r>
              <a:rPr lang="hr-HR" altLang="sr-Latn-RS" sz="1800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51275" y="3429000"/>
            <a:ext cx="4824413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>
                <a:solidFill>
                  <a:srgbClr val="FF0000"/>
                </a:solidFill>
                <a:latin typeface="+mn-lt"/>
              </a:rPr>
              <a:t>5 coenzymes are required for the PDH activity: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r-HR" dirty="0" smtClean="0">
                <a:solidFill>
                  <a:srgbClr val="FF0000"/>
                </a:solidFill>
                <a:latin typeface="+mn-lt"/>
              </a:rPr>
              <a:t>T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hiamine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pyrophosphate (T</a:t>
            </a:r>
            <a:r>
              <a:rPr lang="hr-HR" dirty="0" smtClean="0">
                <a:solidFill>
                  <a:srgbClr val="FF0000"/>
                </a:solidFill>
                <a:latin typeface="+mn-lt"/>
              </a:rPr>
              <a:t>PP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)</a:t>
            </a:r>
            <a:endParaRPr lang="hr-HR" dirty="0">
              <a:solidFill>
                <a:srgbClr val="FF0000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r-HR" dirty="0">
                <a:solidFill>
                  <a:srgbClr val="FF0000"/>
                </a:solidFill>
                <a:latin typeface="Arial" charset="0"/>
              </a:rPr>
              <a:t>Lipoic acid</a:t>
            </a:r>
            <a:endParaRPr lang="hr-HR" dirty="0">
              <a:solidFill>
                <a:srgbClr val="FF0000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r-HR" dirty="0" err="1">
                <a:solidFill>
                  <a:srgbClr val="FF0000"/>
                </a:solidFill>
                <a:latin typeface="+mn-lt"/>
              </a:rPr>
              <a:t>CoA</a:t>
            </a:r>
            <a:endParaRPr lang="hr-HR" dirty="0">
              <a:solidFill>
                <a:srgbClr val="FF0000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r-HR" dirty="0">
                <a:solidFill>
                  <a:srgbClr val="FF0000"/>
                </a:solidFill>
                <a:latin typeface="+mn-lt"/>
              </a:rPr>
              <a:t>NAD</a:t>
            </a:r>
            <a:r>
              <a:rPr lang="hr-HR" baseline="30000" dirty="0">
                <a:solidFill>
                  <a:srgbClr val="FF0000"/>
                </a:solidFill>
                <a:latin typeface="+mn-lt"/>
              </a:rPr>
              <a:t>+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hr-HR" dirty="0">
                <a:solidFill>
                  <a:srgbClr val="FF0000"/>
                </a:solidFill>
                <a:latin typeface="+mn-lt"/>
              </a:rPr>
              <a:t>FAD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3"/>
          <p:cNvGrpSpPr>
            <a:grpSpLocks/>
          </p:cNvGrpSpPr>
          <p:nvPr/>
        </p:nvGrpSpPr>
        <p:grpSpPr bwMode="auto">
          <a:xfrm>
            <a:off x="323850" y="154331"/>
            <a:ext cx="8640763" cy="6298857"/>
            <a:chOff x="323850" y="154332"/>
            <a:chExt cx="8640763" cy="6298989"/>
          </a:xfrm>
        </p:grpSpPr>
        <p:pic>
          <p:nvPicPr>
            <p:cNvPr id="3380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25" y="154332"/>
              <a:ext cx="5130279" cy="2751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2482063"/>
              <a:ext cx="8640763" cy="3971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TextBox 1"/>
            <p:cNvSpPr txBox="1">
              <a:spLocks noChangeArrowheads="1"/>
            </p:cNvSpPr>
            <p:nvPr/>
          </p:nvSpPr>
          <p:spPr bwMode="auto">
            <a:xfrm>
              <a:off x="5543922" y="510467"/>
              <a:ext cx="3384872" cy="193903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sr-Latn-R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Thiamine</a:t>
              </a:r>
              <a:r>
                <a:rPr lang="hr-HR" altLang="sr-Latn-R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hr-HR" altLang="sr-Latn-RS" sz="2000" b="1" dirty="0" err="1">
                  <a:latin typeface="Tahoma" panose="020B0604030504040204" pitchFamily="34" charset="0"/>
                  <a:cs typeface="Tahoma" panose="020B0604030504040204" pitchFamily="34" charset="0"/>
                </a:rPr>
                <a:t>pyrophosphate</a:t>
              </a:r>
              <a:r>
                <a:rPr lang="hr-HR" altLang="sr-Latn-R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(TPP</a:t>
              </a:r>
              <a:r>
                <a:rPr lang="hr-HR" altLang="sr-Latn-RS" sz="2000" b="1" dirty="0" smtClean="0">
                  <a:latin typeface="Tahoma" panose="020B0604030504040204" pitchFamily="34" charset="0"/>
                  <a:cs typeface="Tahoma" panose="020B0604030504040204" pitchFamily="34" charset="0"/>
                </a:rPr>
                <a:t>)</a:t>
              </a:r>
              <a:r>
                <a:rPr lang="en-US" altLang="sr-Latn-RS" sz="2000" b="1" dirty="0" smtClean="0">
                  <a:latin typeface="Tahoma" panose="020B0604030504040204" pitchFamily="34" charset="0"/>
                  <a:cs typeface="Tahoma" panose="020B0604030504040204" pitchFamily="34" charset="0"/>
                </a:rPr>
                <a:t> is active form of vitamin B</a:t>
              </a:r>
              <a:r>
                <a:rPr lang="en-US" altLang="sr-Latn-RS" sz="2000" b="1" baseline="-25000" dirty="0" smtClean="0">
                  <a:latin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en-US" altLang="sr-Latn-RS" sz="2000" b="1" dirty="0" smtClean="0">
                  <a:latin typeface="Tahoma" panose="020B0604030504040204" pitchFamily="34" charset="0"/>
                  <a:cs typeface="Tahoma" panose="020B0604030504040204" pitchFamily="34" charset="0"/>
                </a:rPr>
                <a:t> utilized as cofactor by several important enzymes of animal metabolism.</a:t>
              </a:r>
              <a:r>
                <a:rPr lang="en-US" altLang="sr-Latn-RS" sz="2000" b="1" baseline="-25000" dirty="0" smtClean="0"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hr-HR" altLang="sr-Latn-RS" sz="2000" b="1" baseline="-250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77825" y="3932318"/>
              <a:ext cx="8569325" cy="14827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r-HR"/>
            </a:p>
          </p:txBody>
        </p:sp>
      </p:grpSp>
      <p:cxnSp>
        <p:nvCxnSpPr>
          <p:cNvPr id="3" name="Straight Connector 2"/>
          <p:cNvCxnSpPr/>
          <p:nvPr/>
        </p:nvCxnSpPr>
        <p:spPr bwMode="auto">
          <a:xfrm>
            <a:off x="669925" y="4264025"/>
            <a:ext cx="16557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698500" y="4464050"/>
            <a:ext cx="21955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665163" y="5160963"/>
            <a:ext cx="9731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8" name="TextBox 1"/>
          <p:cNvSpPr txBox="1">
            <a:spLocks noChangeArrowheads="1"/>
          </p:cNvSpPr>
          <p:nvPr/>
        </p:nvSpPr>
        <p:spPr bwMode="auto">
          <a:xfrm>
            <a:off x="3348038" y="4906963"/>
            <a:ext cx="2087562" cy="450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200">
                <a:latin typeface="Calibri" panose="020F0502020204030204" pitchFamily="34" charset="0"/>
              </a:rPr>
              <a:t>Non-oxidative reactions of  pentose phosphate pathway</a:t>
            </a:r>
          </a:p>
        </p:txBody>
      </p:sp>
      <p:sp>
        <p:nvSpPr>
          <p:cNvPr id="33799" name="TextBox 4"/>
          <p:cNvSpPr txBox="1">
            <a:spLocks noChangeArrowheads="1"/>
          </p:cNvSpPr>
          <p:nvPr/>
        </p:nvSpPr>
        <p:spPr bwMode="auto">
          <a:xfrm>
            <a:off x="468313" y="6381750"/>
            <a:ext cx="7272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600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Enzymes</a:t>
            </a:r>
            <a:r>
              <a:rPr lang="en-US" altLang="sr-Latn-RS" sz="16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using TPP as cofactor, and</a:t>
            </a:r>
            <a:r>
              <a:rPr lang="hr-HR" altLang="sr-Latn-RS" sz="16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relevant</a:t>
            </a:r>
            <a:r>
              <a:rPr lang="hr-HR" altLang="sr-Latn-RS" sz="1600" i="1" dirty="0">
                <a:solidFill>
                  <a:srgbClr val="FF0000"/>
                </a:solidFill>
                <a:latin typeface="Calibri" panose="020F0502020204030204" pitchFamily="34" charset="0"/>
              </a:rPr>
              <a:t> for </a:t>
            </a:r>
            <a:r>
              <a:rPr lang="hr-HR" altLang="sr-Latn-RS" sz="1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animal</a:t>
            </a:r>
            <a:r>
              <a:rPr lang="hr-HR" altLang="sr-Latn-RS" sz="1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cells</a:t>
            </a:r>
            <a:r>
              <a:rPr lang="hr-HR" altLang="sr-Latn-RS" sz="1600" i="1" dirty="0">
                <a:solidFill>
                  <a:srgbClr val="FF0000"/>
                </a:solidFill>
                <a:latin typeface="Calibri" panose="020F0502020204030204" pitchFamily="34" charset="0"/>
              </a:rPr>
              <a:t> are </a:t>
            </a:r>
            <a:r>
              <a:rPr lang="hr-HR" altLang="sr-Latn-RS" sz="1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framed</a:t>
            </a:r>
            <a:r>
              <a:rPr lang="hr-HR" altLang="sr-Latn-RS" sz="1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1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in</a:t>
            </a:r>
            <a:r>
              <a:rPr lang="hr-HR" altLang="sr-Latn-RS" sz="1600" i="1" dirty="0">
                <a:solidFill>
                  <a:srgbClr val="FF0000"/>
                </a:solidFill>
                <a:latin typeface="Calibri" panose="020F0502020204030204" pitchFamily="34" charset="0"/>
              </a:rPr>
              <a:t> red.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1547813" y="6230179"/>
            <a:ext cx="67675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b="1" u="sng" dirty="0" err="1">
                <a:latin typeface="Calibri" panose="020F0502020204030204" pitchFamily="34" charset="0"/>
              </a:rPr>
              <a:t>Lipoic</a:t>
            </a:r>
            <a:r>
              <a:rPr lang="hr-HR" altLang="sr-Latn-RS" sz="2000" b="1" u="sng" dirty="0">
                <a:latin typeface="Calibri" panose="020F0502020204030204" pitchFamily="34" charset="0"/>
              </a:rPr>
              <a:t> </a:t>
            </a:r>
            <a:r>
              <a:rPr lang="hr-HR" altLang="sr-Latn-RS" sz="2000" b="1" dirty="0" err="1">
                <a:latin typeface="Calibri" panose="020F0502020204030204" pitchFamily="34" charset="0"/>
              </a:rPr>
              <a:t>acid</a:t>
            </a:r>
            <a:r>
              <a:rPr lang="hr-HR" altLang="sr-Latn-RS" sz="2000" b="1" dirty="0">
                <a:latin typeface="Calibri" panose="020F0502020204030204" pitchFamily="34" charset="0"/>
              </a:rPr>
              <a:t> </a:t>
            </a:r>
            <a:r>
              <a:rPr lang="hr-HR" altLang="sr-Latn-RS" sz="2000" b="1" dirty="0" err="1">
                <a:latin typeface="Calibri" panose="020F0502020204030204" pitchFamily="34" charset="0"/>
              </a:rPr>
              <a:t>in</a:t>
            </a:r>
            <a:r>
              <a:rPr lang="hr-HR" altLang="sr-Latn-RS" sz="2000" b="1" dirty="0">
                <a:latin typeface="Calibri" panose="020F0502020204030204" pitchFamily="34" charset="0"/>
              </a:rPr>
              <a:t> </a:t>
            </a:r>
            <a:r>
              <a:rPr lang="hr-HR" altLang="sr-Latn-RS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amide</a:t>
            </a:r>
            <a:r>
              <a:rPr lang="hr-HR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linkage</a:t>
            </a:r>
            <a:r>
              <a:rPr lang="hr-HR" altLang="sr-Latn-R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  </a:t>
            </a:r>
            <a:r>
              <a:rPr lang="hr-HR" altLang="sr-Latn-RS" sz="2000" b="1" dirty="0" err="1">
                <a:latin typeface="Calibri" panose="020F0502020204030204" pitchFamily="34" charset="0"/>
              </a:rPr>
              <a:t>with</a:t>
            </a:r>
            <a:r>
              <a:rPr lang="hr-HR" altLang="sr-Latn-RS" sz="2000" b="1" dirty="0">
                <a:latin typeface="Calibri" panose="020F0502020204030204" pitchFamily="34" charset="0"/>
              </a:rPr>
              <a:t> a </a:t>
            </a:r>
            <a:r>
              <a:rPr lang="hr-HR" altLang="sr-Latn-RS" sz="2000" b="1" dirty="0" err="1">
                <a:latin typeface="Calibri" panose="020F0502020204030204" pitchFamily="34" charset="0"/>
              </a:rPr>
              <a:t>Lys</a:t>
            </a:r>
            <a:r>
              <a:rPr lang="hr-HR" altLang="sr-Latn-RS" sz="2000" b="1" dirty="0">
                <a:latin typeface="Calibri" panose="020F0502020204030204" pitchFamily="34" charset="0"/>
              </a:rPr>
              <a:t> </a:t>
            </a:r>
            <a:r>
              <a:rPr lang="hr-HR" altLang="sr-Latn-RS" sz="2000" b="1" dirty="0" err="1">
                <a:latin typeface="Calibri" panose="020F0502020204030204" pitchFamily="34" charset="0"/>
              </a:rPr>
              <a:t>residue</a:t>
            </a:r>
            <a:r>
              <a:rPr lang="hr-HR" altLang="sr-Latn-RS" sz="2000" b="1" dirty="0">
                <a:latin typeface="Calibri" panose="020F0502020204030204" pitchFamily="34" charset="0"/>
              </a:rPr>
              <a:t> </a:t>
            </a:r>
            <a:r>
              <a:rPr lang="hr-HR" altLang="sr-Latn-RS" sz="2000" b="1" dirty="0" err="1">
                <a:latin typeface="Calibri" panose="020F0502020204030204" pitchFamily="34" charset="0"/>
              </a:rPr>
              <a:t>of</a:t>
            </a:r>
            <a:r>
              <a:rPr lang="hr-HR" altLang="sr-Latn-RS" sz="2000" b="1" dirty="0">
                <a:latin typeface="Calibri" panose="020F0502020204030204" pitchFamily="34" charset="0"/>
              </a:rPr>
              <a:t> E2 </a:t>
            </a:r>
            <a:r>
              <a:rPr lang="hr-HR" altLang="sr-Latn-RS" sz="2000" b="1" dirty="0" err="1">
                <a:latin typeface="Calibri" panose="020F0502020204030204" pitchFamily="34" charset="0"/>
              </a:rPr>
              <a:t>subunit</a:t>
            </a:r>
            <a:r>
              <a:rPr lang="hr-HR" altLang="sr-Latn-RS" sz="2000" b="1" dirty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3277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1938"/>
            <a:ext cx="63373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2528888" y="433388"/>
            <a:ext cx="957262" cy="547687"/>
          </a:xfrm>
          <a:prstGeom prst="rect">
            <a:avLst/>
          </a:prstGeom>
          <a:noFill/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0" name="Rectangle 9"/>
          <p:cNvSpPr/>
          <p:nvPr/>
        </p:nvSpPr>
        <p:spPr bwMode="auto">
          <a:xfrm>
            <a:off x="3995738" y="404813"/>
            <a:ext cx="989012" cy="547687"/>
          </a:xfrm>
          <a:prstGeom prst="rect">
            <a:avLst/>
          </a:prstGeom>
          <a:noFill/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1" name="Rectangle 10"/>
          <p:cNvSpPr/>
          <p:nvPr/>
        </p:nvSpPr>
        <p:spPr bwMode="auto">
          <a:xfrm>
            <a:off x="2600325" y="3190875"/>
            <a:ext cx="1108075" cy="60325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9766"/>
            <a:ext cx="4546773" cy="28510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232227" y="256405"/>
            <a:ext cx="484383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b="1" u="sng">
                <a:latin typeface="Tahoma" panose="020B0604030504040204" pitchFamily="34" charset="0"/>
                <a:cs typeface="Tahoma" panose="020B0604030504040204" pitchFamily="34" charset="0"/>
              </a:rPr>
              <a:t>NAD</a:t>
            </a:r>
            <a:r>
              <a:rPr lang="hr-HR" altLang="sr-Latn-RS" sz="2000" b="1" u="sng" baseline="30000">
                <a:latin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hr-HR" altLang="sr-Latn-RS" sz="2000" b="1" u="sng">
                <a:latin typeface="Tahoma" panose="020B0604030504040204" pitchFamily="34" charset="0"/>
                <a:cs typeface="Tahoma" panose="020B0604030504040204" pitchFamily="34" charset="0"/>
              </a:rPr>
              <a:t>/NADH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b="1"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hr-HR" altLang="sr-Latn-RS" sz="2000" b="1" u="sng">
                <a:latin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hr-HR" altLang="sr-Latn-RS" sz="2000" b="1">
                <a:latin typeface="Tahoma" panose="020B0604030504040204" pitchFamily="34" charset="0"/>
                <a:cs typeface="Tahoma" panose="020B0604030504040204" pitchFamily="34" charset="0"/>
              </a:rPr>
              <a:t>icotinamide </a:t>
            </a:r>
            <a:r>
              <a:rPr lang="hr-HR" altLang="sr-Latn-RS" sz="2000" b="1" u="sng"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hr-HR" altLang="sr-Latn-RS" sz="2000" b="1">
                <a:latin typeface="Tahoma" panose="020B0604030504040204" pitchFamily="34" charset="0"/>
                <a:cs typeface="Tahoma" panose="020B0604030504040204" pitchFamily="34" charset="0"/>
              </a:rPr>
              <a:t>denine </a:t>
            </a:r>
            <a:r>
              <a:rPr lang="hr-HR" altLang="sr-Latn-RS" sz="2000" b="1" u="sng">
                <a:latin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hr-HR" altLang="sr-Latn-RS" sz="2000" b="1">
                <a:latin typeface="Tahoma" panose="020B0604030504040204" pitchFamily="34" charset="0"/>
                <a:cs typeface="Tahoma" panose="020B0604030504040204" pitchFamily="34" charset="0"/>
              </a:rPr>
              <a:t>inucleotide)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100" y="2443514"/>
            <a:ext cx="3448727" cy="5580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3419872" y="3573016"/>
            <a:ext cx="5470352" cy="3169345"/>
            <a:chOff x="123825" y="547688"/>
            <a:chExt cx="8934448" cy="576262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" y="547688"/>
              <a:ext cx="8896350" cy="57626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Box 2"/>
            <p:cNvSpPr txBox="1">
              <a:spLocks noChangeArrowheads="1"/>
            </p:cNvSpPr>
            <p:nvPr/>
          </p:nvSpPr>
          <p:spPr bwMode="auto">
            <a:xfrm>
              <a:off x="4867408" y="4868303"/>
              <a:ext cx="4190865" cy="13235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sr-Latn-RS" sz="2000" b="1" dirty="0">
                  <a:latin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hr-HR" altLang="sr-Latn-RS" sz="2000" b="1" u="sng" dirty="0">
                  <a:latin typeface="Tahoma" panose="020B0604030504040204" pitchFamily="34" charset="0"/>
                  <a:cs typeface="Tahoma" panose="020B0604030504040204" pitchFamily="34" charset="0"/>
                </a:rPr>
                <a:t>FMN </a:t>
              </a:r>
              <a:r>
                <a:rPr lang="hr-HR" altLang="sr-Latn-RS" sz="2000" b="1" u="sng" dirty="0" err="1">
                  <a:latin typeface="Tahoma" panose="020B0604030504040204" pitchFamily="34" charset="0"/>
                  <a:cs typeface="Tahoma" panose="020B0604030504040204" pitchFamily="34" charset="0"/>
                </a:rPr>
                <a:t>and</a:t>
              </a:r>
              <a:r>
                <a:rPr lang="hr-HR" altLang="sr-Latn-RS" sz="2000" b="1" u="sng" dirty="0">
                  <a:latin typeface="Tahoma" panose="020B0604030504040204" pitchFamily="34" charset="0"/>
                  <a:cs typeface="Tahoma" panose="020B0604030504040204" pitchFamily="34" charset="0"/>
                </a:rPr>
                <a:t> FAD/FADH</a:t>
              </a:r>
              <a:r>
                <a:rPr lang="hr-HR" altLang="sr-Latn-RS" sz="2000" b="1" u="sng" baseline="-25000" dirty="0">
                  <a:latin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r-HR" altLang="sr-Latn-RS" sz="2000" b="1" u="sng" baseline="-25000" dirty="0">
                <a:latin typeface="Tahoma" panose="020B0604030504040204" pitchFamily="34" charset="0"/>
                <a:cs typeface="Tahoma" panose="020B060403050404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r-HR" altLang="sr-Latn-RS" sz="2000" b="1" u="sng" baseline="-25000" dirty="0">
                <a:latin typeface="Tahoma" panose="020B0604030504040204" pitchFamily="34" charset="0"/>
                <a:cs typeface="Tahoma" panose="020B060403050404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r-HR" altLang="sr-Latn-RS" sz="2000" b="1" u="sng" baseline="-25000" dirty="0">
                <a:latin typeface="Tahoma" panose="020B0604030504040204" pitchFamily="34" charset="0"/>
                <a:cs typeface="Tahoma" panose="020B060403050404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r-HR" altLang="sr-Latn-RS" sz="2000" b="1" u="sng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04352" y="680436"/>
            <a:ext cx="3212013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 and FAD – coenzymes enabling transfer of electrons in important metabolic reactions and pathways.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284538"/>
            <a:ext cx="9036050" cy="230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79388" y="1412875"/>
            <a:ext cx="88423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Three</a:t>
            </a:r>
            <a:r>
              <a:rPr lang="hr-HR" altLang="sr-Latn-RS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steps</a:t>
            </a:r>
            <a:r>
              <a:rPr lang="hr-HR" altLang="sr-Latn-RS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of</a:t>
            </a:r>
            <a:r>
              <a:rPr lang="hr-HR" altLang="sr-Latn-RS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pyruvate</a:t>
            </a:r>
            <a:r>
              <a:rPr lang="hr-HR" altLang="sr-Latn-RS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conversion</a:t>
            </a:r>
            <a:r>
              <a:rPr lang="hr-HR" altLang="sr-Latn-RS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to </a:t>
            </a:r>
            <a:r>
              <a:rPr lang="hr-HR" altLang="sr-Latn-RS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acetyl</a:t>
            </a:r>
            <a:r>
              <a:rPr lang="hr-HR" altLang="sr-Latn-RS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CoA</a:t>
            </a:r>
            <a:r>
              <a:rPr lang="hr-HR" altLang="sr-Latn-RS" sz="24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Decarboxylation</a:t>
            </a:r>
            <a:endParaRPr lang="hr-HR" altLang="sr-Latn-R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Oxidation</a:t>
            </a:r>
            <a:endParaRPr lang="hr-HR" altLang="sr-Latn-R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Transfer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of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acetyl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group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to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coenzyme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908050"/>
            <a:ext cx="7599362" cy="560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1187624" y="287784"/>
            <a:ext cx="7099250" cy="46166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Regulation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of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pyruvate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dehydrogenase</a:t>
            </a:r>
            <a:r>
              <a:rPr lang="hr-HR" altLang="sr-Latn-R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hr-HR" altLang="sr-Latn-RS" sz="2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activity</a:t>
            </a:r>
            <a:r>
              <a:rPr lang="en-US" altLang="sr-Latn-R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(PDH)</a:t>
            </a:r>
            <a:endParaRPr lang="hr-HR" altLang="sr-Latn-R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8916" name="TextBox 1"/>
          <p:cNvSpPr txBox="1">
            <a:spLocks noChangeArrowheads="1"/>
          </p:cNvSpPr>
          <p:nvPr/>
        </p:nvSpPr>
        <p:spPr bwMode="auto">
          <a:xfrm>
            <a:off x="1476374" y="1052513"/>
            <a:ext cx="3023617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 err="1"/>
              <a:t>Product</a:t>
            </a:r>
            <a:r>
              <a:rPr lang="hr-HR" altLang="sr-Latn-RS" sz="1800" b="1" dirty="0"/>
              <a:t> </a:t>
            </a:r>
            <a:r>
              <a:rPr lang="hr-HR" altLang="sr-Latn-RS" sz="1800" b="1" dirty="0" err="1" smtClean="0"/>
              <a:t>inhibition</a:t>
            </a:r>
            <a:r>
              <a:rPr lang="en-US" altLang="sr-Latn-RS" sz="1800" b="1" dirty="0" smtClean="0"/>
              <a:t> -  by allosteric mechanism</a:t>
            </a:r>
            <a:endParaRPr lang="hr-HR" altLang="sr-Latn-RS" sz="1800" b="1" dirty="0"/>
          </a:p>
        </p:txBody>
      </p:sp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1259632" y="4149080"/>
            <a:ext cx="4752528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 err="1"/>
              <a:t>Covalent</a:t>
            </a:r>
            <a:r>
              <a:rPr lang="hr-HR" altLang="sr-Latn-RS" sz="1800" b="1" dirty="0"/>
              <a:t> </a:t>
            </a:r>
            <a:r>
              <a:rPr lang="hr-HR" altLang="sr-Latn-RS" sz="1800" b="1" dirty="0" err="1" smtClean="0"/>
              <a:t>modification</a:t>
            </a:r>
            <a:r>
              <a:rPr lang="en-US" altLang="sr-Latn-RS" sz="1800" b="1" dirty="0" smtClean="0"/>
              <a:t>-PDH phosphorylation and de-phosphorylation </a:t>
            </a:r>
            <a:endParaRPr lang="hr-HR" altLang="sr-Latn-RS" sz="1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308304" y="4365104"/>
            <a:ext cx="1181670" cy="18158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Activators and inhibitors of PDH kinase are acting as allosteric regulators.</a:t>
            </a:r>
            <a:endParaRPr lang="en-US" sz="14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16632"/>
            <a:ext cx="720080" cy="72008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322573" y="188640"/>
            <a:ext cx="87137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u="sng" dirty="0">
                <a:latin typeface="Tahoma" panose="020B0604030504040204" pitchFamily="34" charset="0"/>
                <a:cs typeface="Tahoma" panose="020B0604030504040204" pitchFamily="34" charset="0"/>
              </a:rPr>
              <a:t>Literature</a:t>
            </a:r>
            <a:r>
              <a:rPr lang="hr-HR" altLang="sr-Latn-RS" sz="1400" u="sng" dirty="0" smtClean="0"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hr-HR" altLang="sr-Latn-R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/>
              <a:t>1. J.G. Smith: </a:t>
            </a:r>
            <a:r>
              <a:rPr lang="hr-HR" altLang="sr-Latn-RS" sz="1400" dirty="0" err="1"/>
              <a:t>Organic</a:t>
            </a:r>
            <a:r>
              <a:rPr lang="hr-HR" altLang="sr-Latn-RS" sz="1400" dirty="0"/>
              <a:t> </a:t>
            </a:r>
            <a:r>
              <a:rPr lang="hr-HR" altLang="sr-Latn-RS" sz="1400" dirty="0" err="1"/>
              <a:t>Chemistry</a:t>
            </a:r>
            <a:r>
              <a:rPr lang="hr-HR" altLang="sr-Latn-RS" sz="1400" dirty="0"/>
              <a:t>, 3</a:t>
            </a:r>
            <a:r>
              <a:rPr lang="hr-HR" altLang="sr-Latn-RS" sz="1400" baseline="30000" dirty="0"/>
              <a:t>rd</a:t>
            </a:r>
            <a:r>
              <a:rPr lang="hr-HR" altLang="sr-Latn-RS" sz="1400" dirty="0"/>
              <a:t> </a:t>
            </a:r>
            <a:r>
              <a:rPr lang="hr-HR" altLang="sr-Latn-RS" sz="1400" dirty="0" err="1"/>
              <a:t>edition</a:t>
            </a:r>
            <a:r>
              <a:rPr lang="hr-HR" altLang="sr-Latn-RS" sz="1400" dirty="0"/>
              <a:t>, </a:t>
            </a:r>
            <a:r>
              <a:rPr lang="en-US" altLang="sr-Latn-RS" sz="1400" dirty="0" err="1"/>
              <a:t>McGr</a:t>
            </a:r>
            <a:r>
              <a:rPr lang="hr-HR" altLang="sr-Latn-RS" sz="1400" dirty="0"/>
              <a:t>a</a:t>
            </a:r>
            <a:r>
              <a:rPr lang="en-US" altLang="sr-Latn-RS" sz="1400" dirty="0"/>
              <a:t>w-Hill, USA, 20</a:t>
            </a:r>
            <a:r>
              <a:rPr lang="hr-HR" altLang="sr-Latn-RS" sz="1400" dirty="0"/>
              <a:t>11</a:t>
            </a:r>
            <a:r>
              <a:rPr lang="en-US" altLang="sr-Latn-RS" sz="1400" dirty="0"/>
              <a:t>.</a:t>
            </a:r>
            <a:endParaRPr lang="hr-HR" altLang="sr-Latn-R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/>
              <a:t>2. K. </a:t>
            </a:r>
            <a:r>
              <a:rPr lang="hr-HR" altLang="sr-Latn-RS" sz="1400" dirty="0" err="1"/>
              <a:t>Denniston</a:t>
            </a:r>
            <a:r>
              <a:rPr lang="hr-HR" altLang="sr-Latn-RS" sz="1400" dirty="0"/>
              <a:t>: General, </a:t>
            </a:r>
            <a:r>
              <a:rPr lang="hr-HR" altLang="sr-Latn-RS" sz="1400" dirty="0" err="1"/>
              <a:t>Organic</a:t>
            </a:r>
            <a:r>
              <a:rPr lang="hr-HR" altLang="sr-Latn-RS" sz="1400" dirty="0"/>
              <a:t> </a:t>
            </a:r>
            <a:r>
              <a:rPr lang="hr-HR" altLang="sr-Latn-RS" sz="1400" dirty="0" err="1"/>
              <a:t>and</a:t>
            </a:r>
            <a:r>
              <a:rPr lang="hr-HR" altLang="sr-Latn-RS" sz="1400" dirty="0"/>
              <a:t> </a:t>
            </a:r>
            <a:r>
              <a:rPr lang="hr-HR" altLang="sr-Latn-RS" sz="1400" dirty="0" err="1"/>
              <a:t>Biochemistry</a:t>
            </a:r>
            <a:r>
              <a:rPr lang="hr-HR" altLang="sr-Latn-RS" sz="1400" dirty="0"/>
              <a:t>, 4</a:t>
            </a:r>
            <a:r>
              <a:rPr lang="hr-HR" altLang="sr-Latn-RS" sz="1400" baseline="30000" dirty="0"/>
              <a:t>th</a:t>
            </a:r>
            <a:r>
              <a:rPr lang="hr-HR" altLang="sr-Latn-RS" sz="1400" dirty="0"/>
              <a:t> </a:t>
            </a:r>
            <a:r>
              <a:rPr lang="hr-HR" altLang="sr-Latn-RS" sz="1400" dirty="0" err="1"/>
              <a:t>edition</a:t>
            </a:r>
            <a:r>
              <a:rPr lang="hr-HR" altLang="sr-Latn-RS" sz="1400" dirty="0"/>
              <a:t>, </a:t>
            </a:r>
            <a:r>
              <a:rPr lang="hr-HR" altLang="sr-Latn-RS" sz="1400" dirty="0" err="1"/>
              <a:t>McGraw-Hill</a:t>
            </a:r>
            <a:r>
              <a:rPr lang="hr-HR" altLang="sr-Latn-RS" sz="1400" dirty="0"/>
              <a:t>, USA, 2003.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/>
              <a:t>3. </a:t>
            </a:r>
            <a:r>
              <a:rPr lang="en-US" altLang="sr-Latn-RS" sz="1400" dirty="0"/>
              <a:t>D.L.</a:t>
            </a:r>
            <a:r>
              <a:rPr lang="hr-HR" altLang="sr-Latn-RS" sz="1400" dirty="0"/>
              <a:t> </a:t>
            </a:r>
            <a:r>
              <a:rPr lang="en-US" altLang="sr-Latn-RS" sz="1400" dirty="0"/>
              <a:t>Nelson </a:t>
            </a:r>
            <a:r>
              <a:rPr lang="hr-HR" altLang="sr-Latn-RS" sz="1400" dirty="0"/>
              <a:t>i</a:t>
            </a:r>
            <a:r>
              <a:rPr lang="en-US" altLang="sr-Latn-RS" sz="1400" dirty="0"/>
              <a:t> M.M. Cox</a:t>
            </a:r>
            <a:r>
              <a:rPr lang="hr-HR" altLang="sr-Latn-RS" sz="1400" dirty="0"/>
              <a:t>:</a:t>
            </a:r>
            <a:r>
              <a:rPr lang="en-US" altLang="sr-Latn-RS" sz="1400" dirty="0"/>
              <a:t> </a:t>
            </a:r>
            <a:r>
              <a:rPr lang="en-US" altLang="sr-Latn-RS" sz="1400" dirty="0" err="1"/>
              <a:t>Lehninger</a:t>
            </a:r>
            <a:r>
              <a:rPr lang="en-US" altLang="sr-Latn-RS" sz="1400" dirty="0"/>
              <a:t> Principles of Biochemistry</a:t>
            </a:r>
            <a:r>
              <a:rPr lang="hr-HR" altLang="sr-Latn-RS" sz="1400" dirty="0"/>
              <a:t>,</a:t>
            </a:r>
            <a:r>
              <a:rPr lang="en-US" altLang="sr-Latn-RS" sz="1400" dirty="0"/>
              <a:t> </a:t>
            </a:r>
            <a:r>
              <a:rPr lang="hr-HR" altLang="sr-Latn-RS" sz="1400" dirty="0"/>
              <a:t>3</a:t>
            </a:r>
            <a:r>
              <a:rPr lang="hr-HR" altLang="sr-Latn-RS" sz="1400" baseline="30000" dirty="0"/>
              <a:t>rd</a:t>
            </a:r>
            <a:r>
              <a:rPr lang="hr-HR" altLang="sr-Latn-RS" sz="1400" dirty="0"/>
              <a:t> </a:t>
            </a:r>
            <a:r>
              <a:rPr lang="hr-HR" altLang="sr-Latn-RS" sz="1400" dirty="0" err="1"/>
              <a:t>edition</a:t>
            </a:r>
            <a:r>
              <a:rPr lang="hr-HR" altLang="sr-Latn-RS" sz="1400" dirty="0"/>
              <a:t>, </a:t>
            </a:r>
            <a:r>
              <a:rPr lang="en-US" altLang="sr-Latn-RS" sz="1400" dirty="0"/>
              <a:t>Worth Publishers, </a:t>
            </a:r>
            <a:r>
              <a:rPr lang="hr-HR" altLang="sr-Latn-RS" sz="1400" dirty="0"/>
              <a:t>USA,</a:t>
            </a:r>
            <a:r>
              <a:rPr lang="en-US" altLang="sr-Latn-RS" sz="1400" dirty="0"/>
              <a:t> 2000.</a:t>
            </a:r>
            <a:endParaRPr lang="hr-HR" altLang="sr-Latn-R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/>
              <a:t>4. </a:t>
            </a:r>
            <a:r>
              <a:rPr lang="hr-HR" altLang="sr-Latn-RS" sz="1400" dirty="0" err="1"/>
              <a:t>McKee</a:t>
            </a:r>
            <a:r>
              <a:rPr lang="hr-HR" altLang="sr-Latn-RS" sz="1400" dirty="0"/>
              <a:t> </a:t>
            </a:r>
            <a:r>
              <a:rPr lang="hr-HR" altLang="sr-Latn-RS" sz="1400" dirty="0" err="1"/>
              <a:t>and</a:t>
            </a:r>
            <a:r>
              <a:rPr lang="hr-HR" altLang="sr-Latn-RS" sz="1400" dirty="0"/>
              <a:t> </a:t>
            </a:r>
            <a:r>
              <a:rPr lang="hr-HR" altLang="sr-Latn-RS" sz="1400" dirty="0" err="1"/>
              <a:t>McKee</a:t>
            </a:r>
            <a:r>
              <a:rPr lang="hr-HR" altLang="sr-Latn-RS" sz="1400" dirty="0"/>
              <a:t>: </a:t>
            </a:r>
            <a:r>
              <a:rPr lang="hr-HR" altLang="sr-Latn-RS" sz="1400" dirty="0" err="1"/>
              <a:t>Biochemistry-The</a:t>
            </a:r>
            <a:r>
              <a:rPr lang="hr-HR" altLang="sr-Latn-RS" sz="1400" dirty="0"/>
              <a:t> </a:t>
            </a:r>
            <a:r>
              <a:rPr lang="hr-HR" altLang="sr-Latn-RS" sz="1400" dirty="0" err="1"/>
              <a:t>Molecular</a:t>
            </a:r>
            <a:r>
              <a:rPr lang="hr-HR" altLang="sr-Latn-RS" sz="1400" dirty="0"/>
              <a:t> </a:t>
            </a:r>
            <a:r>
              <a:rPr lang="hr-HR" altLang="sr-Latn-RS" sz="1400" dirty="0" err="1"/>
              <a:t>Basis</a:t>
            </a:r>
            <a:r>
              <a:rPr lang="hr-HR" altLang="sr-Latn-RS" sz="1400" dirty="0"/>
              <a:t> </a:t>
            </a:r>
            <a:r>
              <a:rPr lang="hr-HR" altLang="sr-Latn-RS" sz="1400" dirty="0" err="1"/>
              <a:t>of</a:t>
            </a:r>
            <a:r>
              <a:rPr lang="hr-HR" altLang="sr-Latn-RS" sz="1400" dirty="0"/>
              <a:t> Life, 3</a:t>
            </a:r>
            <a:r>
              <a:rPr lang="hr-HR" altLang="sr-Latn-RS" sz="1400" baseline="30000" dirty="0"/>
              <a:t>rd</a:t>
            </a:r>
            <a:r>
              <a:rPr lang="hr-HR" altLang="sr-Latn-RS" sz="1400" dirty="0"/>
              <a:t> </a:t>
            </a:r>
            <a:r>
              <a:rPr lang="hr-HR" altLang="sr-Latn-RS" sz="1400" dirty="0" err="1"/>
              <a:t>edition</a:t>
            </a:r>
            <a:r>
              <a:rPr lang="hr-HR" altLang="sr-Latn-RS" sz="1400" dirty="0"/>
              <a:t>, </a:t>
            </a:r>
            <a:r>
              <a:rPr lang="hr-HR" altLang="sr-Latn-RS" sz="1400" dirty="0" err="1"/>
              <a:t>Oxford</a:t>
            </a:r>
            <a:r>
              <a:rPr lang="hr-HR" altLang="sr-Latn-RS" sz="1400" dirty="0"/>
              <a:t> University Press, 2004.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400" dirty="0"/>
              <a:t>5. J. </a:t>
            </a:r>
            <a:r>
              <a:rPr lang="hr-HR" altLang="sr-Latn-RS" sz="1400" dirty="0" err="1"/>
              <a:t>Koolman</a:t>
            </a:r>
            <a:r>
              <a:rPr lang="hr-HR" altLang="sr-Latn-RS" sz="1400" dirty="0"/>
              <a:t> i K.H. </a:t>
            </a:r>
            <a:r>
              <a:rPr lang="hr-HR" altLang="sr-Latn-RS" sz="1400" dirty="0" err="1"/>
              <a:t>Roehm</a:t>
            </a:r>
            <a:r>
              <a:rPr lang="hr-HR" altLang="sr-Latn-RS" sz="1400" dirty="0"/>
              <a:t>: </a:t>
            </a:r>
            <a:r>
              <a:rPr lang="hr-HR" altLang="sr-Latn-RS" sz="1400" dirty="0" err="1"/>
              <a:t>Color</a:t>
            </a:r>
            <a:r>
              <a:rPr lang="hr-HR" altLang="sr-Latn-RS" sz="1400" dirty="0"/>
              <a:t> Atlas </a:t>
            </a:r>
            <a:r>
              <a:rPr lang="hr-HR" altLang="sr-Latn-RS" sz="1400" dirty="0" err="1"/>
              <a:t>of</a:t>
            </a:r>
            <a:r>
              <a:rPr lang="hr-HR" altLang="sr-Latn-RS" sz="1400" dirty="0"/>
              <a:t> </a:t>
            </a:r>
            <a:r>
              <a:rPr lang="hr-HR" altLang="sr-Latn-RS" sz="1400" dirty="0" err="1"/>
              <a:t>Biochemistry</a:t>
            </a:r>
            <a:r>
              <a:rPr lang="hr-HR" altLang="sr-Latn-RS" sz="1400" dirty="0"/>
              <a:t>, 2</a:t>
            </a:r>
            <a:r>
              <a:rPr lang="hr-HR" altLang="sr-Latn-RS" sz="1400" baseline="30000" dirty="0"/>
              <a:t>nd</a:t>
            </a:r>
            <a:r>
              <a:rPr lang="hr-HR" altLang="sr-Latn-RS" sz="1400" dirty="0"/>
              <a:t> </a:t>
            </a:r>
            <a:r>
              <a:rPr lang="hr-HR" altLang="sr-Latn-RS" sz="1400" dirty="0" err="1"/>
              <a:t>edition</a:t>
            </a:r>
            <a:r>
              <a:rPr lang="hr-HR" altLang="sr-Latn-RS" sz="1400" dirty="0"/>
              <a:t>, </a:t>
            </a:r>
            <a:r>
              <a:rPr lang="hr-HR" altLang="sr-Latn-RS" sz="1400" dirty="0" err="1"/>
              <a:t>Flexibook</a:t>
            </a:r>
            <a:r>
              <a:rPr lang="hr-HR" altLang="sr-Latn-RS" sz="1400" dirty="0"/>
              <a:t>, Stuttgart-New York, 2005.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1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999" y="2518444"/>
            <a:ext cx="8424936" cy="36933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REVIEW QUESTIONS</a:t>
            </a:r>
          </a:p>
          <a:p>
            <a:pPr marL="342900" indent="-342900">
              <a:buAutoNum type="arabicPeriod"/>
            </a:pPr>
            <a:r>
              <a:rPr lang="en-US" dirty="0" smtClean="0"/>
              <a:t>How does the structure of cellulose differ from starch and glycogen?</a:t>
            </a:r>
          </a:p>
          <a:p>
            <a:pPr marL="342900" indent="-342900">
              <a:buAutoNum type="arabicPeriod"/>
            </a:pPr>
            <a:r>
              <a:rPr lang="en-US" dirty="0" smtClean="0"/>
              <a:t>Individuals with a thiamine deficient diet have relatively high levels of pyruvate in their blood. Explain this in biochemical terms. (</a:t>
            </a:r>
            <a:r>
              <a:rPr lang="en-US" i="1" dirty="0" smtClean="0"/>
              <a:t>Hint: remember which cofactors are required for PDH activity, and what is their relationship with vitamins</a:t>
            </a:r>
            <a:r>
              <a:rPr lang="en-US" dirty="0" smtClean="0"/>
              <a:t>.) </a:t>
            </a:r>
          </a:p>
          <a:p>
            <a:pPr marL="342900" indent="-342900">
              <a:buAutoNum type="arabicPeriod"/>
            </a:pPr>
            <a:r>
              <a:rPr lang="en-US" dirty="0" smtClean="0"/>
              <a:t>Represent by structural formulas two possible disaccharide products of starch degradation by pancreatic amylase.</a:t>
            </a:r>
          </a:p>
          <a:p>
            <a:pPr marL="342900" indent="-342900">
              <a:buAutoNum type="arabicPeriod"/>
            </a:pPr>
            <a:r>
              <a:rPr lang="en-US" dirty="0" smtClean="0"/>
              <a:t>Transport of glucose, galactose and fructose across intestinal membranes to blood is enabled by: </a:t>
            </a:r>
          </a:p>
          <a:p>
            <a:pPr marL="800100" lvl="1" indent="-342900">
              <a:buAutoNum type="alphaLcPeriod"/>
            </a:pPr>
            <a:r>
              <a:rPr lang="en-US" dirty="0" smtClean="0"/>
              <a:t>Active transport</a:t>
            </a:r>
          </a:p>
          <a:p>
            <a:pPr marL="800100" lvl="1" indent="-342900">
              <a:buAutoNum type="alphaLcPeriod"/>
            </a:pPr>
            <a:r>
              <a:rPr lang="en-US" dirty="0" smtClean="0"/>
              <a:t>Secondary active transport</a:t>
            </a:r>
          </a:p>
          <a:p>
            <a:pPr marL="800100" lvl="1" indent="-342900">
              <a:buAutoNum type="alphaLcPeriod"/>
            </a:pPr>
            <a:r>
              <a:rPr lang="en-US" dirty="0" smtClean="0"/>
              <a:t>Facilitated diffusion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9"/>
          <p:cNvSpPr txBox="1">
            <a:spLocks noChangeArrowheads="1"/>
          </p:cNvSpPr>
          <p:nvPr/>
        </p:nvSpPr>
        <p:spPr bwMode="auto">
          <a:xfrm>
            <a:off x="395288" y="1601788"/>
            <a:ext cx="84248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polyhydroxyaldehydes</a:t>
            </a:r>
            <a:r>
              <a:rPr lang="hr-HR" altLang="sr-Latn-R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</a:t>
            </a:r>
            <a:r>
              <a:rPr lang="hr-HR" altLang="sr-Latn-R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hr-HR" altLang="sr-Latn-R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polyhydroxyketones</a:t>
            </a:r>
            <a:endParaRPr lang="hr-HR" altLang="sr-Latn-RS" sz="20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75" name="TextBox 17"/>
          <p:cNvSpPr txBox="1">
            <a:spLocks noChangeArrowheads="1"/>
          </p:cNvSpPr>
          <p:nvPr/>
        </p:nvSpPr>
        <p:spPr bwMode="auto">
          <a:xfrm>
            <a:off x="1198563" y="6032500"/>
            <a:ext cx="7129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FF0000"/>
                </a:solidFill>
              </a:rPr>
              <a:t>D-</a:t>
            </a:r>
            <a:r>
              <a:rPr lang="hr-HR" altLang="sr-Latn-RS" sz="1800" dirty="0" err="1">
                <a:solidFill>
                  <a:srgbClr val="FF0000"/>
                </a:solidFill>
              </a:rPr>
              <a:t>glyceraldehyde</a:t>
            </a:r>
            <a:r>
              <a:rPr lang="hr-HR" altLang="sr-Latn-RS" sz="1800" dirty="0">
                <a:solidFill>
                  <a:srgbClr val="FF0000"/>
                </a:solidFill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</a:rPr>
              <a:t>and</a:t>
            </a:r>
            <a:r>
              <a:rPr lang="hr-HR" altLang="sr-Latn-RS" sz="1800" dirty="0">
                <a:solidFill>
                  <a:srgbClr val="FF0000"/>
                </a:solidFill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</a:rPr>
              <a:t>dihidroxyacetone</a:t>
            </a:r>
            <a:r>
              <a:rPr lang="hr-HR" altLang="sr-Latn-RS" sz="1800" dirty="0">
                <a:solidFill>
                  <a:srgbClr val="FF0000"/>
                </a:solidFill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</a:rPr>
              <a:t>have</a:t>
            </a:r>
            <a:r>
              <a:rPr lang="hr-HR" altLang="sr-Latn-RS" sz="1800" dirty="0">
                <a:solidFill>
                  <a:srgbClr val="FF0000"/>
                </a:solidFill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</a:rPr>
              <a:t>the</a:t>
            </a:r>
            <a:r>
              <a:rPr lang="hr-HR" altLang="sr-Latn-RS" sz="1800" dirty="0">
                <a:solidFill>
                  <a:srgbClr val="FF0000"/>
                </a:solidFill>
              </a:rPr>
              <a:t> same </a:t>
            </a:r>
            <a:r>
              <a:rPr lang="hr-HR" altLang="sr-Latn-RS" sz="1800" dirty="0" err="1">
                <a:solidFill>
                  <a:srgbClr val="FF0000"/>
                </a:solidFill>
              </a:rPr>
              <a:t>molecular</a:t>
            </a:r>
            <a:r>
              <a:rPr lang="hr-HR" altLang="sr-Latn-RS" sz="1800" dirty="0">
                <a:solidFill>
                  <a:srgbClr val="FF0000"/>
                </a:solidFill>
              </a:rPr>
              <a:t> formula – </a:t>
            </a:r>
            <a:r>
              <a:rPr lang="hr-HR" altLang="sr-Latn-RS" sz="1800" b="1" dirty="0" err="1">
                <a:solidFill>
                  <a:srgbClr val="FF0000"/>
                </a:solidFill>
              </a:rPr>
              <a:t>constitutional</a:t>
            </a:r>
            <a:r>
              <a:rPr lang="hr-HR" altLang="sr-Latn-RS" sz="1800" b="1" dirty="0">
                <a:solidFill>
                  <a:srgbClr val="FF0000"/>
                </a:solidFill>
              </a:rPr>
              <a:t> (</a:t>
            </a:r>
            <a:r>
              <a:rPr lang="hr-HR" altLang="sr-Latn-RS" sz="1800" b="1" dirty="0" err="1">
                <a:solidFill>
                  <a:srgbClr val="FF0000"/>
                </a:solidFill>
              </a:rPr>
              <a:t>structural</a:t>
            </a:r>
            <a:r>
              <a:rPr lang="hr-HR" altLang="sr-Latn-RS" sz="1800" b="1" dirty="0">
                <a:solidFill>
                  <a:srgbClr val="FF0000"/>
                </a:solidFill>
              </a:rPr>
              <a:t>) </a:t>
            </a:r>
            <a:r>
              <a:rPr lang="hr-HR" altLang="sr-Latn-RS" sz="1800" b="1" dirty="0" err="1">
                <a:solidFill>
                  <a:srgbClr val="FF0000"/>
                </a:solidFill>
              </a:rPr>
              <a:t>isomers</a:t>
            </a:r>
            <a:r>
              <a:rPr lang="hr-HR" altLang="sr-Latn-RS" sz="1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124" name="TextBox 18"/>
          <p:cNvSpPr txBox="1">
            <a:spLocks noChangeArrowheads="1"/>
          </p:cNvSpPr>
          <p:nvPr/>
        </p:nvSpPr>
        <p:spPr bwMode="auto">
          <a:xfrm>
            <a:off x="395288" y="282575"/>
            <a:ext cx="73453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romanUcPeriod"/>
            </a:pPr>
            <a:r>
              <a:rPr lang="hr-HR" altLang="sr-Latn-RS" sz="2200" b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SIMPLE CARBOHYDRATES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200" b="1" u="sng">
                <a:latin typeface="Tahoma" panose="020B0604030504040204" pitchFamily="34" charset="0"/>
                <a:cs typeface="Tahoma" panose="020B0604030504040204" pitchFamily="34" charset="0"/>
              </a:rPr>
              <a:t>1. MONOSACCHARIDES</a:t>
            </a:r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3789363"/>
            <a:ext cx="3863975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631950"/>
            <a:ext cx="3876675" cy="933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5288" y="2865438"/>
            <a:ext cx="7693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hr-HR" altLang="sr-Latn-RS" sz="18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smallest</a:t>
            </a:r>
            <a:r>
              <a:rPr lang="hr-HR" altLang="sr-Latn-RS" sz="18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18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monosaccharides</a:t>
            </a:r>
            <a:r>
              <a:rPr lang="hr-HR" altLang="sr-Latn-RS" sz="18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are </a:t>
            </a:r>
            <a:r>
              <a:rPr lang="hr-HR" altLang="sr-Latn-RS" sz="1800" b="1" i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trioses</a:t>
            </a:r>
            <a:r>
              <a:rPr lang="hr-HR" altLang="sr-Latn-RS" sz="18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hr-HR" altLang="sr-Latn-RS" sz="1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glyceraldehyde</a:t>
            </a:r>
            <a:r>
              <a:rPr lang="hr-HR" altLang="sr-Latn-RS" sz="1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hr-HR" altLang="sr-Latn-RS" sz="1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aldotriose</a:t>
            </a:r>
            <a:r>
              <a:rPr lang="hr-HR" altLang="sr-Latn-RS" sz="1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hr-HR" altLang="sr-Latn-RS" sz="18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hr-HR" altLang="sr-Latn-RS" sz="18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1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dihydroxyacetone</a:t>
            </a:r>
            <a:r>
              <a:rPr lang="hr-HR" altLang="sr-Latn-RS" sz="1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hr-HR" altLang="sr-Latn-RS" sz="18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ketotriose</a:t>
            </a:r>
            <a:r>
              <a:rPr lang="hr-HR" altLang="sr-Latn-RS" sz="1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hr-HR" altLang="sr-Latn-RS" sz="18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18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8750" y="4441417"/>
            <a:ext cx="766985" cy="76698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/>
          <p:cNvSpPr txBox="1">
            <a:spLocks noChangeArrowheads="1"/>
          </p:cNvSpPr>
          <p:nvPr/>
        </p:nvSpPr>
        <p:spPr bwMode="auto">
          <a:xfrm>
            <a:off x="323850" y="201613"/>
            <a:ext cx="8569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b="1" u="sng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D-ALDOSES: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derived</a:t>
            </a:r>
            <a:r>
              <a:rPr lang="hr-HR" altLang="sr-Latn-R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hr-HR" altLang="sr-Latn-R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D-</a:t>
            </a:r>
            <a:r>
              <a:rPr lang="hr-HR" altLang="sr-Latn-R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glyceraldehyde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adding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carbon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atoms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each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bonded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US" altLang="sr-Latn-RS" sz="2000" dirty="0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hr-HR" altLang="sr-Latn-RS" sz="2000" dirty="0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 </a:t>
            </a:r>
            <a:r>
              <a:rPr lang="hr-HR" altLang="sr-Latn-RS" sz="2000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-OH (CHOH) </a:t>
            </a:r>
            <a:r>
              <a:rPr lang="hr-HR" altLang="sr-Latn-RS" sz="2000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C1 </a:t>
            </a:r>
            <a:r>
              <a:rPr lang="hr-HR" altLang="sr-Latn-RS" sz="2000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C2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hr-HR" altLang="sr-Latn-RS" sz="2000" b="1" u="sng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                     </a:t>
            </a:r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341438"/>
            <a:ext cx="885190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8313" y="2133600"/>
            <a:ext cx="1150937" cy="1439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4584700" y="1700213"/>
            <a:ext cx="1066800" cy="1944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2484438" y="4149725"/>
            <a:ext cx="1150937" cy="2159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3635375" y="4149725"/>
            <a:ext cx="1152525" cy="2159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6732588" y="4149725"/>
            <a:ext cx="1152525" cy="2159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9752" y="94814"/>
            <a:ext cx="406400" cy="4064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8313" y="1844824"/>
            <a:ext cx="1007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TRIOSES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35920" y="1690935"/>
            <a:ext cx="1288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TETROSES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8850" y="1399062"/>
            <a:ext cx="1288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PENTOSES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4137" y="3880742"/>
            <a:ext cx="1288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HEXOSES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534988" y="1125538"/>
            <a:ext cx="30956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b="1" u="sng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D-KETOSES: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formed</a:t>
            </a:r>
            <a:r>
              <a:rPr lang="hr-HR" altLang="sr-Latn-R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hr-HR" altLang="sr-Latn-R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dihydroxyacetone</a:t>
            </a:r>
            <a:r>
              <a:rPr lang="hr-HR" altLang="sr-Latn-R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adding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hr-HR" altLang="sr-Latn-RS" sz="2000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new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carbon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between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C2 </a:t>
            </a:r>
            <a:r>
              <a:rPr lang="hr-HR" altLang="sr-Latn-RS" sz="2000" dirty="0" err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2000" dirty="0" smtClean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C3</a:t>
            </a:r>
            <a:r>
              <a:rPr lang="hr-HR" altLang="sr-Latn-RS" sz="2000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hr-HR" altLang="sr-Latn-RS" sz="2000" b="1" u="sng" dirty="0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2000" b="1" u="sng" dirty="0">
              <a:solidFill>
                <a:srgbClr val="0000CC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366236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125538"/>
            <a:ext cx="5178425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39975" y="4005263"/>
            <a:ext cx="1223963" cy="1800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534988" y="3986213"/>
            <a:ext cx="1373187" cy="1800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4211638" y="1700213"/>
            <a:ext cx="1223962" cy="1800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4140200" y="4006850"/>
            <a:ext cx="1223963" cy="1800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7524750" y="1484313"/>
            <a:ext cx="1223963" cy="21605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3982" y="707288"/>
            <a:ext cx="406400" cy="4064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84" y="2455645"/>
            <a:ext cx="4193344" cy="27587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84" y="5299219"/>
            <a:ext cx="4177329" cy="13701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228184" y="247563"/>
            <a:ext cx="8842795" cy="2031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 eaLnBrk="1" hangingPunct="1">
              <a:spcBef>
                <a:spcPct val="0"/>
              </a:spcBef>
            </a:pPr>
            <a:r>
              <a:rPr lang="en-US" altLang="sr-Latn-R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Monosaccharides are found in more stable cyclic structures </a:t>
            </a:r>
            <a:r>
              <a:rPr lang="en-US" altLang="sr-Latn-R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formed in reaction of carbonyl and hydroxyl group (at C4 or C5) – intramolecular nucleophilic addition.</a:t>
            </a: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en-US" altLang="sr-Latn-R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this cyclization, a new </a:t>
            </a:r>
            <a:r>
              <a:rPr lang="en-US" altLang="sr-Latn-RS" sz="1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stereogenic</a:t>
            </a:r>
            <a:r>
              <a:rPr lang="en-US" altLang="sr-Latn-R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center is formed and new stereoisomers may be recognized as </a:t>
            </a:r>
            <a:r>
              <a:rPr lang="el-GR" altLang="sr-Latn-R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</a:t>
            </a:r>
            <a:r>
              <a:rPr lang="en-US" altLang="sr-Latn-R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or </a:t>
            </a:r>
            <a:r>
              <a:rPr lang="el-GR" altLang="sr-Latn-R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β</a:t>
            </a:r>
            <a:r>
              <a:rPr lang="en-US" altLang="sr-Latn-R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sr-Latn-R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anomers</a:t>
            </a:r>
            <a:r>
              <a:rPr lang="en-US" altLang="sr-Latn-R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 algn="just" eaLnBrk="1" hangingPunct="1">
              <a:spcBef>
                <a:spcPct val="0"/>
              </a:spcBef>
            </a:pPr>
            <a:r>
              <a:rPr lang="en-US" altLang="sr-Latn-R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nature, glucose is mostly present as </a:t>
            </a:r>
            <a:r>
              <a:rPr lang="en-US" altLang="sr-Latn-R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glucopyranose</a:t>
            </a:r>
            <a:r>
              <a:rPr lang="en-US" altLang="sr-Latn-R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fructose as </a:t>
            </a:r>
            <a:r>
              <a:rPr lang="en-US" altLang="sr-Latn-RS" sz="1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fructofuranose</a:t>
            </a:r>
            <a:r>
              <a:rPr lang="en-US" altLang="sr-Latn-R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hr-HR" altLang="sr-Latn-R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710692"/>
            <a:ext cx="4032448" cy="3519392"/>
          </a:xfrm>
          <a:prstGeom prst="rect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481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 noChangeArrowheads="1"/>
          </p:cNvPicPr>
          <p:nvPr/>
        </p:nvPicPr>
        <p:blipFill>
          <a:blip r:embed="rId2">
            <a:lum bright="-4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73325"/>
            <a:ext cx="2376488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-107950" y="908050"/>
            <a:ext cx="273526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hr-HR" altLang="sr-Latn-RS" sz="20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GLUCOSE</a:t>
            </a:r>
            <a:r>
              <a:rPr lang="hr-HR" altLang="sr-Latn-RS" sz="2000" b="1">
                <a:solidFill>
                  <a:srgbClr val="CC3300"/>
                </a:solidFill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</a:p>
          <a:p>
            <a:pPr lvl="1" algn="ctr"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lang="hr-HR" altLang="sr-Latn-RS" sz="20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key molecule of carbohydrate metabolism</a:t>
            </a:r>
            <a:endParaRPr lang="hr-HR" altLang="sr-Latn-RS" sz="2000">
              <a:latin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2627313" y="33338"/>
            <a:ext cx="6502400" cy="6832600"/>
            <a:chOff x="3067566" y="33723"/>
            <a:chExt cx="6062299" cy="6832297"/>
          </a:xfrm>
        </p:grpSpPr>
        <p:pic>
          <p:nvPicPr>
            <p:cNvPr id="8197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7566" y="33723"/>
              <a:ext cx="6062299" cy="6832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8" name="TextBox 2"/>
            <p:cNvSpPr txBox="1">
              <a:spLocks noChangeArrowheads="1"/>
            </p:cNvSpPr>
            <p:nvPr/>
          </p:nvSpPr>
          <p:spPr bwMode="auto">
            <a:xfrm>
              <a:off x="5004048" y="4751566"/>
              <a:ext cx="1022659" cy="261610"/>
            </a:xfrm>
            <a:prstGeom prst="rect">
              <a:avLst/>
            </a:prstGeom>
            <a:solidFill>
              <a:srgbClr val="FFCC66">
                <a:alpha val="72940"/>
              </a:srgbClr>
            </a:solidFill>
            <a:ln w="25400">
              <a:solidFill>
                <a:srgbClr val="FF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sr-Latn-RS" sz="1100"/>
                <a:t>Isomerisation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6"/>
          <p:cNvSpPr txBox="1">
            <a:spLocks noChangeArrowheads="1"/>
          </p:cNvSpPr>
          <p:nvPr/>
        </p:nvSpPr>
        <p:spPr bwMode="auto">
          <a:xfrm>
            <a:off x="414338" y="2636838"/>
            <a:ext cx="8137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hr-HR" altLang="sr-Latn-RS" sz="24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Common</a:t>
            </a:r>
            <a:r>
              <a:rPr lang="hr-HR" altLang="sr-Latn-RS" sz="2400" b="1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400" b="1" dirty="0" err="1">
                <a:solidFill>
                  <a:srgbClr val="FF0000"/>
                </a:solidFill>
                <a:latin typeface="Tahoma" panose="020B0604030504040204" pitchFamily="34" charset="0"/>
              </a:rPr>
              <a:t>disaccharides</a:t>
            </a:r>
            <a:r>
              <a:rPr lang="hr-HR" altLang="sr-Latn-RS" sz="2400" b="1" dirty="0">
                <a:solidFill>
                  <a:srgbClr val="FF0000"/>
                </a:solidFill>
                <a:latin typeface="Tahoma" panose="020B0604030504040204" pitchFamily="34" charset="0"/>
              </a:rPr>
              <a:t>: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4">
            <a:lum bright="-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62325"/>
            <a:ext cx="8837613" cy="3451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84606" y="1062037"/>
            <a:ext cx="3273425" cy="9239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spcBef>
                <a:spcPct val="0"/>
              </a:spcBef>
              <a:buFontTx/>
              <a:buNone/>
            </a:pPr>
            <a:r>
              <a:rPr lang="hr-HR" altLang="sr-Latn-RS" sz="1800" b="1" dirty="0" err="1">
                <a:latin typeface="Tahoma" panose="020B0604030504040204" pitchFamily="34" charset="0"/>
                <a:cs typeface="Tahoma" panose="020B0604030504040204" pitchFamily="34" charset="0"/>
              </a:rPr>
              <a:t>Two</a:t>
            </a:r>
            <a:r>
              <a:rPr lang="hr-HR" altLang="sr-Latn-RS" sz="1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1800" b="1" dirty="0" err="1">
                <a:latin typeface="Tahoma" panose="020B0604030504040204" pitchFamily="34" charset="0"/>
                <a:cs typeface="Tahoma" panose="020B0604030504040204" pitchFamily="34" charset="0"/>
              </a:rPr>
              <a:t>monosaccharides</a:t>
            </a:r>
            <a:r>
              <a:rPr lang="hr-HR" altLang="sr-Latn-RS" sz="1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1800" b="1" dirty="0" err="1">
                <a:latin typeface="Tahoma" panose="020B0604030504040204" pitchFamily="34" charset="0"/>
                <a:cs typeface="Tahoma" panose="020B0604030504040204" pitchFamily="34" charset="0"/>
              </a:rPr>
              <a:t>joined</a:t>
            </a:r>
            <a:r>
              <a:rPr lang="hr-HR" altLang="sr-Latn-RS" sz="1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1800" b="1" dirty="0" err="1">
                <a:latin typeface="Tahoma" panose="020B0604030504040204" pitchFamily="34" charset="0"/>
                <a:cs typeface="Tahoma" panose="020B0604030504040204" pitchFamily="34" charset="0"/>
              </a:rPr>
              <a:t>together</a:t>
            </a:r>
            <a:r>
              <a:rPr lang="hr-HR" altLang="sr-Latn-RS" sz="1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1800" b="1" dirty="0" err="1">
                <a:latin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lang="hr-HR" altLang="sr-Latn-RS" sz="1800" b="1" dirty="0">
                <a:latin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hr-HR" altLang="sr-Latn-RS" sz="1800" b="1" dirty="0" err="1">
                <a:latin typeface="Tahoma" panose="020B0604030504040204" pitchFamily="34" charset="0"/>
                <a:cs typeface="Tahoma" panose="020B0604030504040204" pitchFamily="34" charset="0"/>
              </a:rPr>
              <a:t>glycosidic</a:t>
            </a:r>
            <a:r>
              <a:rPr lang="hr-HR" altLang="sr-Latn-RS" sz="1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r-HR" altLang="sr-Latn-RS" sz="1800" b="1" dirty="0" err="1">
                <a:latin typeface="Tahoma" panose="020B0604030504040204" pitchFamily="34" charset="0"/>
                <a:cs typeface="Tahoma" panose="020B0604030504040204" pitchFamily="34" charset="0"/>
              </a:rPr>
              <a:t>linkage</a:t>
            </a:r>
            <a:r>
              <a:rPr lang="hr-HR" altLang="sr-Latn-RS" sz="1800" b="1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sr-Latn-RS" sz="1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836613"/>
            <a:ext cx="5635625" cy="1577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Box 4"/>
          <p:cNvSpPr txBox="1">
            <a:spLocks noChangeArrowheads="1"/>
          </p:cNvSpPr>
          <p:nvPr/>
        </p:nvSpPr>
        <p:spPr bwMode="auto">
          <a:xfrm>
            <a:off x="381000" y="146050"/>
            <a:ext cx="73453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200" b="1">
                <a:solidFill>
                  <a:srgbClr val="0000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II. COMPLEX CARBOHYDRATES - </a:t>
            </a:r>
            <a:r>
              <a:rPr lang="hr-HR" altLang="sr-Latn-RS" sz="2200" b="1" u="sng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DISACCHARIDES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2170113"/>
            <a:ext cx="406400" cy="4064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2030</TotalTime>
  <Words>1599</Words>
  <Application>Microsoft Office PowerPoint</Application>
  <PresentationFormat>On-screen Show (4:3)</PresentationFormat>
  <Paragraphs>213</Paragraphs>
  <Slides>37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Symbol</vt:lpstr>
      <vt:lpstr>Tahoma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enzymatic digestion and                      absorption of carbohydrates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MEF</dc:creator>
  <cp:lastModifiedBy>Daria Pašalić</cp:lastModifiedBy>
  <cp:revision>129</cp:revision>
  <dcterms:created xsi:type="dcterms:W3CDTF">2009-01-19T20:26:43Z</dcterms:created>
  <dcterms:modified xsi:type="dcterms:W3CDTF">2021-04-23T10:02:09Z</dcterms:modified>
</cp:coreProperties>
</file>