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9"/>
  </p:notesMasterIdLst>
  <p:sldIdLst>
    <p:sldId id="264" r:id="rId3"/>
    <p:sldId id="265" r:id="rId4"/>
    <p:sldId id="266" r:id="rId5"/>
    <p:sldId id="267" r:id="rId6"/>
    <p:sldId id="268" r:id="rId7"/>
    <p:sldId id="269" r:id="rId8"/>
    <p:sldId id="435" r:id="rId9"/>
    <p:sldId id="272" r:id="rId10"/>
    <p:sldId id="431" r:id="rId11"/>
    <p:sldId id="432" r:id="rId12"/>
    <p:sldId id="323" r:id="rId13"/>
    <p:sldId id="433" r:id="rId14"/>
    <p:sldId id="342" r:id="rId15"/>
    <p:sldId id="436" r:id="rId16"/>
    <p:sldId id="290" r:id="rId17"/>
    <p:sldId id="344" r:id="rId18"/>
    <p:sldId id="357" r:id="rId19"/>
    <p:sldId id="437" r:id="rId20"/>
    <p:sldId id="358" r:id="rId21"/>
    <p:sldId id="291" r:id="rId22"/>
    <p:sldId id="292" r:id="rId23"/>
    <p:sldId id="361" r:id="rId24"/>
    <p:sldId id="362" r:id="rId25"/>
    <p:sldId id="363" r:id="rId26"/>
    <p:sldId id="364" r:id="rId27"/>
    <p:sldId id="328" r:id="rId28"/>
    <p:sldId id="293" r:id="rId29"/>
    <p:sldId id="360" r:id="rId30"/>
    <p:sldId id="298" r:id="rId31"/>
    <p:sldId id="335" r:id="rId32"/>
    <p:sldId id="299" r:id="rId33"/>
    <p:sldId id="347" r:id="rId34"/>
    <p:sldId id="300" r:id="rId35"/>
    <p:sldId id="301" r:id="rId36"/>
    <p:sldId id="302" r:id="rId37"/>
    <p:sldId id="303" r:id="rId38"/>
    <p:sldId id="348" r:id="rId39"/>
    <p:sldId id="349" r:id="rId40"/>
    <p:sldId id="304" r:id="rId41"/>
    <p:sldId id="327" r:id="rId42"/>
    <p:sldId id="336" r:id="rId43"/>
    <p:sldId id="305" r:id="rId44"/>
    <p:sldId id="351" r:id="rId45"/>
    <p:sldId id="306" r:id="rId46"/>
    <p:sldId id="338" r:id="rId47"/>
    <p:sldId id="353" r:id="rId48"/>
    <p:sldId id="309" r:id="rId49"/>
    <p:sldId id="366" r:id="rId50"/>
    <p:sldId id="367" r:id="rId51"/>
    <p:sldId id="354" r:id="rId52"/>
    <p:sldId id="368" r:id="rId53"/>
    <p:sldId id="311" r:id="rId54"/>
    <p:sldId id="429" r:id="rId55"/>
    <p:sldId id="425" r:id="rId56"/>
    <p:sldId id="426" r:id="rId57"/>
    <p:sldId id="427" r:id="rId58"/>
    <p:sldId id="428" r:id="rId59"/>
    <p:sldId id="441" r:id="rId60"/>
    <p:sldId id="438" r:id="rId61"/>
    <p:sldId id="439" r:id="rId62"/>
    <p:sldId id="440" r:id="rId63"/>
    <p:sldId id="407" r:id="rId64"/>
    <p:sldId id="434" r:id="rId65"/>
    <p:sldId id="316" r:id="rId66"/>
    <p:sldId id="430" r:id="rId67"/>
    <p:sldId id="443" r:id="rId68"/>
  </p:sldIdLst>
  <p:sldSz cx="9144000" cy="6858000" type="screen4x3"/>
  <p:notesSz cx="6858000" cy="9144000"/>
  <p:defaultTextStyle>
    <a:defPPr>
      <a:defRPr lang="hr-H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CCFFCC"/>
    <a:srgbClr val="CCECFF"/>
    <a:srgbClr val="FFFFCC"/>
    <a:srgbClr val="CCFFFF"/>
    <a:srgbClr val="0000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492" y="9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hr-H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hr-HR"/>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noProof="0" smtClean="0"/>
              <a:t>Click to edit Master text styles</a:t>
            </a:r>
          </a:p>
          <a:p>
            <a:pPr lvl="1"/>
            <a:r>
              <a:rPr lang="hr-HR" noProof="0" smtClean="0"/>
              <a:t>Second level</a:t>
            </a:r>
          </a:p>
          <a:p>
            <a:pPr lvl="2"/>
            <a:r>
              <a:rPr lang="hr-HR" noProof="0" smtClean="0"/>
              <a:t>Third level</a:t>
            </a:r>
          </a:p>
          <a:p>
            <a:pPr lvl="3"/>
            <a:r>
              <a:rPr lang="hr-HR" noProof="0" smtClean="0"/>
              <a:t>Fourth level</a:t>
            </a:r>
          </a:p>
          <a:p>
            <a:pPr lvl="4"/>
            <a:r>
              <a:rPr lang="hr-HR"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hr-H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13CB54D-3976-47A4-8E7F-BBACF7940397}" type="slidenum">
              <a:rPr lang="hr-HR" altLang="en-US"/>
              <a:pPr>
                <a:defRPr/>
              </a:pPr>
              <a:t>‹#›</a:t>
            </a:fld>
            <a:endParaRPr lang="hr-H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98C8F2-A9B9-4E42-AD79-94C9B6C460F3}" type="slidenum">
              <a:rPr lang="hr-HR" altLang="sr-Latn-RS" smtClean="0"/>
              <a:pPr>
                <a:spcBef>
                  <a:spcPct val="0"/>
                </a:spcBef>
              </a:pPr>
              <a:t>1</a:t>
            </a:fld>
            <a:endParaRPr lang="hr-HR" altLang="sr-Latn-R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E2CBA-BE1B-4AE2-892F-ACA39C858942}" type="slidenum">
              <a:rPr lang="hr-HR" altLang="sr-Latn-RS" smtClean="0"/>
              <a:pPr>
                <a:spcBef>
                  <a:spcPct val="0"/>
                </a:spcBef>
              </a:pPr>
              <a:t>13</a:t>
            </a:fld>
            <a:endParaRPr lang="hr-HR" altLang="sr-Latn-R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B08795-96A5-482E-B0EA-5EFD54191ED2}" type="slidenum">
              <a:rPr lang="hr-HR" altLang="sr-Latn-RS" smtClean="0"/>
              <a:pPr>
                <a:spcBef>
                  <a:spcPct val="0"/>
                </a:spcBef>
              </a:pPr>
              <a:t>14</a:t>
            </a:fld>
            <a:endParaRPr lang="hr-HR" altLang="sr-Latn-R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extLst>
      <p:ext uri="{BB962C8B-B14F-4D97-AF65-F5344CB8AC3E}">
        <p14:creationId xmlns:p14="http://schemas.microsoft.com/office/powerpoint/2010/main" val="2294578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F221A8-1D0D-4AF3-9C0B-B35420B0B411}" type="slidenum">
              <a:rPr lang="hr-HR" altLang="sr-Latn-RS" smtClean="0"/>
              <a:pPr>
                <a:spcBef>
                  <a:spcPct val="0"/>
                </a:spcBef>
              </a:pPr>
              <a:t>15</a:t>
            </a:fld>
            <a:endParaRPr lang="hr-HR" altLang="sr-Latn-R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A41CBE-07F4-42ED-90EC-90D0037E5C7E}" type="slidenum">
              <a:rPr lang="hr-HR" altLang="sr-Latn-RS" smtClean="0"/>
              <a:pPr>
                <a:spcBef>
                  <a:spcPct val="0"/>
                </a:spcBef>
              </a:pPr>
              <a:t>17</a:t>
            </a:fld>
            <a:endParaRPr lang="hr-HR" altLang="sr-Latn-R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1CF144-A1A7-4285-B180-E0014C55431D}" type="slidenum">
              <a:rPr lang="hr-HR" altLang="sr-Latn-RS" smtClean="0"/>
              <a:pPr>
                <a:spcBef>
                  <a:spcPct val="0"/>
                </a:spcBef>
              </a:pPr>
              <a:t>18</a:t>
            </a:fld>
            <a:endParaRPr lang="hr-HR" altLang="sr-Latn-R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extLst>
      <p:ext uri="{BB962C8B-B14F-4D97-AF65-F5344CB8AC3E}">
        <p14:creationId xmlns:p14="http://schemas.microsoft.com/office/powerpoint/2010/main" val="211366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9E1ED6-E029-42FB-83EF-9C792A858858}" type="slidenum">
              <a:rPr lang="hr-HR" altLang="sr-Latn-RS" smtClean="0"/>
              <a:pPr>
                <a:spcBef>
                  <a:spcPct val="0"/>
                </a:spcBef>
              </a:pPr>
              <a:t>20</a:t>
            </a:fld>
            <a:endParaRPr lang="hr-HR" altLang="sr-Latn-R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486D03-4B7F-468E-B468-96152B6E97E0}" type="slidenum">
              <a:rPr lang="hr-HR" altLang="sr-Latn-RS" smtClean="0"/>
              <a:pPr>
                <a:spcBef>
                  <a:spcPct val="0"/>
                </a:spcBef>
              </a:pPr>
              <a:t>21</a:t>
            </a:fld>
            <a:endParaRPr lang="hr-HR" altLang="sr-Latn-R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4D0923-1DFF-4D19-B23A-BF3F38341F1D}" type="slidenum">
              <a:rPr lang="hr-HR" altLang="sr-Latn-RS" smtClean="0"/>
              <a:pPr>
                <a:spcBef>
                  <a:spcPct val="0"/>
                </a:spcBef>
              </a:pPr>
              <a:t>22</a:t>
            </a:fld>
            <a:endParaRPr lang="hr-HR" altLang="sr-Latn-R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8AC9C5-D7D2-4840-A6C7-A74259DD0FD2}" type="slidenum">
              <a:rPr lang="hr-HR" altLang="sr-Latn-RS" smtClean="0"/>
              <a:pPr>
                <a:spcBef>
                  <a:spcPct val="0"/>
                </a:spcBef>
              </a:pPr>
              <a:t>23</a:t>
            </a:fld>
            <a:endParaRPr lang="hr-HR" altLang="sr-Latn-R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2D9F16-5985-4A8A-A15C-1D52238BF46A}" type="slidenum">
              <a:rPr lang="hr-HR" altLang="sr-Latn-RS" smtClean="0"/>
              <a:pPr>
                <a:spcBef>
                  <a:spcPct val="0"/>
                </a:spcBef>
              </a:pPr>
              <a:t>24</a:t>
            </a:fld>
            <a:endParaRPr lang="hr-HR" altLang="sr-Latn-R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3E7DB0-FA67-49F5-BEE0-51298A73A84C}" type="slidenum">
              <a:rPr lang="hr-HR" altLang="sr-Latn-RS" smtClean="0"/>
              <a:pPr>
                <a:spcBef>
                  <a:spcPct val="0"/>
                </a:spcBef>
              </a:pPr>
              <a:t>2</a:t>
            </a:fld>
            <a:endParaRPr lang="hr-HR" altLang="sr-Latn-R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13FA4A-DC34-460E-A517-1AAB6A2EC06B}" type="slidenum">
              <a:rPr lang="hr-HR" altLang="sr-Latn-RS" smtClean="0"/>
              <a:pPr>
                <a:spcBef>
                  <a:spcPct val="0"/>
                </a:spcBef>
              </a:pPr>
              <a:t>25</a:t>
            </a:fld>
            <a:endParaRPr lang="hr-HR" altLang="sr-Latn-R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F3F1B8-CD78-49E5-86B3-C2769C6AC46E}" type="slidenum">
              <a:rPr lang="hr-HR" altLang="sr-Latn-RS" smtClean="0"/>
              <a:pPr>
                <a:spcBef>
                  <a:spcPct val="0"/>
                </a:spcBef>
              </a:pPr>
              <a:t>26</a:t>
            </a:fld>
            <a:endParaRPr lang="hr-HR" altLang="sr-Latn-R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C50D9F-559D-4558-80FA-2BC5B68B36C7}" type="slidenum">
              <a:rPr lang="hr-HR" altLang="sr-Latn-RS" smtClean="0"/>
              <a:pPr>
                <a:spcBef>
                  <a:spcPct val="0"/>
                </a:spcBef>
              </a:pPr>
              <a:t>27</a:t>
            </a:fld>
            <a:endParaRPr lang="hr-HR" altLang="sr-Latn-R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FB97C9-08FD-4C94-9003-38A84ECD0D76}" type="slidenum">
              <a:rPr lang="hr-HR" altLang="sr-Latn-RS" smtClean="0"/>
              <a:pPr>
                <a:spcBef>
                  <a:spcPct val="0"/>
                </a:spcBef>
              </a:pPr>
              <a:t>29</a:t>
            </a:fld>
            <a:endParaRPr lang="hr-HR" altLang="sr-Latn-R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396359-BB2B-485A-A6EF-290169E5E5B0}" type="slidenum">
              <a:rPr lang="hr-HR" altLang="sr-Latn-RS" smtClean="0"/>
              <a:pPr>
                <a:spcBef>
                  <a:spcPct val="0"/>
                </a:spcBef>
              </a:pPr>
              <a:t>31</a:t>
            </a:fld>
            <a:endParaRPr lang="hr-HR" altLang="sr-Latn-R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6B9830-A63F-4C7B-B98C-1568B082F73E}" type="slidenum">
              <a:rPr lang="hr-HR" altLang="sr-Latn-RS" smtClean="0"/>
              <a:pPr>
                <a:spcBef>
                  <a:spcPct val="0"/>
                </a:spcBef>
              </a:pPr>
              <a:t>33</a:t>
            </a:fld>
            <a:endParaRPr lang="hr-HR" altLang="sr-Latn-R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0AFE3FC-CC8D-4451-8163-4D08590CB70C}" type="slidenum">
              <a:rPr lang="hr-HR" altLang="sr-Latn-RS" smtClean="0"/>
              <a:pPr>
                <a:spcBef>
                  <a:spcPct val="0"/>
                </a:spcBef>
              </a:pPr>
              <a:t>34</a:t>
            </a:fld>
            <a:endParaRPr lang="hr-HR" altLang="sr-Latn-R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B9F32A-6E27-4B1A-A20E-F211D73D2DFD}" type="slidenum">
              <a:rPr lang="hr-HR" altLang="sr-Latn-RS" smtClean="0"/>
              <a:pPr>
                <a:spcBef>
                  <a:spcPct val="0"/>
                </a:spcBef>
              </a:pPr>
              <a:t>35</a:t>
            </a:fld>
            <a:endParaRPr lang="hr-HR" altLang="sr-Latn-R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DA354F-A875-4365-8584-F7BD2275BD44}" type="slidenum">
              <a:rPr lang="hr-HR" altLang="sr-Latn-RS" smtClean="0"/>
              <a:pPr>
                <a:spcBef>
                  <a:spcPct val="0"/>
                </a:spcBef>
              </a:pPr>
              <a:t>36</a:t>
            </a:fld>
            <a:endParaRPr lang="hr-HR" altLang="sr-Latn-R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E1FF48-9179-415A-B889-FD3F26C77C90}" type="slidenum">
              <a:rPr lang="hr-HR" altLang="sr-Latn-RS" smtClean="0"/>
              <a:pPr>
                <a:spcBef>
                  <a:spcPct val="0"/>
                </a:spcBef>
              </a:pPr>
              <a:t>39</a:t>
            </a:fld>
            <a:endParaRPr lang="hr-HR" altLang="sr-Latn-R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73BA9E-51FA-46FC-B7A2-11EF4FF091A8}" type="slidenum">
              <a:rPr lang="hr-HR" altLang="sr-Latn-RS" smtClean="0"/>
              <a:pPr>
                <a:spcBef>
                  <a:spcPct val="0"/>
                </a:spcBef>
              </a:pPr>
              <a:t>3</a:t>
            </a:fld>
            <a:endParaRPr lang="hr-HR" altLang="sr-Latn-R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45A840-D6A3-4640-B9EF-33D6462747D1}" type="slidenum">
              <a:rPr lang="hr-HR" altLang="sr-Latn-RS" smtClean="0"/>
              <a:pPr>
                <a:spcBef>
                  <a:spcPct val="0"/>
                </a:spcBef>
              </a:pPr>
              <a:t>40</a:t>
            </a:fld>
            <a:endParaRPr lang="hr-HR" altLang="sr-Latn-R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950DB3-6B3D-4587-9C8E-A1948EE957D3}" type="slidenum">
              <a:rPr lang="hr-HR" altLang="sr-Latn-RS" smtClean="0"/>
              <a:pPr>
                <a:spcBef>
                  <a:spcPct val="0"/>
                </a:spcBef>
              </a:pPr>
              <a:t>42</a:t>
            </a:fld>
            <a:endParaRPr lang="hr-HR" altLang="sr-Latn-R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F70FE6-A8C7-40EA-AB9D-531D67219948}" type="slidenum">
              <a:rPr lang="hr-HR" altLang="sr-Latn-RS" smtClean="0"/>
              <a:pPr>
                <a:spcBef>
                  <a:spcPct val="0"/>
                </a:spcBef>
              </a:pPr>
              <a:t>44</a:t>
            </a:fld>
            <a:endParaRPr lang="hr-HR" altLang="sr-Latn-R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321F5A-17C8-4567-9DEA-5CE3BBB13856}" type="slidenum">
              <a:rPr lang="hr-HR" altLang="sr-Latn-RS" smtClean="0"/>
              <a:pPr>
                <a:spcBef>
                  <a:spcPct val="0"/>
                </a:spcBef>
              </a:pPr>
              <a:t>47</a:t>
            </a:fld>
            <a:endParaRPr lang="hr-HR" altLang="sr-Latn-R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745487-A912-467B-BC56-F0761AF8A43F}" type="slidenum">
              <a:rPr lang="hr-HR" altLang="sr-Latn-RS" smtClean="0"/>
              <a:pPr>
                <a:spcBef>
                  <a:spcPct val="0"/>
                </a:spcBef>
              </a:pPr>
              <a:t>51</a:t>
            </a:fld>
            <a:endParaRPr lang="hr-HR" altLang="sr-Latn-R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3F0-E83C-46EB-B75F-32773FC30884}" type="slidenum">
              <a:rPr lang="hr-HR" altLang="sr-Latn-RS" smtClean="0"/>
              <a:pPr>
                <a:spcBef>
                  <a:spcPct val="0"/>
                </a:spcBef>
              </a:pPr>
              <a:t>52</a:t>
            </a:fld>
            <a:endParaRPr lang="hr-HR" altLang="sr-Latn-R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1F0531-0F57-4718-8604-A67BD8F608E8}" type="slidenum">
              <a:rPr lang="hr-HR" altLang="sr-Latn-RS" smtClean="0"/>
              <a:pPr>
                <a:spcBef>
                  <a:spcPct val="0"/>
                </a:spcBef>
              </a:pPr>
              <a:t>58</a:t>
            </a:fld>
            <a:endParaRPr lang="hr-HR" altLang="sr-Latn-R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extLst>
      <p:ext uri="{BB962C8B-B14F-4D97-AF65-F5344CB8AC3E}">
        <p14:creationId xmlns:p14="http://schemas.microsoft.com/office/powerpoint/2010/main" val="4144222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6288EC-9CF4-43E1-9D85-ED313D11E8DC}" type="slidenum">
              <a:rPr lang="hr-HR" altLang="sr-Latn-RS" smtClean="0"/>
              <a:pPr>
                <a:spcBef>
                  <a:spcPct val="0"/>
                </a:spcBef>
              </a:pPr>
              <a:t>62</a:t>
            </a:fld>
            <a:endParaRPr lang="hr-HR" altLang="sr-Latn-R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3CB30A-7C56-4BA6-B11A-D77AD491FF2C}" type="slidenum">
              <a:rPr lang="hr-HR" altLang="sr-Latn-RS" smtClean="0"/>
              <a:pPr>
                <a:spcBef>
                  <a:spcPct val="0"/>
                </a:spcBef>
              </a:pPr>
              <a:t>63</a:t>
            </a:fld>
            <a:endParaRPr lang="hr-HR" altLang="sr-Latn-R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extLst>
      <p:ext uri="{BB962C8B-B14F-4D97-AF65-F5344CB8AC3E}">
        <p14:creationId xmlns:p14="http://schemas.microsoft.com/office/powerpoint/2010/main" val="1825470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5D842A-7316-4BA7-BA6E-C67B90586AE9}" type="slidenum">
              <a:rPr lang="hr-HR" altLang="sr-Latn-RS" smtClean="0"/>
              <a:pPr>
                <a:spcBef>
                  <a:spcPct val="0"/>
                </a:spcBef>
              </a:pPr>
              <a:t>64</a:t>
            </a:fld>
            <a:endParaRPr lang="hr-HR" altLang="sr-Latn-R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EE1BDD-8DBD-4736-A721-C4062B2DC81D}" type="slidenum">
              <a:rPr lang="hr-HR" altLang="sr-Latn-RS" smtClean="0"/>
              <a:pPr>
                <a:spcBef>
                  <a:spcPct val="0"/>
                </a:spcBef>
              </a:pPr>
              <a:t>4</a:t>
            </a:fld>
            <a:endParaRPr lang="hr-HR" altLang="sr-Latn-R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3131A1-25D5-411E-8018-30B136D89D45}" type="slidenum">
              <a:rPr lang="hr-HR" altLang="sr-Latn-RS" smtClean="0"/>
              <a:pPr>
                <a:spcBef>
                  <a:spcPct val="0"/>
                </a:spcBef>
              </a:pPr>
              <a:t>5</a:t>
            </a:fld>
            <a:endParaRPr lang="hr-HR" altLang="sr-Latn-R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B44EF8-B536-4C12-BFBF-C8102FC5FBF1}" type="slidenum">
              <a:rPr lang="hr-HR" altLang="sr-Latn-RS" smtClean="0"/>
              <a:pPr>
                <a:spcBef>
                  <a:spcPct val="0"/>
                </a:spcBef>
              </a:pPr>
              <a:t>6</a:t>
            </a:fld>
            <a:endParaRPr lang="hr-HR" altLang="sr-Latn-R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E1B240-F536-4FA3-B5A8-28F0C431DC24}" type="slidenum">
              <a:rPr lang="hr-HR" altLang="sr-Latn-RS" smtClean="0"/>
              <a:pPr>
                <a:spcBef>
                  <a:spcPct val="0"/>
                </a:spcBef>
              </a:pPr>
              <a:t>7</a:t>
            </a:fld>
            <a:endParaRPr lang="hr-HR" altLang="sr-Latn-R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extLst>
      <p:ext uri="{BB962C8B-B14F-4D97-AF65-F5344CB8AC3E}">
        <p14:creationId xmlns:p14="http://schemas.microsoft.com/office/powerpoint/2010/main" val="408618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FE2462-BBE2-46F4-A11B-25159529DCAE}" type="slidenum">
              <a:rPr lang="hr-HR" altLang="sr-Latn-RS" smtClean="0"/>
              <a:pPr>
                <a:spcBef>
                  <a:spcPct val="0"/>
                </a:spcBef>
              </a:pPr>
              <a:t>8</a:t>
            </a:fld>
            <a:endParaRPr lang="hr-HR" altLang="sr-Latn-R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DFFE47-0B1C-4C74-96F1-3A7537B6A299}" type="slidenum">
              <a:rPr lang="hr-HR" altLang="sr-Latn-RS" smtClean="0"/>
              <a:pPr>
                <a:spcBef>
                  <a:spcPct val="0"/>
                </a:spcBef>
              </a:pPr>
              <a:t>9</a:t>
            </a:fld>
            <a:endParaRPr lang="hr-HR" altLang="sr-Latn-R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CS" altLang="sr-Latn-RS" smtClean="0">
              <a:latin typeface="Arial" panose="020B0604020202020204" pitchFamily="34" charset="0"/>
            </a:endParaRPr>
          </a:p>
        </p:txBody>
      </p:sp>
    </p:spTree>
    <p:extLst>
      <p:ext uri="{BB962C8B-B14F-4D97-AF65-F5344CB8AC3E}">
        <p14:creationId xmlns:p14="http://schemas.microsoft.com/office/powerpoint/2010/main" val="340419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9A7F1D1F-AA7C-4FAC-B063-7F8F51134E6F}" type="slidenum">
              <a:rPr lang="hr-HR" altLang="en-US"/>
              <a:pPr>
                <a:defRPr/>
              </a:pPr>
              <a:t>‹#›</a:t>
            </a:fld>
            <a:endParaRPr lang="hr-HR" altLang="en-US"/>
          </a:p>
        </p:txBody>
      </p:sp>
    </p:spTree>
    <p:extLst>
      <p:ext uri="{BB962C8B-B14F-4D97-AF65-F5344CB8AC3E}">
        <p14:creationId xmlns:p14="http://schemas.microsoft.com/office/powerpoint/2010/main" val="446784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E583D9DC-9B31-4B85-8A85-43228AB9974D}" type="slidenum">
              <a:rPr lang="hr-HR" altLang="en-US"/>
              <a:pPr>
                <a:defRPr/>
              </a:pPr>
              <a:t>‹#›</a:t>
            </a:fld>
            <a:endParaRPr lang="hr-HR" altLang="en-US"/>
          </a:p>
        </p:txBody>
      </p:sp>
    </p:spTree>
    <p:extLst>
      <p:ext uri="{BB962C8B-B14F-4D97-AF65-F5344CB8AC3E}">
        <p14:creationId xmlns:p14="http://schemas.microsoft.com/office/powerpoint/2010/main" val="1329420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A89D97C1-F13B-483F-B031-FBFDE605EA53}" type="slidenum">
              <a:rPr lang="hr-HR" altLang="en-US"/>
              <a:pPr>
                <a:defRPr/>
              </a:pPr>
              <a:t>‹#›</a:t>
            </a:fld>
            <a:endParaRPr lang="hr-HR" altLang="en-US"/>
          </a:p>
        </p:txBody>
      </p:sp>
    </p:spTree>
    <p:extLst>
      <p:ext uri="{BB962C8B-B14F-4D97-AF65-F5344CB8AC3E}">
        <p14:creationId xmlns:p14="http://schemas.microsoft.com/office/powerpoint/2010/main" val="1866245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99789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28708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84372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80539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22279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57202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06354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0B91236B-3957-47A7-A549-8E7021AF8315}" type="slidenum">
              <a:rPr lang="hr-HR" altLang="en-US"/>
              <a:pPr>
                <a:defRPr/>
              </a:pPr>
              <a:t>‹#›</a:t>
            </a:fld>
            <a:endParaRPr lang="hr-HR" altLang="en-US"/>
          </a:p>
        </p:txBody>
      </p:sp>
    </p:spTree>
    <p:extLst>
      <p:ext uri="{BB962C8B-B14F-4D97-AF65-F5344CB8AC3E}">
        <p14:creationId xmlns:p14="http://schemas.microsoft.com/office/powerpoint/2010/main" val="2213852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39392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58286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47984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4333BAE9-3C08-4B20-89BE-C9020CA7DC8A}" type="slidenum">
              <a:rPr lang="hr-HR" altLang="en-US"/>
              <a:pPr>
                <a:defRPr/>
              </a:pPr>
              <a:t>‹#›</a:t>
            </a:fld>
            <a:endParaRPr lang="hr-HR" altLang="en-US"/>
          </a:p>
        </p:txBody>
      </p:sp>
    </p:spTree>
    <p:extLst>
      <p:ext uri="{BB962C8B-B14F-4D97-AF65-F5344CB8AC3E}">
        <p14:creationId xmlns:p14="http://schemas.microsoft.com/office/powerpoint/2010/main" val="2311381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D57F3804-273E-41CD-B077-6027AFD4843F}" type="slidenum">
              <a:rPr lang="hr-HR" altLang="en-US"/>
              <a:pPr>
                <a:defRPr/>
              </a:pPr>
              <a:t>‹#›</a:t>
            </a:fld>
            <a:endParaRPr lang="hr-HR" altLang="en-US"/>
          </a:p>
        </p:txBody>
      </p:sp>
    </p:spTree>
    <p:extLst>
      <p:ext uri="{BB962C8B-B14F-4D97-AF65-F5344CB8AC3E}">
        <p14:creationId xmlns:p14="http://schemas.microsoft.com/office/powerpoint/2010/main" val="104968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hr-HR"/>
          </a:p>
        </p:txBody>
      </p:sp>
      <p:sp>
        <p:nvSpPr>
          <p:cNvPr id="8" name="Rectangle 5"/>
          <p:cNvSpPr>
            <a:spLocks noGrp="1" noChangeArrowheads="1"/>
          </p:cNvSpPr>
          <p:nvPr>
            <p:ph type="ftr" sz="quarter" idx="11"/>
          </p:nvPr>
        </p:nvSpPr>
        <p:spPr>
          <a:ln/>
        </p:spPr>
        <p:txBody>
          <a:bodyPr/>
          <a:lstStyle>
            <a:lvl1pPr>
              <a:defRPr/>
            </a:lvl1pPr>
          </a:lstStyle>
          <a:p>
            <a:pPr>
              <a:defRPr/>
            </a:pPr>
            <a:endParaRPr lang="hr-HR"/>
          </a:p>
        </p:txBody>
      </p:sp>
      <p:sp>
        <p:nvSpPr>
          <p:cNvPr id="9" name="Rectangle 6"/>
          <p:cNvSpPr>
            <a:spLocks noGrp="1" noChangeArrowheads="1"/>
          </p:cNvSpPr>
          <p:nvPr>
            <p:ph type="sldNum" sz="quarter" idx="12"/>
          </p:nvPr>
        </p:nvSpPr>
        <p:spPr>
          <a:ln/>
        </p:spPr>
        <p:txBody>
          <a:bodyPr/>
          <a:lstStyle>
            <a:lvl1pPr>
              <a:defRPr/>
            </a:lvl1pPr>
          </a:lstStyle>
          <a:p>
            <a:pPr>
              <a:defRPr/>
            </a:pPr>
            <a:fld id="{360A6C62-4D41-4E01-9BE7-E0B10638D9FA}" type="slidenum">
              <a:rPr lang="hr-HR" altLang="en-US"/>
              <a:pPr>
                <a:defRPr/>
              </a:pPr>
              <a:t>‹#›</a:t>
            </a:fld>
            <a:endParaRPr lang="hr-HR" altLang="en-US"/>
          </a:p>
        </p:txBody>
      </p:sp>
    </p:spTree>
    <p:extLst>
      <p:ext uri="{BB962C8B-B14F-4D97-AF65-F5344CB8AC3E}">
        <p14:creationId xmlns:p14="http://schemas.microsoft.com/office/powerpoint/2010/main" val="475539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hr-HR"/>
          </a:p>
        </p:txBody>
      </p:sp>
      <p:sp>
        <p:nvSpPr>
          <p:cNvPr id="4" name="Rectangle 5"/>
          <p:cNvSpPr>
            <a:spLocks noGrp="1" noChangeArrowheads="1"/>
          </p:cNvSpPr>
          <p:nvPr>
            <p:ph type="ftr" sz="quarter" idx="11"/>
          </p:nvPr>
        </p:nvSpPr>
        <p:spPr>
          <a:ln/>
        </p:spPr>
        <p:txBody>
          <a:bodyPr/>
          <a:lstStyle>
            <a:lvl1pPr>
              <a:defRPr/>
            </a:lvl1pPr>
          </a:lstStyle>
          <a:p>
            <a:pPr>
              <a:defRPr/>
            </a:pPr>
            <a:endParaRPr lang="hr-HR"/>
          </a:p>
        </p:txBody>
      </p:sp>
      <p:sp>
        <p:nvSpPr>
          <p:cNvPr id="5" name="Rectangle 6"/>
          <p:cNvSpPr>
            <a:spLocks noGrp="1" noChangeArrowheads="1"/>
          </p:cNvSpPr>
          <p:nvPr>
            <p:ph type="sldNum" sz="quarter" idx="12"/>
          </p:nvPr>
        </p:nvSpPr>
        <p:spPr>
          <a:ln/>
        </p:spPr>
        <p:txBody>
          <a:bodyPr/>
          <a:lstStyle>
            <a:lvl1pPr>
              <a:defRPr/>
            </a:lvl1pPr>
          </a:lstStyle>
          <a:p>
            <a:pPr>
              <a:defRPr/>
            </a:pPr>
            <a:fld id="{CA73892C-ABF6-446B-ABE8-D1EA2F8C6BEA}" type="slidenum">
              <a:rPr lang="hr-HR" altLang="en-US"/>
              <a:pPr>
                <a:defRPr/>
              </a:pPr>
              <a:t>‹#›</a:t>
            </a:fld>
            <a:endParaRPr lang="hr-HR" altLang="en-US"/>
          </a:p>
        </p:txBody>
      </p:sp>
    </p:spTree>
    <p:extLst>
      <p:ext uri="{BB962C8B-B14F-4D97-AF65-F5344CB8AC3E}">
        <p14:creationId xmlns:p14="http://schemas.microsoft.com/office/powerpoint/2010/main" val="162410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r-HR"/>
          </a:p>
        </p:txBody>
      </p:sp>
      <p:sp>
        <p:nvSpPr>
          <p:cNvPr id="3" name="Rectangle 5"/>
          <p:cNvSpPr>
            <a:spLocks noGrp="1" noChangeArrowheads="1"/>
          </p:cNvSpPr>
          <p:nvPr>
            <p:ph type="ftr" sz="quarter" idx="11"/>
          </p:nvPr>
        </p:nvSpPr>
        <p:spPr>
          <a:ln/>
        </p:spPr>
        <p:txBody>
          <a:bodyPr/>
          <a:lstStyle>
            <a:lvl1pPr>
              <a:defRPr/>
            </a:lvl1pPr>
          </a:lstStyle>
          <a:p>
            <a:pPr>
              <a:defRPr/>
            </a:pPr>
            <a:endParaRPr lang="hr-HR"/>
          </a:p>
        </p:txBody>
      </p:sp>
      <p:sp>
        <p:nvSpPr>
          <p:cNvPr id="4" name="Rectangle 6"/>
          <p:cNvSpPr>
            <a:spLocks noGrp="1" noChangeArrowheads="1"/>
          </p:cNvSpPr>
          <p:nvPr>
            <p:ph type="sldNum" sz="quarter" idx="12"/>
          </p:nvPr>
        </p:nvSpPr>
        <p:spPr>
          <a:ln/>
        </p:spPr>
        <p:txBody>
          <a:bodyPr/>
          <a:lstStyle>
            <a:lvl1pPr>
              <a:defRPr/>
            </a:lvl1pPr>
          </a:lstStyle>
          <a:p>
            <a:pPr>
              <a:defRPr/>
            </a:pPr>
            <a:fld id="{25A9E8B8-76E8-4BF3-BE81-CA47D80D6D31}" type="slidenum">
              <a:rPr lang="hr-HR" altLang="en-US"/>
              <a:pPr>
                <a:defRPr/>
              </a:pPr>
              <a:t>‹#›</a:t>
            </a:fld>
            <a:endParaRPr lang="hr-HR" altLang="en-US"/>
          </a:p>
        </p:txBody>
      </p:sp>
    </p:spTree>
    <p:extLst>
      <p:ext uri="{BB962C8B-B14F-4D97-AF65-F5344CB8AC3E}">
        <p14:creationId xmlns:p14="http://schemas.microsoft.com/office/powerpoint/2010/main" val="1451181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EB097EEB-30E7-4031-8139-4BA6B0FBF4AF}" type="slidenum">
              <a:rPr lang="hr-HR" altLang="en-US"/>
              <a:pPr>
                <a:defRPr/>
              </a:pPr>
              <a:t>‹#›</a:t>
            </a:fld>
            <a:endParaRPr lang="hr-HR" altLang="en-US"/>
          </a:p>
        </p:txBody>
      </p:sp>
    </p:spTree>
    <p:extLst>
      <p:ext uri="{BB962C8B-B14F-4D97-AF65-F5344CB8AC3E}">
        <p14:creationId xmlns:p14="http://schemas.microsoft.com/office/powerpoint/2010/main" val="43896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8B738B16-87A5-43F6-8D6A-6C07273C44A1}" type="slidenum">
              <a:rPr lang="hr-HR" altLang="en-US"/>
              <a:pPr>
                <a:defRPr/>
              </a:pPr>
              <a:t>‹#›</a:t>
            </a:fld>
            <a:endParaRPr lang="hr-HR" altLang="en-US"/>
          </a:p>
        </p:txBody>
      </p:sp>
    </p:spTree>
    <p:extLst>
      <p:ext uri="{BB962C8B-B14F-4D97-AF65-F5344CB8AC3E}">
        <p14:creationId xmlns:p14="http://schemas.microsoft.com/office/powerpoint/2010/main" val="80993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r-HR" altLang="sr-Latn-R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r-HR" altLang="sr-Latn-RS" smtClean="0"/>
              <a:t>Click to edit Master text styles</a:t>
            </a:r>
          </a:p>
          <a:p>
            <a:pPr lvl="1"/>
            <a:r>
              <a:rPr lang="hr-HR" altLang="sr-Latn-RS" smtClean="0"/>
              <a:t>Second level</a:t>
            </a:r>
          </a:p>
          <a:p>
            <a:pPr lvl="2"/>
            <a:r>
              <a:rPr lang="hr-HR" altLang="sr-Latn-RS" smtClean="0"/>
              <a:t>Third level</a:t>
            </a:r>
          </a:p>
          <a:p>
            <a:pPr lvl="3"/>
            <a:r>
              <a:rPr lang="hr-HR" altLang="sr-Latn-RS" smtClean="0"/>
              <a:t>Fourth level</a:t>
            </a:r>
          </a:p>
          <a:p>
            <a:pPr lvl="4"/>
            <a:r>
              <a:rPr lang="hr-HR" altLang="sr-Latn-R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hr-H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hr-H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B27E8E3-E160-49FF-B48A-7E686F62479B}" type="slidenum">
              <a:rPr lang="hr-HR" altLang="en-US"/>
              <a:pPr>
                <a:defRPr/>
              </a:pPr>
              <a:t>‹#›</a:t>
            </a:fld>
            <a:endParaRPr lang="hr-H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E2E24464-8835-4EB1-9A21-91BDF0C3CF8D}" type="datetimeFigureOut">
              <a:rPr lang="en-US" smtClean="0">
                <a:solidFill>
                  <a:prstClr val="black">
                    <a:tint val="75000"/>
                  </a:prstClr>
                </a:solidFill>
                <a:latin typeface="Calibri" panose="020F0502020204030204"/>
              </a:rPr>
              <a:pPr defTabSz="685800" eaLnBrk="1" fontAlgn="auto" hangingPunct="1">
                <a:spcBef>
                  <a:spcPts val="0"/>
                </a:spcBef>
                <a:spcAft>
                  <a:spcPts val="0"/>
                </a:spcAft>
              </a:pPr>
              <a:t>4/19/2021</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C932AF14-3144-4F71-B419-93D28F2287ED}" type="slidenum">
              <a:rPr lang="en-US" smtClean="0">
                <a:solidFill>
                  <a:prstClr val="black">
                    <a:tint val="75000"/>
                  </a:prstClr>
                </a:solidFill>
                <a:latin typeface="Calibri" panose="020F0502020204030204"/>
              </a:rPr>
              <a:pPr defTabSz="68580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04722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Svjetlana.kalanj.bognar@mef.h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wmf"/></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wmf"/></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hyperlink" Target="http://3d-brain.ki.se/mri/mri-pictures/thalamus.jpg"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en.wikipedia.org/wiki/File:Ceratotherium_simum_kwh_2.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media8.m4a"/><Relationship Id="rId7" Type="http://schemas.openxmlformats.org/officeDocument/2006/relationships/oleObject" Target="../embeddings/oleObject2.bin"/><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79.png"/><Relationship Id="rId5" Type="http://schemas.openxmlformats.org/officeDocument/2006/relationships/oleObject" Target="../embeddings/oleObject1.bin"/><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wmf"/></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2852738"/>
            <a:ext cx="8135937" cy="28829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076" name="TextBox 1"/>
          <p:cNvSpPr txBox="1">
            <a:spLocks noChangeArrowheads="1"/>
          </p:cNvSpPr>
          <p:nvPr/>
        </p:nvSpPr>
        <p:spPr bwMode="auto">
          <a:xfrm>
            <a:off x="646113" y="6100763"/>
            <a:ext cx="3349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1400" b="1">
                <a:latin typeface="Century Gothic" panose="020B0502020202020204" pitchFamily="34" charset="0"/>
              </a:rPr>
              <a:t>Svjetlana Kalanj Bognar</a:t>
            </a:r>
          </a:p>
          <a:p>
            <a:pPr eaLnBrk="1" hangingPunct="1">
              <a:spcBef>
                <a:spcPct val="0"/>
              </a:spcBef>
              <a:buFontTx/>
              <a:buNone/>
            </a:pPr>
            <a:r>
              <a:rPr lang="en-US" altLang="sr-Latn-RS" sz="1400" b="1">
                <a:latin typeface="Century Gothic" panose="020B0502020202020204" pitchFamily="34" charset="0"/>
                <a:hlinkClick r:id="rId4"/>
              </a:rPr>
              <a:t>s</a:t>
            </a:r>
            <a:r>
              <a:rPr lang="hr-HR" altLang="sr-Latn-RS" sz="1400" b="1">
                <a:latin typeface="Century Gothic" panose="020B0502020202020204" pitchFamily="34" charset="0"/>
                <a:hlinkClick r:id="rId4"/>
              </a:rPr>
              <a:t>vjetla</a:t>
            </a:r>
            <a:r>
              <a:rPr lang="en-US" altLang="sr-Latn-RS" sz="1400" b="1">
                <a:latin typeface="Century Gothic" panose="020B0502020202020204" pitchFamily="34" charset="0"/>
                <a:hlinkClick r:id="rId4"/>
              </a:rPr>
              <a:t>na.kalanj.bognar</a:t>
            </a:r>
            <a:r>
              <a:rPr lang="hr-HR" altLang="sr-Latn-RS" sz="1400" b="1">
                <a:latin typeface="Century Gothic" panose="020B0502020202020204" pitchFamily="34" charset="0"/>
                <a:hlinkClick r:id="rId4"/>
              </a:rPr>
              <a:t>@mef.hr</a:t>
            </a:r>
            <a:endParaRPr lang="hr-HR" altLang="sr-Latn-RS" sz="1400" b="1">
              <a:latin typeface="Century Gothic" panose="020B0502020202020204" pitchFamily="34" charset="0"/>
            </a:endParaRPr>
          </a:p>
        </p:txBody>
      </p:sp>
      <p:sp>
        <p:nvSpPr>
          <p:cNvPr id="5" name="Text Box 2"/>
          <p:cNvSpPr txBox="1">
            <a:spLocks noChangeArrowheads="1"/>
          </p:cNvSpPr>
          <p:nvPr/>
        </p:nvSpPr>
        <p:spPr bwMode="auto">
          <a:xfrm>
            <a:off x="600075" y="620713"/>
            <a:ext cx="8228013" cy="14465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r-HR" altLang="sr-Latn-RS" sz="4400" b="1" dirty="0">
                <a:latin typeface="Century Gothic" panose="020B0502020202020204" pitchFamily="34" charset="0"/>
              </a:rPr>
              <a:t>PROTEINS </a:t>
            </a:r>
          </a:p>
          <a:p>
            <a:pPr algn="ctr" eaLnBrk="1" hangingPunct="1">
              <a:spcBef>
                <a:spcPct val="0"/>
              </a:spcBef>
              <a:buFontTx/>
              <a:buNone/>
            </a:pPr>
            <a:r>
              <a:rPr lang="hr-HR" altLang="sr-Latn-RS" sz="4400" b="1" dirty="0">
                <a:latin typeface="Century Gothic" panose="020B0502020202020204" pitchFamily="34" charset="0"/>
              </a:rPr>
              <a:t>- STRUCTURE AND FUNCTIONS</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4088" y="412738"/>
            <a:ext cx="3240360" cy="2461913"/>
          </a:xfrm>
          <a:prstGeom prst="rect">
            <a:avLst/>
          </a:prstGeom>
        </p:spPr>
      </p:pic>
      <p:sp>
        <p:nvSpPr>
          <p:cNvPr id="5" name="TextBox 4"/>
          <p:cNvSpPr txBox="1"/>
          <p:nvPr/>
        </p:nvSpPr>
        <p:spPr>
          <a:xfrm>
            <a:off x="686679" y="339086"/>
            <a:ext cx="4248472" cy="1015663"/>
          </a:xfrm>
          <a:prstGeom prst="rect">
            <a:avLst/>
          </a:prstGeom>
          <a:noFill/>
        </p:spPr>
        <p:txBody>
          <a:bodyPr wrap="square" rtlCol="0">
            <a:spAutoFit/>
          </a:bodyPr>
          <a:lstStyle/>
          <a:p>
            <a:pPr algn="ctr"/>
            <a:r>
              <a:rPr lang="en-US" sz="2000" b="1" dirty="0" smtClean="0">
                <a:latin typeface="Century Gothic" panose="020B0502020202020204" pitchFamily="34" charset="0"/>
              </a:rPr>
              <a:t>Several exceptions – amino acid structural and </a:t>
            </a:r>
            <a:r>
              <a:rPr lang="en-US" sz="2000" b="1" dirty="0" err="1" smtClean="0">
                <a:latin typeface="Century Gothic" panose="020B0502020202020204" pitchFamily="34" charset="0"/>
              </a:rPr>
              <a:t>steroisomeric</a:t>
            </a:r>
            <a:r>
              <a:rPr lang="en-US" sz="2000" b="1" dirty="0" smtClean="0">
                <a:latin typeface="Century Gothic" panose="020B0502020202020204" pitchFamily="34" charset="0"/>
              </a:rPr>
              <a:t> properties</a:t>
            </a:r>
            <a:endParaRPr lang="en-US" sz="2000" b="1" dirty="0">
              <a:latin typeface="Century Gothic" panose="020B0502020202020204" pitchFamily="34" charset="0"/>
            </a:endParaRPr>
          </a:p>
        </p:txBody>
      </p:sp>
      <p:sp>
        <p:nvSpPr>
          <p:cNvPr id="6" name="TextBox 5"/>
          <p:cNvSpPr txBox="1"/>
          <p:nvPr/>
        </p:nvSpPr>
        <p:spPr>
          <a:xfrm>
            <a:off x="425604" y="1669450"/>
            <a:ext cx="4680520" cy="646331"/>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latin typeface="Century Gothic" panose="020B0502020202020204" pitchFamily="34" charset="0"/>
              </a:rPr>
              <a:t>Glycine is the simplest amino acid with no </a:t>
            </a:r>
            <a:r>
              <a:rPr lang="en-US" dirty="0" err="1" smtClean="0">
                <a:latin typeface="Century Gothic" panose="020B0502020202020204" pitchFamily="34" charset="0"/>
              </a:rPr>
              <a:t>stereogenic</a:t>
            </a:r>
            <a:r>
              <a:rPr lang="en-US" dirty="0" smtClean="0">
                <a:latin typeface="Century Gothic" panose="020B0502020202020204" pitchFamily="34" charset="0"/>
              </a:rPr>
              <a:t> center!</a:t>
            </a:r>
            <a:endParaRPr lang="en-US" dirty="0">
              <a:latin typeface="Century Gothic" panose="020B0502020202020204" pitchFamily="34" charset="0"/>
            </a:endParaRPr>
          </a:p>
        </p:txBody>
      </p:sp>
      <p:grpSp>
        <p:nvGrpSpPr>
          <p:cNvPr id="10" name="Group 9"/>
          <p:cNvGrpSpPr/>
          <p:nvPr/>
        </p:nvGrpSpPr>
        <p:grpSpPr>
          <a:xfrm>
            <a:off x="395536" y="2564904"/>
            <a:ext cx="8625692" cy="3744890"/>
            <a:chOff x="482812" y="2426240"/>
            <a:chExt cx="8625692" cy="3744890"/>
          </a:xfrm>
        </p:grpSpPr>
        <p:sp>
          <p:nvSpPr>
            <p:cNvPr id="7" name="TextBox 6"/>
            <p:cNvSpPr txBox="1"/>
            <p:nvPr/>
          </p:nvSpPr>
          <p:spPr>
            <a:xfrm>
              <a:off x="482812" y="2426240"/>
              <a:ext cx="8625692" cy="646331"/>
            </a:xfrm>
            <a:prstGeom prst="rect">
              <a:avLst/>
            </a:prstGeom>
            <a:noFill/>
          </p:spPr>
          <p:txBody>
            <a:bodyPr wrap="square" rtlCol="0">
              <a:spAutoFit/>
            </a:bodyPr>
            <a:lstStyle/>
            <a:p>
              <a:pPr marL="285750" indent="-285750">
                <a:buFont typeface="Wingdings" panose="05000000000000000000" pitchFamily="2" charset="2"/>
                <a:buChar char="§"/>
              </a:pPr>
              <a:r>
                <a:rPr lang="en-US" dirty="0" err="1" smtClean="0">
                  <a:latin typeface="Century Gothic" panose="020B0502020202020204" pitchFamily="34" charset="0"/>
                </a:rPr>
                <a:t>Proline</a:t>
              </a:r>
              <a:r>
                <a:rPr lang="en-US" dirty="0" smtClean="0">
                  <a:latin typeface="Century Gothic" panose="020B0502020202020204" pitchFamily="34" charset="0"/>
                </a:rPr>
                <a:t> is a secondary amine (its N atom is part of a five-membered ring); all other amino acids are primary amines! </a:t>
              </a:r>
              <a:endParaRPr lang="en-US" dirty="0">
                <a:latin typeface="Century Gothic" panose="020B0502020202020204" pitchFamily="34" charset="0"/>
              </a:endParaRPr>
            </a:p>
          </p:txBody>
        </p:sp>
        <p:grpSp>
          <p:nvGrpSpPr>
            <p:cNvPr id="9" name="Group 8"/>
            <p:cNvGrpSpPr/>
            <p:nvPr/>
          </p:nvGrpSpPr>
          <p:grpSpPr>
            <a:xfrm>
              <a:off x="482812" y="3099632"/>
              <a:ext cx="8625692" cy="3071498"/>
              <a:chOff x="482812" y="3099632"/>
              <a:chExt cx="8625692" cy="3071498"/>
            </a:xfrm>
          </p:grpSpPr>
          <p:pic>
            <p:nvPicPr>
              <p:cNvPr id="4" name="Picture 3"/>
              <p:cNvPicPr>
                <a:picLocks noChangeAspect="1"/>
              </p:cNvPicPr>
              <p:nvPr/>
            </p:nvPicPr>
            <p:blipFill>
              <a:blip r:embed="rId3"/>
              <a:stretch>
                <a:fillRect/>
              </a:stretch>
            </p:blipFill>
            <p:spPr>
              <a:xfrm>
                <a:off x="899592" y="4109608"/>
                <a:ext cx="7128792" cy="2061522"/>
              </a:xfrm>
              <a:prstGeom prst="rect">
                <a:avLst/>
              </a:prstGeom>
            </p:spPr>
          </p:pic>
          <p:sp>
            <p:nvSpPr>
              <p:cNvPr id="8" name="TextBox 7"/>
              <p:cNvSpPr txBox="1"/>
              <p:nvPr/>
            </p:nvSpPr>
            <p:spPr>
              <a:xfrm>
                <a:off x="482812" y="3099632"/>
                <a:ext cx="8625692" cy="923330"/>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latin typeface="Century Gothic" panose="020B0502020202020204" pitchFamily="34" charset="0"/>
                  </a:rPr>
                  <a:t>Isoleucine and threonine contain an additional </a:t>
                </a:r>
                <a:r>
                  <a:rPr lang="en-US" dirty="0" err="1" smtClean="0">
                    <a:latin typeface="Century Gothic" panose="020B0502020202020204" pitchFamily="34" charset="0"/>
                  </a:rPr>
                  <a:t>stereogenic</a:t>
                </a:r>
                <a:r>
                  <a:rPr lang="en-US" dirty="0" smtClean="0">
                    <a:latin typeface="Century Gothic" panose="020B0502020202020204" pitchFamily="34" charset="0"/>
                  </a:rPr>
                  <a:t> center, however only one stereoisomer is found in nature, i.e. L-isoleucine and L-threonine!</a:t>
                </a:r>
                <a:endParaRPr lang="en-US" dirty="0">
                  <a:latin typeface="Century Gothic" panose="020B0502020202020204" pitchFamily="34" charset="0"/>
                </a:endParaRPr>
              </a:p>
            </p:txBody>
          </p:sp>
        </p:grpSp>
      </p:grpSp>
    </p:spTree>
    <p:extLst>
      <p:ext uri="{BB962C8B-B14F-4D97-AF65-F5344CB8AC3E}">
        <p14:creationId xmlns:p14="http://schemas.microsoft.com/office/powerpoint/2010/main" val="165789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6713" y="403225"/>
            <a:ext cx="4464050" cy="2813050"/>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8"/>
          <p:cNvSpPr txBox="1">
            <a:spLocks noChangeArrowheads="1"/>
          </p:cNvSpPr>
          <p:nvPr/>
        </p:nvSpPr>
        <p:spPr bwMode="auto">
          <a:xfrm>
            <a:off x="395288" y="331614"/>
            <a:ext cx="37814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dirty="0">
                <a:latin typeface="Century Gothic" panose="020B0502020202020204" pitchFamily="34" charset="0"/>
              </a:rPr>
              <a:t>Amino </a:t>
            </a:r>
            <a:r>
              <a:rPr lang="hr-HR" altLang="sr-Latn-RS" sz="1800" b="1" dirty="0" err="1">
                <a:latin typeface="Century Gothic" panose="020B0502020202020204" pitchFamily="34" charset="0"/>
              </a:rPr>
              <a:t>acid</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dissolved</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in</a:t>
            </a:r>
            <a:r>
              <a:rPr lang="hr-HR" altLang="sr-Latn-RS" sz="1800" b="1" dirty="0">
                <a:latin typeface="Century Gothic" panose="020B0502020202020204" pitchFamily="34" charset="0"/>
              </a:rPr>
              <a:t> a water </a:t>
            </a:r>
            <a:r>
              <a:rPr lang="hr-HR" altLang="sr-Latn-RS" sz="1800" b="1" dirty="0" err="1">
                <a:latin typeface="Century Gothic" panose="020B0502020202020204" pitchFamily="34" charset="0"/>
              </a:rPr>
              <a:t>solution</a:t>
            </a:r>
            <a:r>
              <a:rPr lang="hr-HR" altLang="sr-Latn-RS" sz="1800" b="1" dirty="0">
                <a:latin typeface="Century Gothic" panose="020B0502020202020204" pitchFamily="34" charset="0"/>
              </a:rPr>
              <a:t> are </a:t>
            </a:r>
            <a:r>
              <a:rPr lang="hr-HR" altLang="sr-Latn-RS" sz="1800" b="1" dirty="0" err="1">
                <a:latin typeface="Century Gothic" panose="020B0502020202020204" pitchFamily="34" charset="0"/>
              </a:rPr>
              <a:t>present</a:t>
            </a:r>
            <a:r>
              <a:rPr lang="hr-HR" altLang="sr-Latn-RS" sz="1800" b="1" dirty="0">
                <a:latin typeface="Century Gothic" panose="020B0502020202020204" pitchFamily="34" charset="0"/>
              </a:rPr>
              <a:t> </a:t>
            </a:r>
            <a:r>
              <a:rPr lang="hr-HR" altLang="sr-Latn-RS" sz="1800" b="1" dirty="0">
                <a:solidFill>
                  <a:srgbClr val="FF0000"/>
                </a:solidFill>
                <a:latin typeface="Century Gothic" panose="020B0502020202020204" pitchFamily="34" charset="0"/>
              </a:rPr>
              <a:t>as </a:t>
            </a:r>
            <a:r>
              <a:rPr lang="hr-HR" altLang="sr-Latn-RS" sz="1800" b="1" u="sng" dirty="0" err="1">
                <a:solidFill>
                  <a:srgbClr val="FF0000"/>
                </a:solidFill>
                <a:latin typeface="Century Gothic" panose="020B0502020202020204" pitchFamily="34" charset="0"/>
              </a:rPr>
              <a:t>dipolar</a:t>
            </a:r>
            <a:r>
              <a:rPr lang="hr-HR" altLang="sr-Latn-RS" sz="1800" b="1" u="sng" dirty="0">
                <a:solidFill>
                  <a:srgbClr val="FF0000"/>
                </a:solidFill>
                <a:latin typeface="Century Gothic" panose="020B0502020202020204" pitchFamily="34" charset="0"/>
              </a:rPr>
              <a:t> ion (</a:t>
            </a:r>
            <a:r>
              <a:rPr lang="hr-HR" altLang="sr-Latn-RS" sz="1800" b="1" u="sng" dirty="0" err="1">
                <a:solidFill>
                  <a:srgbClr val="FF0000"/>
                </a:solidFill>
                <a:latin typeface="Century Gothic" panose="020B0502020202020204" pitchFamily="34" charset="0"/>
              </a:rPr>
              <a:t>zwitterion</a:t>
            </a:r>
            <a:r>
              <a:rPr lang="hr-HR" altLang="sr-Latn-RS" sz="1800" b="1" u="sng" dirty="0">
                <a:solidFill>
                  <a:srgbClr val="FF0000"/>
                </a:solidFill>
                <a:latin typeface="Century Gothic" panose="020B0502020202020204" pitchFamily="34" charset="0"/>
              </a:rPr>
              <a:t>).</a:t>
            </a:r>
            <a:r>
              <a:rPr lang="hr-HR" altLang="sr-Latn-RS" sz="1800" b="1" dirty="0">
                <a:solidFill>
                  <a:srgbClr val="FF0000"/>
                </a:solidFill>
                <a:latin typeface="Century Gothic" panose="020B0502020202020204" pitchFamily="34" charset="0"/>
              </a:rPr>
              <a:t>                                                   </a:t>
            </a:r>
            <a:r>
              <a:rPr lang="hr-HR" altLang="sr-Latn-RS" sz="1800" b="1" dirty="0">
                <a:latin typeface="Century Gothic" panose="020B0502020202020204" pitchFamily="34" charset="0"/>
              </a:rPr>
              <a:t>Amino </a:t>
            </a:r>
            <a:r>
              <a:rPr lang="hr-HR" altLang="sr-Latn-RS" sz="1800" b="1" dirty="0" err="1">
                <a:latin typeface="Century Gothic" panose="020B0502020202020204" pitchFamily="34" charset="0"/>
              </a:rPr>
              <a:t>acids</a:t>
            </a:r>
            <a:r>
              <a:rPr lang="hr-HR" altLang="sr-Latn-RS" sz="1800" b="1" dirty="0">
                <a:latin typeface="Century Gothic" panose="020B0502020202020204" pitchFamily="34" charset="0"/>
              </a:rPr>
              <a:t> are </a:t>
            </a:r>
            <a:r>
              <a:rPr lang="hr-HR" altLang="sr-Latn-RS" sz="1800" b="1" u="sng" dirty="0" err="1">
                <a:solidFill>
                  <a:srgbClr val="FF0000"/>
                </a:solidFill>
                <a:latin typeface="Century Gothic" panose="020B0502020202020204" pitchFamily="34" charset="0"/>
              </a:rPr>
              <a:t>amphoteric</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molecules</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ampholytes</a:t>
            </a:r>
            <a:r>
              <a:rPr lang="hr-HR" altLang="sr-Latn-RS" sz="1800" b="1" dirty="0">
                <a:solidFill>
                  <a:srgbClr val="FF0000"/>
                </a:solidFill>
                <a:latin typeface="Century Gothic" panose="020B0502020202020204" pitchFamily="34" charset="0"/>
              </a:rPr>
              <a:t>)</a:t>
            </a:r>
            <a:r>
              <a:rPr lang="hr-HR" altLang="sr-Latn-RS" sz="1800" b="1" dirty="0">
                <a:latin typeface="Century Gothic" panose="020B0502020202020204" pitchFamily="34" charset="0"/>
              </a:rPr>
              <a:t>.</a:t>
            </a:r>
            <a:endParaRPr lang="hr-HR" altLang="sr-Latn-RS" sz="1800" dirty="0">
              <a:latin typeface="Century Gothic" panose="020B0502020202020204" pitchFamily="34" charset="0"/>
            </a:endParaRPr>
          </a:p>
        </p:txBody>
      </p:sp>
      <p:pic>
        <p:nvPicPr>
          <p:cNvPr id="12292" name="Picture 4"/>
          <p:cNvPicPr>
            <a:picLocks noChangeAspect="1" noChangeArrowheads="1"/>
          </p:cNvPicPr>
          <p:nvPr/>
        </p:nvPicPr>
        <p:blipFill>
          <a:blip r:embed="rId3">
            <a:lum bright="-2000" contrast="8000"/>
            <a:extLst>
              <a:ext uri="{28A0092B-C50C-407E-A947-70E740481C1C}">
                <a14:useLocalDpi xmlns:a14="http://schemas.microsoft.com/office/drawing/2010/main" val="0"/>
              </a:ext>
            </a:extLst>
          </a:blip>
          <a:srcRect/>
          <a:stretch>
            <a:fillRect/>
          </a:stretch>
        </p:blipFill>
        <p:spPr bwMode="auto">
          <a:xfrm>
            <a:off x="4068763" y="3827463"/>
            <a:ext cx="3887787" cy="1262062"/>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5"/>
          <p:cNvPicPr preferRelativeResize="0">
            <a:picLocks noChangeArrowheads="1"/>
          </p:cNvPicPr>
          <p:nvPr/>
        </p:nvPicPr>
        <p:blipFill>
          <a:blip r:embed="rId4">
            <a:lum bright="-2000" contrast="8000"/>
            <a:extLst>
              <a:ext uri="{28A0092B-C50C-407E-A947-70E740481C1C}">
                <a14:useLocalDpi xmlns:a14="http://schemas.microsoft.com/office/drawing/2010/main" val="0"/>
              </a:ext>
            </a:extLst>
          </a:blip>
          <a:srcRect/>
          <a:stretch>
            <a:fillRect/>
          </a:stretch>
        </p:blipFill>
        <p:spPr bwMode="auto">
          <a:xfrm>
            <a:off x="4083050" y="5229225"/>
            <a:ext cx="3859213" cy="1322388"/>
          </a:xfrm>
          <a:prstGeom prst="rect">
            <a:avLst/>
          </a:prstGeom>
          <a:noFill/>
          <a:ln w="19050">
            <a:solidFill>
              <a:srgbClr val="3333CC"/>
            </a:solidFill>
            <a:miter lim="800000"/>
            <a:headEnd/>
            <a:tailEnd/>
          </a:ln>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282973" y="3764782"/>
            <a:ext cx="3781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dirty="0">
                <a:latin typeface="Century Gothic" panose="020B0502020202020204" pitchFamily="34" charset="0"/>
              </a:rPr>
              <a:t>Amino </a:t>
            </a:r>
            <a:r>
              <a:rPr lang="hr-HR" altLang="sr-Latn-RS" sz="1800" b="1" dirty="0" err="1">
                <a:latin typeface="Century Gothic" panose="020B0502020202020204" pitchFamily="34" charset="0"/>
              </a:rPr>
              <a:t>acid</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can</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act</a:t>
            </a:r>
            <a:r>
              <a:rPr lang="hr-HR" altLang="sr-Latn-RS" sz="1800" b="1" dirty="0">
                <a:latin typeface="Century Gothic" panose="020B0502020202020204" pitchFamily="34" charset="0"/>
              </a:rPr>
              <a:t> as </a:t>
            </a:r>
            <a:r>
              <a:rPr lang="hr-HR" altLang="sr-Latn-RS" sz="1800" b="1" dirty="0" err="1">
                <a:latin typeface="Century Gothic" panose="020B0502020202020204" pitchFamily="34" charset="0"/>
              </a:rPr>
              <a:t>an</a:t>
            </a:r>
            <a:r>
              <a:rPr lang="hr-HR" altLang="sr-Latn-RS" sz="1800" b="1" dirty="0">
                <a:latin typeface="Century Gothic" panose="020B0502020202020204" pitchFamily="34" charset="0"/>
              </a:rPr>
              <a:t> </a:t>
            </a:r>
            <a:r>
              <a:rPr lang="hr-HR" altLang="sr-Latn-RS" sz="1800" b="1" dirty="0" err="1">
                <a:solidFill>
                  <a:srgbClr val="FF0000"/>
                </a:solidFill>
                <a:latin typeface="Century Gothic" panose="020B0502020202020204" pitchFamily="34" charset="0"/>
              </a:rPr>
              <a:t>acid</a:t>
            </a:r>
            <a:r>
              <a:rPr lang="hr-HR" altLang="sr-Latn-RS" sz="1800" b="1" dirty="0">
                <a:solidFill>
                  <a:srgbClr val="FF0000"/>
                </a:solidFill>
                <a:latin typeface="Century Gothic" panose="020B0502020202020204" pitchFamily="34" charset="0"/>
              </a:rPr>
              <a:t> (proton </a:t>
            </a:r>
            <a:r>
              <a:rPr lang="hr-HR" altLang="sr-Latn-RS" sz="1800" b="1" dirty="0" err="1">
                <a:solidFill>
                  <a:srgbClr val="FF0000"/>
                </a:solidFill>
                <a:latin typeface="Century Gothic" panose="020B0502020202020204" pitchFamily="34" charset="0"/>
              </a:rPr>
              <a:t>donor</a:t>
            </a:r>
            <a:r>
              <a:rPr lang="hr-HR" altLang="sr-Latn-RS" sz="1800" b="1" dirty="0">
                <a:solidFill>
                  <a:srgbClr val="FF0000"/>
                </a:solidFill>
                <a:latin typeface="Century Gothic" panose="020B0502020202020204" pitchFamily="34" charset="0"/>
              </a:rPr>
              <a:t>)                                                                     </a:t>
            </a:r>
            <a:r>
              <a:rPr lang="hr-HR" altLang="sr-Latn-RS" sz="1800" b="1" dirty="0" err="1">
                <a:latin typeface="Century Gothic" panose="020B0502020202020204" pitchFamily="34" charset="0"/>
              </a:rPr>
              <a:t>or</a:t>
            </a:r>
            <a:r>
              <a:rPr lang="hr-HR" altLang="sr-Latn-RS" sz="1800" b="1" dirty="0">
                <a:latin typeface="Century Gothic" panose="020B0502020202020204" pitchFamily="34" charset="0"/>
              </a:rPr>
              <a:t> a </a:t>
            </a:r>
            <a:r>
              <a:rPr lang="hr-HR" altLang="sr-Latn-RS" sz="1800" b="1" dirty="0">
                <a:solidFill>
                  <a:srgbClr val="3333CC"/>
                </a:solidFill>
                <a:latin typeface="Century Gothic" panose="020B0502020202020204" pitchFamily="34" charset="0"/>
              </a:rPr>
              <a:t>base (proton </a:t>
            </a:r>
            <a:r>
              <a:rPr lang="hr-HR" altLang="sr-Latn-RS" sz="1800" b="1" dirty="0" err="1">
                <a:solidFill>
                  <a:srgbClr val="3333CC"/>
                </a:solidFill>
                <a:latin typeface="Century Gothic" panose="020B0502020202020204" pitchFamily="34" charset="0"/>
              </a:rPr>
              <a:t>acceptor</a:t>
            </a:r>
            <a:r>
              <a:rPr lang="hr-HR" altLang="sr-Latn-RS" sz="1800" b="1" dirty="0">
                <a:solidFill>
                  <a:srgbClr val="3333CC"/>
                </a:solidFill>
                <a:latin typeface="Century Gothic" panose="020B0502020202020204" pitchFamily="34" charset="0"/>
              </a:rPr>
              <a:t>)</a:t>
            </a:r>
            <a:r>
              <a:rPr lang="hr-HR" altLang="sr-Latn-RS" sz="1800" b="1" dirty="0">
                <a:solidFill>
                  <a:srgbClr val="000066"/>
                </a:solidFill>
                <a:latin typeface="Century Gothic" panose="020B0502020202020204" pitchFamily="34"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5616" y="368660"/>
            <a:ext cx="7524003" cy="2808312"/>
          </a:xfrm>
          <a:prstGeom prst="rect">
            <a:avLst/>
          </a:prstGeom>
        </p:spPr>
      </p:pic>
      <p:pic>
        <p:nvPicPr>
          <p:cNvPr id="3" name="Picture 2"/>
          <p:cNvPicPr>
            <a:picLocks noChangeAspect="1"/>
          </p:cNvPicPr>
          <p:nvPr/>
        </p:nvPicPr>
        <p:blipFill>
          <a:blip r:embed="rId3"/>
          <a:stretch>
            <a:fillRect/>
          </a:stretch>
        </p:blipFill>
        <p:spPr>
          <a:xfrm>
            <a:off x="145731" y="3176972"/>
            <a:ext cx="8784976" cy="688590"/>
          </a:xfrm>
          <a:prstGeom prst="rect">
            <a:avLst/>
          </a:prstGeom>
        </p:spPr>
      </p:pic>
      <p:grpSp>
        <p:nvGrpSpPr>
          <p:cNvPr id="6" name="Group 5"/>
          <p:cNvGrpSpPr/>
          <p:nvPr/>
        </p:nvGrpSpPr>
        <p:grpSpPr>
          <a:xfrm>
            <a:off x="611560" y="4149080"/>
            <a:ext cx="8317353" cy="2314806"/>
            <a:chOff x="611560" y="4149080"/>
            <a:chExt cx="8317353" cy="2314806"/>
          </a:xfrm>
        </p:grpSpPr>
        <p:pic>
          <p:nvPicPr>
            <p:cNvPr id="4" name="Picture 3"/>
            <p:cNvPicPr>
              <a:picLocks noChangeAspect="1"/>
            </p:cNvPicPr>
            <p:nvPr/>
          </p:nvPicPr>
          <p:blipFill>
            <a:blip r:embed="rId4"/>
            <a:stretch>
              <a:fillRect/>
            </a:stretch>
          </p:blipFill>
          <p:spPr>
            <a:xfrm>
              <a:off x="2088949" y="4365104"/>
              <a:ext cx="6839964" cy="2098782"/>
            </a:xfrm>
            <a:prstGeom prst="rect">
              <a:avLst/>
            </a:prstGeom>
          </p:spPr>
        </p:pic>
        <p:pic>
          <p:nvPicPr>
            <p:cNvPr id="5" name="Picture 4"/>
            <p:cNvPicPr>
              <a:picLocks noChangeAspect="1"/>
            </p:cNvPicPr>
            <p:nvPr/>
          </p:nvPicPr>
          <p:blipFill>
            <a:blip r:embed="rId5"/>
            <a:stretch>
              <a:fillRect/>
            </a:stretch>
          </p:blipFill>
          <p:spPr>
            <a:xfrm>
              <a:off x="611560" y="4149080"/>
              <a:ext cx="2627784" cy="722641"/>
            </a:xfrm>
            <a:prstGeom prst="rect">
              <a:avLst/>
            </a:prstGeom>
            <a:ln>
              <a:solidFill>
                <a:srgbClr val="FFCC99"/>
              </a:solidFill>
            </a:ln>
          </p:spPr>
        </p:pic>
      </p:grpSp>
    </p:spTree>
    <p:extLst>
      <p:ext uri="{BB962C8B-B14F-4D97-AF65-F5344CB8AC3E}">
        <p14:creationId xmlns:p14="http://schemas.microsoft.com/office/powerpoint/2010/main" val="211843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1657" y="1772312"/>
            <a:ext cx="87137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dirty="0" err="1">
                <a:solidFill>
                  <a:srgbClr val="000066"/>
                </a:solidFill>
                <a:latin typeface="Century Gothic" panose="020B0502020202020204" pitchFamily="34" charset="0"/>
              </a:rPr>
              <a:t>Proteins</a:t>
            </a:r>
            <a:r>
              <a:rPr lang="hr-HR" altLang="sr-Latn-RS" sz="2400" b="1" dirty="0">
                <a:solidFill>
                  <a:srgbClr val="000066"/>
                </a:solidFill>
                <a:latin typeface="Century Gothic" panose="020B0502020202020204" pitchFamily="34" charset="0"/>
              </a:rPr>
              <a:t> </a:t>
            </a:r>
            <a:r>
              <a:rPr lang="hr-HR" altLang="sr-Latn-RS" sz="2400" b="1" dirty="0" err="1">
                <a:solidFill>
                  <a:srgbClr val="000066"/>
                </a:solidFill>
                <a:latin typeface="Century Gothic" panose="020B0502020202020204" pitchFamily="34" charset="0"/>
              </a:rPr>
              <a:t>of</a:t>
            </a:r>
            <a:r>
              <a:rPr lang="hr-HR" altLang="sr-Latn-RS" sz="2400" b="1" dirty="0">
                <a:solidFill>
                  <a:srgbClr val="000066"/>
                </a:solidFill>
                <a:latin typeface="Century Gothic" panose="020B0502020202020204" pitchFamily="34" charset="0"/>
              </a:rPr>
              <a:t> </a:t>
            </a:r>
            <a:r>
              <a:rPr lang="hr-HR" altLang="sr-Latn-RS" sz="2400" b="1" dirty="0" err="1">
                <a:solidFill>
                  <a:srgbClr val="000066"/>
                </a:solidFill>
                <a:latin typeface="Century Gothic" panose="020B0502020202020204" pitchFamily="34" charset="0"/>
              </a:rPr>
              <a:t>all</a:t>
            </a:r>
            <a:r>
              <a:rPr lang="hr-HR" altLang="sr-Latn-RS" sz="2400" b="1" dirty="0">
                <a:solidFill>
                  <a:srgbClr val="000066"/>
                </a:solidFill>
                <a:latin typeface="Century Gothic" panose="020B0502020202020204" pitchFamily="34" charset="0"/>
              </a:rPr>
              <a:t> </a:t>
            </a:r>
            <a:r>
              <a:rPr lang="hr-HR" altLang="sr-Latn-RS" sz="2400" b="1" dirty="0" err="1">
                <a:solidFill>
                  <a:srgbClr val="000066"/>
                </a:solidFill>
                <a:latin typeface="Century Gothic" panose="020B0502020202020204" pitchFamily="34" charset="0"/>
              </a:rPr>
              <a:t>species</a:t>
            </a:r>
            <a:r>
              <a:rPr lang="hr-HR" altLang="sr-Latn-RS" sz="2400" b="1" dirty="0">
                <a:solidFill>
                  <a:srgbClr val="000066"/>
                </a:solidFill>
                <a:latin typeface="Century Gothic" panose="020B0502020202020204" pitchFamily="34" charset="0"/>
              </a:rPr>
              <a:t> (</a:t>
            </a:r>
            <a:r>
              <a:rPr lang="hr-HR" altLang="sr-Latn-RS" sz="2400" b="1" dirty="0" err="1">
                <a:solidFill>
                  <a:srgbClr val="000066"/>
                </a:solidFill>
                <a:latin typeface="Century Gothic" panose="020B0502020202020204" pitchFamily="34" charset="0"/>
              </a:rPr>
              <a:t>from</a:t>
            </a:r>
            <a:r>
              <a:rPr lang="hr-HR" altLang="sr-Latn-RS" sz="2400" b="1" dirty="0">
                <a:solidFill>
                  <a:srgbClr val="000066"/>
                </a:solidFill>
                <a:latin typeface="Century Gothic" panose="020B0502020202020204" pitchFamily="34" charset="0"/>
              </a:rPr>
              <a:t> </a:t>
            </a:r>
            <a:r>
              <a:rPr lang="hr-HR" altLang="sr-Latn-RS" sz="2400" b="1" dirty="0" err="1">
                <a:solidFill>
                  <a:srgbClr val="000066"/>
                </a:solidFill>
                <a:latin typeface="Century Gothic" panose="020B0502020202020204" pitchFamily="34" charset="0"/>
              </a:rPr>
              <a:t>bacteria</a:t>
            </a:r>
            <a:r>
              <a:rPr lang="hr-HR" altLang="sr-Latn-RS" sz="2400" b="1" dirty="0">
                <a:solidFill>
                  <a:srgbClr val="000066"/>
                </a:solidFill>
                <a:latin typeface="Century Gothic" panose="020B0502020202020204" pitchFamily="34" charset="0"/>
              </a:rPr>
              <a:t> to human) </a:t>
            </a:r>
            <a:r>
              <a:rPr lang="hr-HR" altLang="sr-Latn-RS" sz="2400" b="1" dirty="0" err="1">
                <a:solidFill>
                  <a:srgbClr val="000066"/>
                </a:solidFill>
                <a:latin typeface="Century Gothic" panose="020B0502020202020204" pitchFamily="34" charset="0"/>
              </a:rPr>
              <a:t>consist</a:t>
            </a:r>
            <a:r>
              <a:rPr lang="hr-HR" altLang="sr-Latn-RS" sz="2400" b="1" dirty="0">
                <a:solidFill>
                  <a:srgbClr val="000066"/>
                </a:solidFill>
                <a:latin typeface="Century Gothic" panose="020B0502020202020204" pitchFamily="34" charset="0"/>
              </a:rPr>
              <a:t> </a:t>
            </a:r>
            <a:r>
              <a:rPr lang="hr-HR" altLang="sr-Latn-RS" sz="2400" b="1" dirty="0" err="1">
                <a:solidFill>
                  <a:srgbClr val="000066"/>
                </a:solidFill>
                <a:latin typeface="Century Gothic" panose="020B0502020202020204" pitchFamily="34" charset="0"/>
              </a:rPr>
              <a:t>of</a:t>
            </a:r>
            <a:r>
              <a:rPr lang="hr-HR" altLang="sr-Latn-RS" sz="2400" b="1" dirty="0">
                <a:solidFill>
                  <a:srgbClr val="000066"/>
                </a:solidFill>
                <a:latin typeface="Century Gothic" panose="020B0502020202020204" pitchFamily="34" charset="0"/>
              </a:rPr>
              <a:t> </a:t>
            </a:r>
            <a:r>
              <a:rPr lang="hr-HR" altLang="sr-Latn-RS" sz="2400" b="1" dirty="0" err="1">
                <a:solidFill>
                  <a:srgbClr val="000066"/>
                </a:solidFill>
                <a:latin typeface="Century Gothic" panose="020B0502020202020204" pitchFamily="34" charset="0"/>
              </a:rPr>
              <a:t>the</a:t>
            </a:r>
            <a:r>
              <a:rPr lang="hr-HR" altLang="sr-Latn-RS" sz="2400" b="1" dirty="0">
                <a:solidFill>
                  <a:srgbClr val="000066"/>
                </a:solidFill>
                <a:latin typeface="Century Gothic" panose="020B0502020202020204" pitchFamily="34" charset="0"/>
              </a:rPr>
              <a:t> same 20 </a:t>
            </a:r>
            <a:r>
              <a:rPr lang="hr-HR" altLang="sr-Latn-RS" sz="2400" b="1" dirty="0" err="1">
                <a:solidFill>
                  <a:srgbClr val="000066"/>
                </a:solidFill>
                <a:latin typeface="Century Gothic" panose="020B0502020202020204" pitchFamily="34" charset="0"/>
              </a:rPr>
              <a:t>amino</a:t>
            </a:r>
            <a:r>
              <a:rPr lang="hr-HR" altLang="sr-Latn-RS" sz="2400" b="1" dirty="0">
                <a:solidFill>
                  <a:srgbClr val="000066"/>
                </a:solidFill>
                <a:latin typeface="Century Gothic" panose="020B0502020202020204" pitchFamily="34" charset="0"/>
              </a:rPr>
              <a:t> </a:t>
            </a:r>
            <a:r>
              <a:rPr lang="hr-HR" altLang="sr-Latn-RS" sz="2400" b="1" dirty="0" err="1">
                <a:solidFill>
                  <a:srgbClr val="000066"/>
                </a:solidFill>
                <a:latin typeface="Century Gothic" panose="020B0502020202020204" pitchFamily="34" charset="0"/>
              </a:rPr>
              <a:t>acids</a:t>
            </a:r>
            <a:r>
              <a:rPr lang="hr-HR" altLang="sr-Latn-RS" sz="2400" b="1" dirty="0">
                <a:solidFill>
                  <a:srgbClr val="000066"/>
                </a:solidFill>
                <a:latin typeface="Century Gothic" panose="020B0502020202020204" pitchFamily="34" charset="0"/>
              </a:rPr>
              <a:t> – </a:t>
            </a:r>
            <a:r>
              <a:rPr lang="hr-HR" altLang="sr-Latn-RS" sz="2400" b="1" dirty="0" err="1">
                <a:solidFill>
                  <a:srgbClr val="FF0000"/>
                </a:solidFill>
                <a:latin typeface="Century Gothic" panose="020B0502020202020204" pitchFamily="34" charset="0"/>
              </a:rPr>
              <a:t>proteinogenic</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amino</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acids</a:t>
            </a:r>
            <a:r>
              <a:rPr lang="hr-HR" altLang="sr-Latn-RS" sz="2400" b="1" dirty="0">
                <a:solidFill>
                  <a:srgbClr val="000066"/>
                </a:solidFill>
                <a:latin typeface="Century Gothic" panose="020B0502020202020204" pitchFamily="34" charset="0"/>
              </a:rPr>
              <a:t>! </a:t>
            </a:r>
            <a:endParaRPr lang="en-GB" altLang="sr-Latn-RS" sz="2400" b="1" dirty="0">
              <a:solidFill>
                <a:srgbClr val="000066"/>
              </a:solidFill>
              <a:latin typeface="Century Gothic" panose="020B0502020202020204" pitchFamily="34" charset="0"/>
            </a:endParaRPr>
          </a:p>
        </p:txBody>
      </p:sp>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57" y="2708920"/>
            <a:ext cx="8948737"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aj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188640"/>
            <a:ext cx="704751" cy="704751"/>
          </a:xfrm>
          <a:prstGeom prst="rect">
            <a:avLst/>
          </a:prstGeom>
          <a:ln>
            <a:solidFill>
              <a:srgbClr val="FF0000"/>
            </a:solidFill>
          </a:ln>
        </p:spPr>
      </p:pic>
      <p:sp>
        <p:nvSpPr>
          <p:cNvPr id="3" name="TextBox 2"/>
          <p:cNvSpPr txBox="1"/>
          <p:nvPr/>
        </p:nvSpPr>
        <p:spPr>
          <a:xfrm>
            <a:off x="93864" y="284844"/>
            <a:ext cx="7638695" cy="1323439"/>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err="1" smtClean="0">
                <a:solidFill>
                  <a:srgbClr val="FF0000"/>
                </a:solidFill>
                <a:latin typeface="Century Gothic" panose="020B0502020202020204" pitchFamily="34" charset="0"/>
              </a:rPr>
              <a:t>Proteinogenic</a:t>
            </a:r>
            <a:r>
              <a:rPr lang="en-US" sz="2000" b="1" dirty="0" smtClean="0">
                <a:solidFill>
                  <a:srgbClr val="FF0000"/>
                </a:solidFill>
                <a:latin typeface="Century Gothic" panose="020B0502020202020204" pitchFamily="34" charset="0"/>
              </a:rPr>
              <a:t> amino acids</a:t>
            </a:r>
          </a:p>
          <a:p>
            <a:pPr marL="285750" indent="-285750">
              <a:buFont typeface="Wingdings" panose="05000000000000000000" pitchFamily="2" charset="2"/>
              <a:buChar char="§"/>
            </a:pPr>
            <a:r>
              <a:rPr lang="en-US" sz="2000" b="1" dirty="0" smtClean="0">
                <a:solidFill>
                  <a:srgbClr val="FF0000"/>
                </a:solidFill>
                <a:latin typeface="Century Gothic" panose="020B0502020202020204" pitchFamily="34" charset="0"/>
              </a:rPr>
              <a:t>Essential </a:t>
            </a:r>
            <a:r>
              <a:rPr lang="en-US" sz="2000" b="1" dirty="0" err="1" smtClean="0">
                <a:solidFill>
                  <a:srgbClr val="FF0000"/>
                </a:solidFill>
                <a:latin typeface="Century Gothic" panose="020B0502020202020204" pitchFamily="34" charset="0"/>
              </a:rPr>
              <a:t>proteinogenic</a:t>
            </a:r>
            <a:r>
              <a:rPr lang="en-US" sz="2000" b="1" dirty="0" smtClean="0">
                <a:solidFill>
                  <a:srgbClr val="FF0000"/>
                </a:solidFill>
                <a:latin typeface="Century Gothic" panose="020B0502020202020204" pitchFamily="34" charset="0"/>
              </a:rPr>
              <a:t> amino acids</a:t>
            </a:r>
          </a:p>
          <a:p>
            <a:pPr marL="285750" indent="-285750">
              <a:buFont typeface="Wingdings" panose="05000000000000000000" pitchFamily="2" charset="2"/>
              <a:buChar char="§"/>
            </a:pPr>
            <a:r>
              <a:rPr lang="en-US" sz="2000" b="1" dirty="0" smtClean="0">
                <a:solidFill>
                  <a:srgbClr val="FF0000"/>
                </a:solidFill>
                <a:latin typeface="Century Gothic" panose="020B0502020202020204" pitchFamily="34" charset="0"/>
              </a:rPr>
              <a:t>Modified (uncommon) amino acids</a:t>
            </a:r>
          </a:p>
          <a:p>
            <a:pPr marL="285750" indent="-285750">
              <a:buFont typeface="Wingdings" panose="05000000000000000000" pitchFamily="2" charset="2"/>
              <a:buChar char="§"/>
            </a:pPr>
            <a:r>
              <a:rPr lang="en-US" sz="2000" b="1" dirty="0" smtClean="0">
                <a:solidFill>
                  <a:srgbClr val="FF0000"/>
                </a:solidFill>
                <a:latin typeface="Century Gothic" panose="020B0502020202020204" pitchFamily="34" charset="0"/>
              </a:rPr>
              <a:t>Non-</a:t>
            </a:r>
            <a:r>
              <a:rPr lang="en-US" sz="2000" b="1" dirty="0" err="1" smtClean="0">
                <a:solidFill>
                  <a:srgbClr val="FF0000"/>
                </a:solidFill>
                <a:latin typeface="Century Gothic" panose="020B0502020202020204" pitchFamily="34" charset="0"/>
              </a:rPr>
              <a:t>proteinogenic</a:t>
            </a:r>
            <a:r>
              <a:rPr lang="en-US" sz="2000" b="1" dirty="0" smtClean="0">
                <a:solidFill>
                  <a:srgbClr val="FF0000"/>
                </a:solidFill>
                <a:latin typeface="Century Gothic" panose="020B0502020202020204" pitchFamily="34" charset="0"/>
              </a:rPr>
              <a:t> amino acids – ornithine and </a:t>
            </a:r>
            <a:r>
              <a:rPr lang="en-US" sz="2000" b="1" dirty="0" err="1" smtClean="0">
                <a:solidFill>
                  <a:srgbClr val="FF0000"/>
                </a:solidFill>
                <a:latin typeface="Century Gothic" panose="020B0502020202020204" pitchFamily="34" charset="0"/>
              </a:rPr>
              <a:t>citrulline</a:t>
            </a:r>
            <a:endParaRPr lang="en-US" sz="2000" b="1" dirty="0">
              <a:solidFill>
                <a:srgbClr val="FF0000"/>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4441"/>
    </mc:Choice>
    <mc:Fallback xmlns="">
      <p:transition spd="slow" advTm="3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2"/>
          <p:cNvGrpSpPr>
            <a:grpSpLocks/>
          </p:cNvGrpSpPr>
          <p:nvPr/>
        </p:nvGrpSpPr>
        <p:grpSpPr bwMode="auto">
          <a:xfrm>
            <a:off x="468313" y="3573463"/>
            <a:ext cx="8347075" cy="2074862"/>
            <a:chOff x="192" y="1968"/>
            <a:chExt cx="5258" cy="1307"/>
          </a:xfrm>
        </p:grpSpPr>
        <p:pic>
          <p:nvPicPr>
            <p:cNvPr id="24582" name="Picture 3" descr="en_aminoacid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968"/>
              <a:ext cx="677"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en_aminoacid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1968"/>
              <a:ext cx="59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5" descr="en_aminoacid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2" y="1968"/>
              <a:ext cx="55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6" descr="en_aminoacids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 y="1979"/>
              <a:ext cx="821"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7" descr="en_aminoacids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8" y="1968"/>
              <a:ext cx="706"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8" descr="en_aminoacids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6" y="1968"/>
              <a:ext cx="68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9" descr="en_aminoacids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4" y="1968"/>
              <a:ext cx="986"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79" name="Rectangle 10"/>
          <p:cNvSpPr>
            <a:spLocks noChangeArrowheads="1"/>
          </p:cNvSpPr>
          <p:nvPr/>
        </p:nvSpPr>
        <p:spPr bwMode="auto">
          <a:xfrm>
            <a:off x="-609600" y="4724400"/>
            <a:ext cx="13258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sr-Latn-RS" sz="3400" b="1">
                <a:latin typeface="Times New Roman" panose="02020603050405020304" pitchFamily="18" charset="0"/>
              </a:rPr>
              <a:t/>
            </a:r>
            <a:br>
              <a:rPr lang="en-GB" altLang="sr-Latn-RS" sz="3400" b="1">
                <a:latin typeface="Times New Roman" panose="02020603050405020304" pitchFamily="18" charset="0"/>
              </a:rPr>
            </a:br>
            <a:r>
              <a:rPr lang="en-GB" altLang="sr-Latn-RS" sz="3400" b="1">
                <a:latin typeface="Times New Roman" panose="02020603050405020304" pitchFamily="18" charset="0"/>
              </a:rPr>
              <a:t/>
            </a:r>
            <a:br>
              <a:rPr lang="en-GB" altLang="sr-Latn-RS" sz="3400" b="1">
                <a:latin typeface="Times New Roman" panose="02020603050405020304" pitchFamily="18" charset="0"/>
              </a:rPr>
            </a:br>
            <a:r>
              <a:rPr lang="en-GB" altLang="sr-Latn-RS" sz="3400" b="1">
                <a:latin typeface="Times New Roman" panose="02020603050405020304" pitchFamily="18" charset="0"/>
              </a:rPr>
              <a:t/>
            </a:r>
            <a:br>
              <a:rPr lang="en-GB" altLang="sr-Latn-RS" sz="3400" b="1">
                <a:latin typeface="Times New Roman" panose="02020603050405020304" pitchFamily="18" charset="0"/>
              </a:rPr>
            </a:br>
            <a:endParaRPr lang="en-GB" altLang="sr-Latn-RS" sz="3400" b="1">
              <a:latin typeface="Times New Roman" panose="02020603050405020304" pitchFamily="18" charset="0"/>
            </a:endParaRPr>
          </a:p>
          <a:p>
            <a:pPr eaLnBrk="1" hangingPunct="1">
              <a:spcBef>
                <a:spcPct val="0"/>
              </a:spcBef>
              <a:buFontTx/>
              <a:buNone/>
            </a:pPr>
            <a:endParaRPr lang="en-GB" altLang="sr-Latn-RS" sz="2400">
              <a:latin typeface="Times New Roman" panose="02020603050405020304" pitchFamily="18" charset="0"/>
            </a:endParaRPr>
          </a:p>
        </p:txBody>
      </p:sp>
      <p:sp>
        <p:nvSpPr>
          <p:cNvPr id="24580" name="Text Box 11"/>
          <p:cNvSpPr txBox="1">
            <a:spLocks noChangeArrowheads="1"/>
          </p:cNvSpPr>
          <p:nvPr/>
        </p:nvSpPr>
        <p:spPr bwMode="auto">
          <a:xfrm>
            <a:off x="335436" y="1666875"/>
            <a:ext cx="85344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sr-Latn-RS" sz="2000" b="1" dirty="0">
                <a:latin typeface="Century Gothic" panose="020B0502020202020204" pitchFamily="34" charset="0"/>
              </a:rPr>
              <a:t>Threonine, Tryptophan, Valine, </a:t>
            </a:r>
            <a:r>
              <a:rPr lang="en-GB" altLang="sr-Latn-RS" sz="2000" b="1" dirty="0" smtClean="0">
                <a:latin typeface="Century Gothic" panose="020B0502020202020204" pitchFamily="34" charset="0"/>
              </a:rPr>
              <a:t>Arginine*, </a:t>
            </a:r>
            <a:r>
              <a:rPr lang="en-GB" altLang="sr-Latn-RS" sz="2000" b="1" dirty="0">
                <a:latin typeface="Century Gothic" panose="020B0502020202020204" pitchFamily="34" charset="0"/>
              </a:rPr>
              <a:t>Histidine, Lysine, Phenylalanine, Leucine, Isoleucine, Methionine</a:t>
            </a:r>
            <a:endParaRPr lang="hr-HR" altLang="sr-Latn-RS" sz="2000" b="1" dirty="0">
              <a:latin typeface="Century Gothic" panose="020B0502020202020204" pitchFamily="34" charset="0"/>
            </a:endParaRPr>
          </a:p>
          <a:p>
            <a:pPr algn="ctr" eaLnBrk="1" hangingPunct="1">
              <a:spcBef>
                <a:spcPct val="50000"/>
              </a:spcBef>
              <a:buFontTx/>
              <a:buNone/>
            </a:pPr>
            <a:r>
              <a:rPr lang="en-GB" altLang="sr-Latn-RS" sz="2000" b="1" dirty="0">
                <a:solidFill>
                  <a:schemeClr val="accent2"/>
                </a:solidFill>
                <a:latin typeface="Century Gothic" panose="020B0502020202020204" pitchFamily="34" charset="0"/>
              </a:rPr>
              <a:t>These Ten Valuable Amino</a:t>
            </a:r>
            <a:r>
              <a:rPr lang="hr-HR" altLang="sr-Latn-RS" sz="2000" b="1" dirty="0">
                <a:solidFill>
                  <a:schemeClr val="accent2"/>
                </a:solidFill>
                <a:latin typeface="Century Gothic" panose="020B0502020202020204" pitchFamily="34" charset="0"/>
              </a:rPr>
              <a:t> </a:t>
            </a:r>
            <a:r>
              <a:rPr lang="en-GB" altLang="sr-Latn-RS" sz="2000" b="1" dirty="0">
                <a:solidFill>
                  <a:schemeClr val="accent2"/>
                </a:solidFill>
                <a:latin typeface="Century Gothic" panose="020B0502020202020204" pitchFamily="34" charset="0"/>
              </a:rPr>
              <a:t>Acids Have Long Preserved Life In Man</a:t>
            </a:r>
          </a:p>
        </p:txBody>
      </p:sp>
      <p:sp>
        <p:nvSpPr>
          <p:cNvPr id="24581" name="Text Box 13"/>
          <p:cNvSpPr txBox="1">
            <a:spLocks noChangeArrowheads="1"/>
          </p:cNvSpPr>
          <p:nvPr/>
        </p:nvSpPr>
        <p:spPr bwMode="auto">
          <a:xfrm>
            <a:off x="323850" y="404813"/>
            <a:ext cx="8640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sr-Latn-RS" sz="2000" b="1">
                <a:solidFill>
                  <a:srgbClr val="000099"/>
                </a:solidFill>
                <a:latin typeface="Century Gothic" panose="020B0502020202020204" pitchFamily="34" charset="0"/>
              </a:rPr>
              <a:t>10 PROTEINOGENIC AMINO ACIDS ARE </a:t>
            </a:r>
            <a:r>
              <a:rPr lang="hr-HR" altLang="sr-Latn-RS" sz="2000" b="1">
                <a:solidFill>
                  <a:srgbClr val="FF0000"/>
                </a:solidFill>
                <a:latin typeface="Century Gothic" panose="020B0502020202020204" pitchFamily="34" charset="0"/>
              </a:rPr>
              <a:t>ESSENTIAL AMINO ACIDS</a:t>
            </a:r>
            <a:r>
              <a:rPr lang="en-US" altLang="sr-Latn-RS" sz="2000" b="1">
                <a:solidFill>
                  <a:srgbClr val="000099"/>
                </a:solidFill>
                <a:latin typeface="Century Gothic" panose="020B0502020202020204" pitchFamily="34" charset="0"/>
              </a:rPr>
              <a:t> – THESE AMINO ACIDS CANNOT BE SYNTHESIZED BY HUMAN ORGANISM</a:t>
            </a:r>
            <a:endParaRPr lang="hr-HR" altLang="sr-Latn-RS" sz="2000" b="1">
              <a:solidFill>
                <a:srgbClr val="000099"/>
              </a:solidFill>
              <a:latin typeface="Century Gothic" panose="020B0502020202020204" pitchFamily="34" charset="0"/>
            </a:endParaRPr>
          </a:p>
        </p:txBody>
      </p:sp>
      <p:sp>
        <p:nvSpPr>
          <p:cNvPr id="2" name="TextBox 1"/>
          <p:cNvSpPr txBox="1"/>
          <p:nvPr/>
        </p:nvSpPr>
        <p:spPr>
          <a:xfrm>
            <a:off x="270247" y="6252646"/>
            <a:ext cx="4716091" cy="369332"/>
          </a:xfrm>
          <a:prstGeom prst="rect">
            <a:avLst/>
          </a:prstGeom>
          <a:noFill/>
        </p:spPr>
        <p:txBody>
          <a:bodyPr wrap="square" rtlCol="0">
            <a:spAutoFit/>
          </a:bodyPr>
          <a:lstStyle/>
          <a:p>
            <a:r>
              <a:rPr lang="en-US" dirty="0" smtClean="0">
                <a:latin typeface="Century Gothic" panose="020B0502020202020204" pitchFamily="34" charset="0"/>
              </a:rPr>
              <a:t>*conditionally essential amino acid </a:t>
            </a:r>
            <a:endParaRPr lang="en-US" dirty="0">
              <a:latin typeface="Century Gothic" panose="020B0502020202020204" pitchFamily="34" charset="0"/>
            </a:endParaRPr>
          </a:p>
        </p:txBody>
      </p:sp>
    </p:spTree>
    <p:extLst>
      <p:ext uri="{BB962C8B-B14F-4D97-AF65-F5344CB8AC3E}">
        <p14:creationId xmlns:p14="http://schemas.microsoft.com/office/powerpoint/2010/main" val="11482795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0"/>
          <p:cNvGrpSpPr>
            <a:grpSpLocks/>
          </p:cNvGrpSpPr>
          <p:nvPr/>
        </p:nvGrpSpPr>
        <p:grpSpPr bwMode="auto">
          <a:xfrm>
            <a:off x="468313" y="296863"/>
            <a:ext cx="8539162" cy="6053137"/>
            <a:chOff x="251" y="297"/>
            <a:chExt cx="5379" cy="3813"/>
          </a:xfrm>
        </p:grpSpPr>
        <p:sp>
          <p:nvSpPr>
            <p:cNvPr id="26627" name="Text Box 8"/>
            <p:cNvSpPr txBox="1">
              <a:spLocks noChangeArrowheads="1"/>
            </p:cNvSpPr>
            <p:nvPr/>
          </p:nvSpPr>
          <p:spPr bwMode="auto">
            <a:xfrm>
              <a:off x="414" y="297"/>
              <a:ext cx="4753"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a:solidFill>
                    <a:srgbClr val="000066"/>
                  </a:solidFill>
                  <a:latin typeface="Century Gothic" panose="020B0502020202020204" pitchFamily="34" charset="0"/>
                </a:rPr>
                <a:t>Several </a:t>
              </a:r>
              <a:r>
                <a:rPr lang="hr-HR" altLang="sr-Latn-RS" sz="2000" b="1">
                  <a:solidFill>
                    <a:srgbClr val="FF0000"/>
                  </a:solidFill>
                  <a:latin typeface="Century Gothic" panose="020B0502020202020204" pitchFamily="34" charset="0"/>
                </a:rPr>
                <a:t>uncommon amino acids </a:t>
              </a:r>
              <a:r>
                <a:rPr lang="hr-HR" altLang="sr-Latn-RS" sz="2000" b="1">
                  <a:solidFill>
                    <a:srgbClr val="000066"/>
                  </a:solidFill>
                  <a:latin typeface="Century Gothic" panose="020B0502020202020204" pitchFamily="34" charset="0"/>
                </a:rPr>
                <a:t>with important biological functions - modifications of these amino acids occur after their incorporation into the polypeptide chain</a:t>
              </a:r>
              <a:r>
                <a:rPr lang="en-US" altLang="sr-Latn-RS" sz="2000" b="1">
                  <a:solidFill>
                    <a:srgbClr val="000066"/>
                  </a:solidFill>
                  <a:latin typeface="Century Gothic" panose="020B0502020202020204" pitchFamily="34" charset="0"/>
                </a:rPr>
                <a:t> (posttranslational modifications)</a:t>
              </a:r>
              <a:r>
                <a:rPr lang="hr-HR" altLang="sr-Latn-RS" sz="2000" b="1">
                  <a:solidFill>
                    <a:srgbClr val="000066"/>
                  </a:solidFill>
                  <a:latin typeface="Century Gothic" panose="020B0502020202020204" pitchFamily="34" charset="0"/>
                </a:rPr>
                <a:t>. </a:t>
              </a:r>
              <a:endParaRPr lang="en-GB" altLang="sr-Latn-RS" sz="2000" b="1">
                <a:solidFill>
                  <a:srgbClr val="000066"/>
                </a:solidFill>
                <a:latin typeface="Century Gothic" panose="020B0502020202020204" pitchFamily="34" charset="0"/>
              </a:endParaRPr>
            </a:p>
          </p:txBody>
        </p:sp>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 y="1323"/>
              <a:ext cx="4451" cy="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4"/>
            <p:cNvSpPr txBox="1">
              <a:spLocks noChangeArrowheads="1"/>
            </p:cNvSpPr>
            <p:nvPr/>
          </p:nvSpPr>
          <p:spPr bwMode="auto">
            <a:xfrm>
              <a:off x="251" y="2094"/>
              <a:ext cx="1081"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2200" b="1" u="sng">
                  <a:solidFill>
                    <a:srgbClr val="CC0066"/>
                  </a:solidFill>
                  <a:latin typeface="Century Gothic" panose="020B0502020202020204" pitchFamily="34" charset="0"/>
                </a:rPr>
                <a:t>In collagen</a:t>
              </a:r>
              <a:endParaRPr lang="en-GB" altLang="sr-Latn-RS" sz="2200" b="1" u="sng">
                <a:solidFill>
                  <a:srgbClr val="CC0066"/>
                </a:solidFill>
                <a:latin typeface="Century Gothic" panose="020B0502020202020204" pitchFamily="34" charset="0"/>
              </a:endParaRPr>
            </a:p>
          </p:txBody>
        </p:sp>
        <p:sp>
          <p:nvSpPr>
            <p:cNvPr id="26630" name="Text Box 5"/>
            <p:cNvSpPr txBox="1">
              <a:spLocks noChangeArrowheads="1"/>
            </p:cNvSpPr>
            <p:nvPr/>
          </p:nvSpPr>
          <p:spPr bwMode="auto">
            <a:xfrm>
              <a:off x="568" y="3546"/>
              <a:ext cx="92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2200" b="1" u="sng">
                  <a:solidFill>
                    <a:srgbClr val="3333CC"/>
                  </a:solidFill>
                  <a:latin typeface="Century Gothic" panose="020B0502020202020204" pitchFamily="34" charset="0"/>
                </a:rPr>
                <a:t>In myosin</a:t>
              </a:r>
              <a:endParaRPr lang="en-GB" altLang="sr-Latn-RS" sz="2200" b="1" u="sng">
                <a:solidFill>
                  <a:srgbClr val="3333CC"/>
                </a:solidFill>
                <a:latin typeface="Century Gothic" panose="020B0502020202020204" pitchFamily="34" charset="0"/>
              </a:endParaRPr>
            </a:p>
          </p:txBody>
        </p:sp>
        <p:sp>
          <p:nvSpPr>
            <p:cNvPr id="26631" name="Text Box 6"/>
            <p:cNvSpPr txBox="1">
              <a:spLocks noChangeArrowheads="1"/>
            </p:cNvSpPr>
            <p:nvPr/>
          </p:nvSpPr>
          <p:spPr bwMode="auto">
            <a:xfrm>
              <a:off x="3897" y="1200"/>
              <a:ext cx="136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2200" b="1" u="sng">
                  <a:solidFill>
                    <a:schemeClr val="hlink"/>
                  </a:solidFill>
                  <a:latin typeface="Century Gothic" panose="020B0502020202020204" pitchFamily="34" charset="0"/>
                </a:rPr>
                <a:t>In prothrombin</a:t>
              </a:r>
              <a:endParaRPr lang="en-GB" altLang="sr-Latn-RS" sz="2200" b="1" u="sng">
                <a:solidFill>
                  <a:schemeClr val="hlink"/>
                </a:solidFill>
                <a:latin typeface="Century Gothic" panose="020B0502020202020204" pitchFamily="34" charset="0"/>
              </a:endParaRPr>
            </a:p>
          </p:txBody>
        </p:sp>
        <p:sp>
          <p:nvSpPr>
            <p:cNvPr id="26632" name="Text Box 7"/>
            <p:cNvSpPr txBox="1">
              <a:spLocks noChangeArrowheads="1"/>
            </p:cNvSpPr>
            <p:nvPr/>
          </p:nvSpPr>
          <p:spPr bwMode="auto">
            <a:xfrm>
              <a:off x="4151" y="3001"/>
              <a:ext cx="113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2200" b="1" u="sng">
                  <a:solidFill>
                    <a:srgbClr val="FF3300"/>
                  </a:solidFill>
                  <a:latin typeface="Century Gothic" panose="020B0502020202020204" pitchFamily="34" charset="0"/>
                </a:rPr>
                <a:t>In ellastin</a:t>
              </a:r>
              <a:endParaRPr lang="en-GB" altLang="sr-Latn-RS" sz="2200" b="1" u="sng">
                <a:solidFill>
                  <a:srgbClr val="FF3300"/>
                </a:solidFill>
                <a:latin typeface="Century Gothic" panose="020B0502020202020204" pitchFamily="34" charset="0"/>
              </a:endParaRPr>
            </a:p>
          </p:txBody>
        </p:sp>
        <p:sp>
          <p:nvSpPr>
            <p:cNvPr id="26633" name="Text Box 9"/>
            <p:cNvSpPr txBox="1">
              <a:spLocks noChangeArrowheads="1"/>
            </p:cNvSpPr>
            <p:nvPr/>
          </p:nvSpPr>
          <p:spPr bwMode="auto">
            <a:xfrm>
              <a:off x="2509" y="2525"/>
              <a:ext cx="273"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r-Latn-CS" altLang="sr-Latn-RS" sz="1800"/>
            </a:p>
          </p:txBody>
        </p:sp>
        <p:sp>
          <p:nvSpPr>
            <p:cNvPr id="26634" name="Line 11"/>
            <p:cNvSpPr>
              <a:spLocks noChangeShapeType="1"/>
            </p:cNvSpPr>
            <p:nvPr/>
          </p:nvSpPr>
          <p:spPr bwMode="auto">
            <a:xfrm>
              <a:off x="1203" y="2139"/>
              <a:ext cx="68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5" name="Line 12"/>
            <p:cNvSpPr>
              <a:spLocks noChangeShapeType="1"/>
            </p:cNvSpPr>
            <p:nvPr/>
          </p:nvSpPr>
          <p:spPr bwMode="auto">
            <a:xfrm>
              <a:off x="1203" y="2865"/>
              <a:ext cx="680"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6" name="Line 13"/>
            <p:cNvSpPr>
              <a:spLocks noChangeShapeType="1"/>
            </p:cNvSpPr>
            <p:nvPr/>
          </p:nvSpPr>
          <p:spPr bwMode="auto">
            <a:xfrm>
              <a:off x="1197" y="3567"/>
              <a:ext cx="680" cy="0"/>
            </a:xfrm>
            <a:prstGeom prst="line">
              <a:avLst/>
            </a:prstGeom>
            <a:noFill/>
            <a:ln w="19050">
              <a:solidFill>
                <a:srgbClr val="33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7" name="Line 14"/>
            <p:cNvSpPr>
              <a:spLocks noChangeShapeType="1"/>
            </p:cNvSpPr>
            <p:nvPr/>
          </p:nvSpPr>
          <p:spPr bwMode="auto">
            <a:xfrm>
              <a:off x="3471" y="2003"/>
              <a:ext cx="816" cy="0"/>
            </a:xfrm>
            <a:prstGeom prst="line">
              <a:avLst/>
            </a:prstGeom>
            <a:noFill/>
            <a:ln w="19050">
              <a:solidFill>
                <a:srgbClr val="0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8" name="Line 15"/>
            <p:cNvSpPr>
              <a:spLocks noChangeShapeType="1"/>
            </p:cNvSpPr>
            <p:nvPr/>
          </p:nvSpPr>
          <p:spPr bwMode="auto">
            <a:xfrm>
              <a:off x="3686" y="3567"/>
              <a:ext cx="453"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39" name="Text Box 16"/>
            <p:cNvSpPr txBox="1">
              <a:spLocks noChangeArrowheads="1"/>
            </p:cNvSpPr>
            <p:nvPr/>
          </p:nvSpPr>
          <p:spPr bwMode="auto">
            <a:xfrm>
              <a:off x="2518" y="3863"/>
              <a:ext cx="273"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r-Latn-CS" altLang="sr-Latn-RS" sz="1800"/>
            </a:p>
          </p:txBody>
        </p:sp>
        <p:sp>
          <p:nvSpPr>
            <p:cNvPr id="26640" name="Text Box 18"/>
            <p:cNvSpPr txBox="1">
              <a:spLocks noChangeArrowheads="1"/>
            </p:cNvSpPr>
            <p:nvPr/>
          </p:nvSpPr>
          <p:spPr bwMode="auto">
            <a:xfrm>
              <a:off x="4065" y="3682"/>
              <a:ext cx="156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1800" b="1" u="sng">
                  <a:solidFill>
                    <a:srgbClr val="663300"/>
                  </a:solidFill>
                  <a:latin typeface="Century Gothic" panose="020B0502020202020204" pitchFamily="34" charset="0"/>
                </a:rPr>
                <a:t>In several enzymes</a:t>
              </a:r>
              <a:endParaRPr lang="en-GB" altLang="sr-Latn-RS" sz="1800" b="1" u="sng">
                <a:solidFill>
                  <a:srgbClr val="663300"/>
                </a:solidFill>
                <a:latin typeface="Century Gothic" panose="020B0502020202020204" pitchFamily="34" charset="0"/>
              </a:endParaRPr>
            </a:p>
          </p:txBody>
        </p:sp>
        <p:sp>
          <p:nvSpPr>
            <p:cNvPr id="26641" name="Line 19"/>
            <p:cNvSpPr>
              <a:spLocks noChangeShapeType="1"/>
            </p:cNvSpPr>
            <p:nvPr/>
          </p:nvSpPr>
          <p:spPr bwMode="auto">
            <a:xfrm>
              <a:off x="3583" y="4065"/>
              <a:ext cx="612" cy="0"/>
            </a:xfrm>
            <a:prstGeom prst="line">
              <a:avLst/>
            </a:prstGeom>
            <a:noFill/>
            <a:ln w="19050">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5"/>
          <p:cNvGrpSpPr>
            <a:grpSpLocks/>
          </p:cNvGrpSpPr>
          <p:nvPr/>
        </p:nvGrpSpPr>
        <p:grpSpPr bwMode="auto">
          <a:xfrm>
            <a:off x="1187450" y="1214438"/>
            <a:ext cx="6242050" cy="3643312"/>
            <a:chOff x="1187602" y="1214422"/>
            <a:chExt cx="6241876" cy="3643338"/>
          </a:xfrm>
        </p:grpSpPr>
        <p:sp>
          <p:nvSpPr>
            <p:cNvPr id="28675" name="TextBox 1"/>
            <p:cNvSpPr txBox="1">
              <a:spLocks noChangeArrowheads="1"/>
            </p:cNvSpPr>
            <p:nvPr/>
          </p:nvSpPr>
          <p:spPr bwMode="auto">
            <a:xfrm>
              <a:off x="1187602" y="1214422"/>
              <a:ext cx="6241876" cy="73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r-HR" altLang="sr-Latn-RS" sz="2200" b="1" dirty="0" err="1">
                  <a:solidFill>
                    <a:srgbClr val="FF0000"/>
                  </a:solidFill>
                  <a:latin typeface="Century Gothic" panose="020B0502020202020204" pitchFamily="34" charset="0"/>
                </a:rPr>
                <a:t>Non-proteinogenic</a:t>
              </a:r>
              <a:r>
                <a:rPr lang="hr-HR" altLang="sr-Latn-RS" sz="2200" b="1" dirty="0">
                  <a:solidFill>
                    <a:srgbClr val="FF0000"/>
                  </a:solidFill>
                  <a:latin typeface="Century Gothic" panose="020B0502020202020204" pitchFamily="34" charset="0"/>
                </a:rPr>
                <a:t> </a:t>
              </a:r>
              <a:r>
                <a:rPr lang="hr-HR" altLang="sr-Latn-RS" sz="2200" b="1" dirty="0" err="1">
                  <a:solidFill>
                    <a:srgbClr val="FF0000"/>
                  </a:solidFill>
                  <a:latin typeface="Century Gothic" panose="020B0502020202020204" pitchFamily="34" charset="0"/>
                </a:rPr>
                <a:t>amino</a:t>
              </a:r>
              <a:r>
                <a:rPr lang="hr-HR" altLang="sr-Latn-RS" sz="2200" b="1" dirty="0">
                  <a:solidFill>
                    <a:srgbClr val="FF0000"/>
                  </a:solidFill>
                  <a:latin typeface="Century Gothic" panose="020B0502020202020204" pitchFamily="34" charset="0"/>
                </a:rPr>
                <a:t> </a:t>
              </a:r>
              <a:r>
                <a:rPr lang="hr-HR" altLang="sr-Latn-RS" sz="2200" b="1" dirty="0" err="1">
                  <a:solidFill>
                    <a:srgbClr val="FF0000"/>
                  </a:solidFill>
                  <a:latin typeface="Century Gothic" panose="020B0502020202020204" pitchFamily="34" charset="0"/>
                </a:rPr>
                <a:t>acids</a:t>
              </a:r>
              <a:endParaRPr lang="hr-HR" altLang="sr-Latn-RS" sz="2200" b="1" dirty="0">
                <a:latin typeface="Century Gothic" panose="020B0502020202020204" pitchFamily="34" charset="0"/>
              </a:endParaRPr>
            </a:p>
            <a:p>
              <a:pPr algn="ctr" eaLnBrk="1" hangingPunct="1">
                <a:spcBef>
                  <a:spcPct val="0"/>
                </a:spcBef>
                <a:buFontTx/>
                <a:buNone/>
              </a:pPr>
              <a:r>
                <a:rPr lang="hr-HR" altLang="sr-Latn-RS" sz="2000" b="1" dirty="0" err="1" smtClean="0">
                  <a:latin typeface="Century Gothic" panose="020B0502020202020204" pitchFamily="34" charset="0"/>
                </a:rPr>
                <a:t>Ornit</a:t>
              </a:r>
              <a:r>
                <a:rPr lang="en-US" altLang="sr-Latn-RS" sz="2000" b="1" dirty="0" smtClean="0">
                  <a:latin typeface="Century Gothic" panose="020B0502020202020204" pitchFamily="34" charset="0"/>
                </a:rPr>
                <a:t>h</a:t>
              </a:r>
              <a:r>
                <a:rPr lang="hr-HR" altLang="sr-Latn-RS" sz="2000" b="1" dirty="0" smtClean="0">
                  <a:latin typeface="Century Gothic" panose="020B0502020202020204" pitchFamily="34" charset="0"/>
                </a:rPr>
                <a:t>ine </a:t>
              </a:r>
              <a:r>
                <a:rPr lang="hr-HR" altLang="sr-Latn-RS" sz="2000" b="1" dirty="0" err="1">
                  <a:latin typeface="Century Gothic" panose="020B0502020202020204" pitchFamily="34" charset="0"/>
                </a:rPr>
                <a:t>and</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citrulline</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participate</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in</a:t>
              </a:r>
              <a:r>
                <a:rPr lang="hr-HR" altLang="sr-Latn-RS" sz="2000" b="1" dirty="0">
                  <a:latin typeface="Century Gothic" panose="020B0502020202020204" pitchFamily="34" charset="0"/>
                </a:rPr>
                <a:t> urea </a:t>
              </a:r>
              <a:r>
                <a:rPr lang="hr-HR" altLang="sr-Latn-RS" sz="2000" b="1" dirty="0" err="1" smtClean="0">
                  <a:latin typeface="Century Gothic" panose="020B0502020202020204" pitchFamily="34" charset="0"/>
                </a:rPr>
                <a:t>cycle</a:t>
              </a:r>
              <a:r>
                <a:rPr lang="en-US" altLang="sr-Latn-RS" sz="2000" b="1" dirty="0" smtClean="0">
                  <a:latin typeface="Century Gothic" panose="020B0502020202020204" pitchFamily="34" charset="0"/>
                </a:rPr>
                <a:t>.</a:t>
              </a:r>
              <a:r>
                <a:rPr lang="hr-HR" altLang="sr-Latn-RS" sz="2000" b="1" dirty="0" smtClean="0">
                  <a:latin typeface="Century Gothic" panose="020B0502020202020204" pitchFamily="34" charset="0"/>
                </a:rPr>
                <a:t> </a:t>
              </a:r>
              <a:endParaRPr lang="hr-HR" altLang="sr-Latn-RS" sz="2000" b="1" dirty="0">
                <a:latin typeface="Century Gothic" panose="020B0502020202020204" pitchFamily="34" charset="0"/>
              </a:endParaRPr>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56" y="2143116"/>
              <a:ext cx="5144250" cy="271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3"/>
            <p:cNvSpPr txBox="1">
              <a:spLocks noChangeArrowheads="1"/>
            </p:cNvSpPr>
            <p:nvPr/>
          </p:nvSpPr>
          <p:spPr bwMode="auto">
            <a:xfrm>
              <a:off x="3714744" y="3000372"/>
              <a:ext cx="135732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1800" b="1"/>
                <a:t>ornitine</a:t>
              </a:r>
            </a:p>
          </p:txBody>
        </p:sp>
        <p:sp>
          <p:nvSpPr>
            <p:cNvPr id="28678" name="TextBox 4"/>
            <p:cNvSpPr txBox="1">
              <a:spLocks noChangeArrowheads="1"/>
            </p:cNvSpPr>
            <p:nvPr/>
          </p:nvSpPr>
          <p:spPr bwMode="auto">
            <a:xfrm>
              <a:off x="3857620" y="4357694"/>
              <a:ext cx="135732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1800" b="1"/>
                <a:t>citrulline</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90538" y="788988"/>
            <a:ext cx="7921625" cy="5176837"/>
          </a:xfrm>
          <a:prstGeom prst="rect">
            <a:avLst/>
          </a:prstGeom>
          <a:solidFill>
            <a:srgbClr val="FFFFFF"/>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20000"/>
              </a:lnSpc>
              <a:spcBef>
                <a:spcPct val="0"/>
              </a:spcBef>
              <a:buFontTx/>
              <a:buNone/>
              <a:defRPr/>
            </a:pPr>
            <a:r>
              <a:rPr lang="hr-HR" altLang="sr-Latn-RS" sz="2800" b="1" u="sng" dirty="0" smtClean="0">
                <a:solidFill>
                  <a:srgbClr val="CC0000"/>
                </a:solidFill>
                <a:latin typeface="Century Gothic" pitchFamily="34" charset="0"/>
              </a:rPr>
              <a:t>CLASSIFICATION OF PROTEINS</a:t>
            </a:r>
            <a:r>
              <a:rPr lang="hr-HR" altLang="sr-Latn-RS" sz="2800" b="1" u="sng" dirty="0" smtClean="0">
                <a:solidFill>
                  <a:schemeClr val="accent2"/>
                </a:solidFill>
                <a:latin typeface="Century Gothic" pitchFamily="34" charset="0"/>
              </a:rPr>
              <a:t> </a:t>
            </a:r>
          </a:p>
          <a:p>
            <a:pPr algn="ctr" eaLnBrk="1" hangingPunct="1">
              <a:lnSpc>
                <a:spcPct val="120000"/>
              </a:lnSpc>
              <a:spcBef>
                <a:spcPct val="0"/>
              </a:spcBef>
              <a:buFontTx/>
              <a:buNone/>
              <a:defRPr/>
            </a:pPr>
            <a:r>
              <a:rPr lang="hr-HR" altLang="sr-Latn-RS" sz="2800" b="1" i="1" dirty="0" smtClean="0">
                <a:latin typeface="Century Gothic" pitchFamily="34" charset="0"/>
              </a:rPr>
              <a:t>according to “shape” and                         chemical properties</a:t>
            </a:r>
          </a:p>
          <a:p>
            <a:pPr eaLnBrk="1" hangingPunct="1">
              <a:lnSpc>
                <a:spcPct val="120000"/>
              </a:lnSpc>
              <a:spcBef>
                <a:spcPct val="0"/>
              </a:spcBef>
              <a:buFontTx/>
              <a:buNone/>
              <a:defRPr/>
            </a:pPr>
            <a:endParaRPr lang="hr-HR" altLang="sr-Latn-RS" sz="2800" b="1" dirty="0" smtClean="0">
              <a:latin typeface="Century Gothic" pitchFamily="34" charset="0"/>
            </a:endParaRPr>
          </a:p>
          <a:p>
            <a:pPr marL="457200" indent="-457200" eaLnBrk="1" hangingPunct="1">
              <a:spcBef>
                <a:spcPct val="0"/>
              </a:spcBef>
              <a:buFont typeface="Wingdings" panose="05000000000000000000" pitchFamily="2" charset="2"/>
              <a:buChar char="§"/>
              <a:defRPr/>
            </a:pPr>
            <a:r>
              <a:rPr lang="hr-HR" altLang="sr-Latn-RS" sz="2800" b="1" dirty="0" smtClean="0">
                <a:latin typeface="Century Gothic" pitchFamily="34" charset="0"/>
              </a:rPr>
              <a:t>FIBRILLARY/FIBROUS proteins are insoluble in water; mostly structural proteins </a:t>
            </a:r>
          </a:p>
          <a:p>
            <a:pPr marL="457200" indent="-457200" eaLnBrk="1" hangingPunct="1">
              <a:spcBef>
                <a:spcPct val="0"/>
              </a:spcBef>
              <a:buFont typeface="Wingdings" panose="05000000000000000000" pitchFamily="2" charset="2"/>
              <a:buChar char="§"/>
              <a:defRPr/>
            </a:pPr>
            <a:endParaRPr lang="hr-HR" altLang="sr-Latn-RS" sz="2800" b="1" dirty="0" smtClean="0">
              <a:latin typeface="Century Gothic" pitchFamily="34" charset="0"/>
            </a:endParaRPr>
          </a:p>
          <a:p>
            <a:pPr marL="457200" indent="-457200" eaLnBrk="1" hangingPunct="1">
              <a:spcBef>
                <a:spcPct val="0"/>
              </a:spcBef>
              <a:buFont typeface="Wingdings" panose="05000000000000000000" pitchFamily="2" charset="2"/>
              <a:buChar char="§"/>
              <a:defRPr/>
            </a:pPr>
            <a:r>
              <a:rPr lang="hr-HR" altLang="sr-Latn-RS" sz="2800" b="1" dirty="0" smtClean="0">
                <a:latin typeface="Century Gothic" pitchFamily="34" charset="0"/>
              </a:rPr>
              <a:t>GLOBULAR proteins are soluble in water</a:t>
            </a:r>
          </a:p>
          <a:p>
            <a:pPr marL="457200" indent="-457200" eaLnBrk="1" hangingPunct="1">
              <a:spcBef>
                <a:spcPct val="0"/>
              </a:spcBef>
              <a:buFont typeface="Wingdings" panose="05000000000000000000" pitchFamily="2" charset="2"/>
              <a:buChar char="§"/>
              <a:defRPr/>
            </a:pPr>
            <a:endParaRPr lang="hr-HR" altLang="sr-Latn-RS" sz="2800" b="1" dirty="0" smtClean="0">
              <a:latin typeface="Century Gothic" pitchFamily="34" charset="0"/>
            </a:endParaRPr>
          </a:p>
          <a:p>
            <a:pPr marL="457200" indent="-457200" eaLnBrk="1" hangingPunct="1">
              <a:spcBef>
                <a:spcPct val="0"/>
              </a:spcBef>
              <a:buFont typeface="Wingdings" panose="05000000000000000000" pitchFamily="2" charset="2"/>
              <a:buChar char="§"/>
              <a:defRPr/>
            </a:pPr>
            <a:r>
              <a:rPr lang="hr-HR" altLang="sr-Latn-RS" sz="2800" b="1" dirty="0" smtClean="0">
                <a:latin typeface="Century Gothic" pitchFamily="34" charset="0"/>
              </a:rPr>
              <a:t>COMPLEX PROTEINS, contain other non-protein groups, prosthetic groups etc. </a:t>
            </a:r>
            <a:endParaRPr lang="en-GB" altLang="sr-Latn-RS" sz="2800" b="1" dirty="0" smtClean="0">
              <a:latin typeface="Century Gothic"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71" y="3428773"/>
            <a:ext cx="38100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7" name="Group 2"/>
          <p:cNvGrpSpPr>
            <a:grpSpLocks/>
          </p:cNvGrpSpPr>
          <p:nvPr/>
        </p:nvGrpSpPr>
        <p:grpSpPr bwMode="auto">
          <a:xfrm>
            <a:off x="755650" y="404813"/>
            <a:ext cx="5040486" cy="3730624"/>
            <a:chOff x="755650" y="404813"/>
            <a:chExt cx="4878388" cy="3730625"/>
          </a:xfrm>
        </p:grpSpPr>
        <p:pic>
          <p:nvPicPr>
            <p:cNvPr id="317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04813"/>
              <a:ext cx="487838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 Box 4"/>
            <p:cNvSpPr txBox="1">
              <a:spLocks noChangeArrowheads="1"/>
            </p:cNvSpPr>
            <p:nvPr/>
          </p:nvSpPr>
          <p:spPr bwMode="auto">
            <a:xfrm>
              <a:off x="769196" y="3219450"/>
              <a:ext cx="3341688" cy="915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dirty="0" err="1">
                  <a:latin typeface="Century Gothic" panose="020B0502020202020204" pitchFamily="34" charset="0"/>
                </a:rPr>
                <a:t>Hydrophobic</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amino</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acids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in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the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interior</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the</a:t>
              </a:r>
              <a:r>
                <a:rPr lang="hr-HR" altLang="sr-Latn-RS" sz="1800" dirty="0">
                  <a:latin typeface="Century Gothic" panose="020B0502020202020204" pitchFamily="34" charset="0"/>
                </a:rPr>
                <a:t> </a:t>
              </a:r>
              <a:r>
                <a:rPr lang="hr-HR" altLang="sr-Latn-RS" sz="1800" dirty="0" err="1">
                  <a:solidFill>
                    <a:srgbClr val="FF3300"/>
                  </a:solidFill>
                  <a:latin typeface="Century Gothic" panose="020B0502020202020204" pitchFamily="34" charset="0"/>
                </a:rPr>
                <a:t>myoglobin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structure</a:t>
              </a:r>
              <a:r>
                <a:rPr lang="hr-HR" altLang="sr-Latn-RS" sz="1800" dirty="0">
                  <a:latin typeface="Century Gothic" panose="020B0502020202020204" pitchFamily="34" charset="0"/>
                </a:rPr>
                <a:t> (</a:t>
              </a:r>
              <a:r>
                <a:rPr lang="hr-HR" altLang="sr-Latn-RS" sz="1800" i="1" dirty="0" err="1">
                  <a:latin typeface="Century Gothic" panose="020B0502020202020204" pitchFamily="34" charset="0"/>
                </a:rPr>
                <a:t>in</a:t>
              </a:r>
              <a:r>
                <a:rPr lang="hr-HR" altLang="sr-Latn-RS" sz="1800" i="1" dirty="0">
                  <a:latin typeface="Century Gothic" panose="020B0502020202020204" pitchFamily="34" charset="0"/>
                </a:rPr>
                <a:t> </a:t>
              </a:r>
              <a:r>
                <a:rPr lang="hr-HR" altLang="sr-Latn-RS" sz="1800" i="1" dirty="0" err="1">
                  <a:latin typeface="Century Gothic" panose="020B0502020202020204" pitchFamily="34" charset="0"/>
                </a:rPr>
                <a:t>yellow</a:t>
              </a:r>
              <a:r>
                <a:rPr lang="hr-HR" altLang="sr-Latn-RS" sz="1800" dirty="0">
                  <a:latin typeface="Century Gothic" panose="020B0502020202020204" pitchFamily="34" charset="0"/>
                </a:rPr>
                <a:t>).</a:t>
              </a:r>
              <a:endParaRPr lang="en-GB" altLang="sr-Latn-RS" sz="1800" dirty="0">
                <a:latin typeface="Century Gothic" panose="020B0502020202020204" pitchFamily="34" charset="0"/>
              </a:endParaRPr>
            </a:p>
          </p:txBody>
        </p:sp>
      </p:grpSp>
      <p:sp>
        <p:nvSpPr>
          <p:cNvPr id="18438" name="Text Box 5"/>
          <p:cNvSpPr txBox="1">
            <a:spLocks noChangeArrowheads="1"/>
          </p:cNvSpPr>
          <p:nvPr/>
        </p:nvSpPr>
        <p:spPr bwMode="auto">
          <a:xfrm>
            <a:off x="1274068" y="5970577"/>
            <a:ext cx="3924300" cy="646112"/>
          </a:xfrm>
          <a:prstGeom prst="rect">
            <a:avLst/>
          </a:prstGeom>
          <a:solidFill>
            <a:schemeClr val="bg1"/>
          </a:solid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hr-HR" altLang="sr-Latn-RS" sz="1800" dirty="0" err="1">
                <a:latin typeface="Century Gothic" panose="020B0502020202020204" pitchFamily="34" charset="0"/>
              </a:rPr>
              <a:t>Inverse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position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the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amino</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acids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in</a:t>
            </a:r>
            <a:r>
              <a:rPr lang="hr-HR" altLang="sr-Latn-RS" sz="1800" dirty="0">
                <a:latin typeface="Century Gothic" panose="020B0502020202020204" pitchFamily="34" charset="0"/>
              </a:rPr>
              <a:t> membrane protein </a:t>
            </a:r>
            <a:r>
              <a:rPr lang="hr-HR" altLang="sr-Latn-RS" sz="1800" dirty="0" err="1">
                <a:solidFill>
                  <a:srgbClr val="0000FF"/>
                </a:solidFill>
                <a:latin typeface="Century Gothic" panose="020B0502020202020204" pitchFamily="34" charset="0"/>
              </a:rPr>
              <a:t>porin</a:t>
            </a:r>
            <a:r>
              <a:rPr lang="hr-HR" altLang="sr-Latn-RS" sz="1800" dirty="0">
                <a:latin typeface="Century Gothic" panose="020B0502020202020204" pitchFamily="34" charset="0"/>
              </a:rPr>
              <a:t>. </a:t>
            </a:r>
            <a:endParaRPr lang="en-GB" altLang="sr-Latn-RS" sz="1800" dirty="0">
              <a:latin typeface="Century Gothic" panose="020B0502020202020204" pitchFamily="34" charset="0"/>
            </a:endParaRPr>
          </a:p>
        </p:txBody>
      </p:sp>
      <p:sp>
        <p:nvSpPr>
          <p:cNvPr id="31749" name="Rectangle 6"/>
          <p:cNvSpPr>
            <a:spLocks noChangeArrowheads="1"/>
          </p:cNvSpPr>
          <p:nvPr/>
        </p:nvSpPr>
        <p:spPr bwMode="auto">
          <a:xfrm>
            <a:off x="3308852" y="472166"/>
            <a:ext cx="2414588" cy="25919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r-Latn-CS" altLang="sr-Latn-RS" sz="1800"/>
          </a:p>
        </p:txBody>
      </p:sp>
      <p:sp>
        <p:nvSpPr>
          <p:cNvPr id="31750" name="Text Box 7"/>
          <p:cNvSpPr txBox="1">
            <a:spLocks noChangeArrowheads="1"/>
          </p:cNvSpPr>
          <p:nvPr/>
        </p:nvSpPr>
        <p:spPr bwMode="auto">
          <a:xfrm>
            <a:off x="755650" y="404813"/>
            <a:ext cx="6477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r-Latn-CS" altLang="sr-Latn-RS" sz="1800"/>
          </a:p>
        </p:txBody>
      </p:sp>
      <p:sp>
        <p:nvSpPr>
          <p:cNvPr id="31751" name="TextBox 1"/>
          <p:cNvSpPr txBox="1">
            <a:spLocks noChangeArrowheads="1"/>
          </p:cNvSpPr>
          <p:nvPr/>
        </p:nvSpPr>
        <p:spPr bwMode="auto">
          <a:xfrm>
            <a:off x="3259696" y="884654"/>
            <a:ext cx="302498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2200" b="1" dirty="0">
                <a:latin typeface="Century Gothic" panose="020B0502020202020204" pitchFamily="34" charset="0"/>
              </a:rPr>
              <a:t>Water-</a:t>
            </a:r>
            <a:r>
              <a:rPr lang="hr-HR" altLang="sr-Latn-RS" sz="2200" b="1" dirty="0" err="1">
                <a:latin typeface="Century Gothic" panose="020B0502020202020204" pitchFamily="34" charset="0"/>
              </a:rPr>
              <a:t>soluble</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globular</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proteins</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fold</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into</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compact</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structures</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with</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nonpolar</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cores</a:t>
            </a:r>
            <a:r>
              <a:rPr lang="hr-HR" altLang="sr-Latn-RS" sz="2200" b="1" dirty="0">
                <a:latin typeface="Century Gothic" panose="020B0502020202020204" pitchFamily="34" charset="0"/>
              </a:rPr>
              <a:t>.</a:t>
            </a:r>
          </a:p>
        </p:txBody>
      </p:sp>
      <p:sp>
        <p:nvSpPr>
          <p:cNvPr id="11" name="TextBox 10"/>
          <p:cNvSpPr txBox="1">
            <a:spLocks noChangeArrowheads="1"/>
          </p:cNvSpPr>
          <p:nvPr/>
        </p:nvSpPr>
        <p:spPr bwMode="auto">
          <a:xfrm>
            <a:off x="1272530" y="4812338"/>
            <a:ext cx="3947542" cy="1107996"/>
          </a:xfrm>
          <a:prstGeom prst="rect">
            <a:avLst/>
          </a:prstGeom>
          <a:solidFill>
            <a:schemeClr val="bg1"/>
          </a:solidFill>
          <a:ln w="9525">
            <a:noFill/>
            <a:miter lim="800000"/>
            <a:headEnd/>
            <a:tailEnd/>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hr-HR" altLang="sr-Latn-RS" sz="2200" b="1" dirty="0">
                <a:latin typeface="Century Gothic" panose="020B0502020202020204" pitchFamily="34" charset="0"/>
              </a:rPr>
              <a:t>Membrane </a:t>
            </a:r>
            <a:r>
              <a:rPr lang="hr-HR" altLang="sr-Latn-RS" sz="2200" b="1" dirty="0" err="1">
                <a:latin typeface="Century Gothic" panose="020B0502020202020204" pitchFamily="34" charset="0"/>
              </a:rPr>
              <a:t>proteins</a:t>
            </a:r>
            <a:r>
              <a:rPr lang="hr-HR" altLang="sr-Latn-RS" sz="2200" b="1" dirty="0">
                <a:latin typeface="Century Gothic" panose="020B0502020202020204" pitchFamily="34" charset="0"/>
              </a:rPr>
              <a:t> are </a:t>
            </a:r>
            <a:r>
              <a:rPr lang="hr-HR" altLang="sr-Latn-RS" sz="2200" b="1" dirty="0" err="1">
                <a:latin typeface="Century Gothic" panose="020B0502020202020204" pitchFamily="34" charset="0"/>
              </a:rPr>
              <a:t>situated</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within</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hydrophobic</a:t>
            </a:r>
            <a:r>
              <a:rPr lang="hr-HR" altLang="sr-Latn-RS" sz="2200" b="1" dirty="0">
                <a:latin typeface="Century Gothic" panose="020B0502020202020204" pitchFamily="34" charset="0"/>
              </a:rPr>
              <a:t> </a:t>
            </a:r>
            <a:r>
              <a:rPr lang="hr-HR" altLang="sr-Latn-RS" sz="2200" b="1" dirty="0" err="1">
                <a:latin typeface="Century Gothic" panose="020B0502020202020204" pitchFamily="34" charset="0"/>
              </a:rPr>
              <a:t>environment</a:t>
            </a:r>
            <a:r>
              <a:rPr lang="hr-HR" altLang="sr-Latn-RS" sz="2200" b="1" dirty="0">
                <a:latin typeface="Century Gothic" panose="020B0502020202020204" pitchFamily="34" charset="0"/>
              </a:rPr>
              <a:t>.</a:t>
            </a:r>
          </a:p>
        </p:txBody>
      </p:sp>
    </p:spTree>
    <p:extLst>
      <p:ext uri="{BB962C8B-B14F-4D97-AF65-F5344CB8AC3E}">
        <p14:creationId xmlns:p14="http://schemas.microsoft.com/office/powerpoint/2010/main" val="157789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8"/>
                                        </p:tgtEl>
                                        <p:attrNameLst>
                                          <p:attrName>style.visibility</p:attrName>
                                        </p:attrNameLst>
                                      </p:cBhvr>
                                      <p:to>
                                        <p:strVal val="visible"/>
                                      </p:to>
                                    </p:set>
                                    <p:anim calcmode="lin" valueType="num">
                                      <p:cBhvr additive="base">
                                        <p:cTn id="11" dur="500" fill="hold"/>
                                        <p:tgtEl>
                                          <p:spTgt spid="18438"/>
                                        </p:tgtEl>
                                        <p:attrNameLst>
                                          <p:attrName>ppt_x</p:attrName>
                                        </p:attrNameLst>
                                      </p:cBhvr>
                                      <p:tavLst>
                                        <p:tav tm="0">
                                          <p:val>
                                            <p:strVal val="#ppt_x"/>
                                          </p:val>
                                        </p:tav>
                                        <p:tav tm="100000">
                                          <p:val>
                                            <p:strVal val="#ppt_x"/>
                                          </p:val>
                                        </p:tav>
                                      </p:tavLst>
                                    </p:anim>
                                    <p:anim calcmode="lin" valueType="num">
                                      <p:cBhvr additive="base">
                                        <p:cTn id="12" dur="500" fill="hold"/>
                                        <p:tgtEl>
                                          <p:spTgt spid="184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436"/>
                                        </p:tgtEl>
                                        <p:attrNameLst>
                                          <p:attrName>style.visibility</p:attrName>
                                        </p:attrNameLst>
                                      </p:cBhvr>
                                      <p:to>
                                        <p:strVal val="visible"/>
                                      </p:to>
                                    </p:set>
                                    <p:anim calcmode="lin" valueType="num">
                                      <p:cBhvr additive="base">
                                        <p:cTn id="15" dur="500" fill="hold"/>
                                        <p:tgtEl>
                                          <p:spTgt spid="18436"/>
                                        </p:tgtEl>
                                        <p:attrNameLst>
                                          <p:attrName>ppt_x</p:attrName>
                                        </p:attrNameLst>
                                      </p:cBhvr>
                                      <p:tavLst>
                                        <p:tav tm="0">
                                          <p:val>
                                            <p:strVal val="#ppt_x"/>
                                          </p:val>
                                        </p:tav>
                                        <p:tav tm="100000">
                                          <p:val>
                                            <p:strVal val="#ppt_x"/>
                                          </p:val>
                                        </p:tav>
                                      </p:tavLst>
                                    </p:anim>
                                    <p:anim calcmode="lin" valueType="num">
                                      <p:cBhvr additive="base">
                                        <p:cTn id="16"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5" y="1700213"/>
            <a:ext cx="78740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949325" y="784225"/>
            <a:ext cx="753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r-HR" altLang="sr-Latn-RS" sz="2400" b="1" u="sng">
                <a:solidFill>
                  <a:srgbClr val="0000FF"/>
                </a:solidFill>
                <a:latin typeface="Century Gothic" panose="020B0502020202020204" pitchFamily="34" charset="0"/>
              </a:rPr>
              <a:t>CLASSIFICATION OF                                                COMPLEX (CONJUGATED) PROTEINS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00678" y="1090613"/>
            <a:ext cx="8856662"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lnSpc>
                <a:spcPct val="120000"/>
              </a:lnSpc>
              <a:spcBef>
                <a:spcPct val="50000"/>
              </a:spcBef>
              <a:buFontTx/>
              <a:buNone/>
              <a:defRPr/>
            </a:pPr>
            <a:r>
              <a:rPr lang="hr-HR" altLang="sr-Latn-RS" sz="2400" b="1" u="sng" dirty="0" smtClean="0">
                <a:latin typeface="Century Gothic" pitchFamily="34" charset="0"/>
              </a:rPr>
              <a:t>OUTLINES</a:t>
            </a:r>
            <a:r>
              <a:rPr lang="hr-HR" altLang="sr-Latn-RS" sz="2400" b="1" dirty="0" smtClean="0">
                <a:solidFill>
                  <a:srgbClr val="0000CC"/>
                </a:solidFill>
                <a:effectLst>
                  <a:outerShdw blurRad="38100" dist="38100" dir="2700000" algn="tl">
                    <a:srgbClr val="000000">
                      <a:alpha val="43137"/>
                    </a:srgbClr>
                  </a:outerShdw>
                </a:effectLst>
                <a:latin typeface="Century Gothic" pitchFamily="34" charset="0"/>
              </a:rPr>
              <a:t> </a:t>
            </a:r>
          </a:p>
          <a:p>
            <a:pPr eaLnBrk="1" hangingPunct="1">
              <a:lnSpc>
                <a:spcPct val="120000"/>
              </a:lnSpc>
              <a:spcBef>
                <a:spcPct val="50000"/>
              </a:spcBef>
              <a:buFont typeface="Wingdings" pitchFamily="2" charset="2"/>
              <a:buChar char="§"/>
              <a:defRPr/>
            </a:pPr>
            <a:r>
              <a:rPr lang="hr-HR" altLang="sr-Latn-RS" sz="2400" b="1" dirty="0" smtClean="0">
                <a:solidFill>
                  <a:srgbClr val="0000CC"/>
                </a:solidFill>
                <a:latin typeface="Century Gothic" pitchFamily="34" charset="0"/>
              </a:rPr>
              <a:t>What are </a:t>
            </a:r>
            <a:r>
              <a:rPr lang="hr-HR" altLang="sr-Latn-RS" sz="2400" b="1" dirty="0" smtClean="0">
                <a:solidFill>
                  <a:srgbClr val="CC0000"/>
                </a:solidFill>
                <a:latin typeface="Century Gothic" pitchFamily="34" charset="0"/>
              </a:rPr>
              <a:t>proteins</a:t>
            </a:r>
            <a:r>
              <a:rPr lang="hr-HR" altLang="sr-Latn-RS" sz="2400" b="1" dirty="0" smtClean="0">
                <a:solidFill>
                  <a:srgbClr val="0000CC"/>
                </a:solidFill>
                <a:latin typeface="Century Gothic" pitchFamily="34" charset="0"/>
              </a:rPr>
              <a:t>?</a:t>
            </a:r>
          </a:p>
          <a:p>
            <a:pPr eaLnBrk="1" hangingPunct="1">
              <a:lnSpc>
                <a:spcPct val="120000"/>
              </a:lnSpc>
              <a:spcBef>
                <a:spcPct val="50000"/>
              </a:spcBef>
              <a:buFont typeface="Wingdings" pitchFamily="2" charset="2"/>
              <a:buChar char="§"/>
              <a:defRPr/>
            </a:pPr>
            <a:r>
              <a:rPr lang="hr-HR" altLang="sr-Latn-RS" sz="2400" b="1" dirty="0" smtClean="0">
                <a:solidFill>
                  <a:srgbClr val="0000CC"/>
                </a:solidFill>
                <a:latin typeface="Century Gothic" pitchFamily="34" charset="0"/>
              </a:rPr>
              <a:t> What is a </a:t>
            </a:r>
            <a:r>
              <a:rPr lang="hr-HR" altLang="sr-Latn-RS" sz="2400" b="1" dirty="0" smtClean="0">
                <a:solidFill>
                  <a:srgbClr val="CC0000"/>
                </a:solidFill>
                <a:latin typeface="Century Gothic" pitchFamily="34" charset="0"/>
              </a:rPr>
              <a:t>protein structure</a:t>
            </a:r>
            <a:r>
              <a:rPr lang="hr-HR" altLang="sr-Latn-RS" sz="2400" b="1" dirty="0" smtClean="0">
                <a:solidFill>
                  <a:srgbClr val="0000CC"/>
                </a:solidFill>
                <a:latin typeface="Century Gothic" pitchFamily="34" charset="0"/>
              </a:rPr>
              <a:t>? </a:t>
            </a:r>
          </a:p>
          <a:p>
            <a:pPr eaLnBrk="1" hangingPunct="1">
              <a:lnSpc>
                <a:spcPct val="120000"/>
              </a:lnSpc>
              <a:spcBef>
                <a:spcPct val="50000"/>
              </a:spcBef>
              <a:buFont typeface="Wingdings" pitchFamily="2" charset="2"/>
              <a:buChar char="§"/>
              <a:defRPr/>
            </a:pPr>
            <a:r>
              <a:rPr lang="hr-HR" altLang="sr-Latn-RS" sz="2400" b="1" dirty="0" smtClean="0">
                <a:solidFill>
                  <a:srgbClr val="0000CC"/>
                </a:solidFill>
                <a:latin typeface="Century Gothic" pitchFamily="34" charset="0"/>
              </a:rPr>
              <a:t> In which way the </a:t>
            </a:r>
            <a:r>
              <a:rPr lang="hr-HR" altLang="sr-Latn-RS" sz="2400" b="1" dirty="0" smtClean="0">
                <a:solidFill>
                  <a:srgbClr val="CC0000"/>
                </a:solidFill>
                <a:latin typeface="Century Gothic" pitchFamily="34" charset="0"/>
              </a:rPr>
              <a:t>structural organisation</a:t>
            </a:r>
            <a:r>
              <a:rPr lang="hr-HR" altLang="sr-Latn-RS" sz="2400" b="1" dirty="0" smtClean="0">
                <a:solidFill>
                  <a:srgbClr val="0000CC"/>
                </a:solidFill>
                <a:latin typeface="Century Gothic" pitchFamily="34" charset="0"/>
              </a:rPr>
              <a:t> of proteins determines </a:t>
            </a:r>
            <a:r>
              <a:rPr lang="hr-HR" altLang="sr-Latn-RS" sz="2400" b="1" dirty="0" smtClean="0">
                <a:solidFill>
                  <a:srgbClr val="CC0000"/>
                </a:solidFill>
                <a:latin typeface="Century Gothic" pitchFamily="34" charset="0"/>
              </a:rPr>
              <a:t>protein</a:t>
            </a:r>
            <a:r>
              <a:rPr lang="hr-HR" altLang="sr-Latn-RS" sz="2400" b="1" dirty="0" smtClean="0">
                <a:solidFill>
                  <a:srgbClr val="0000CC"/>
                </a:solidFill>
                <a:latin typeface="Century Gothic" pitchFamily="34" charset="0"/>
              </a:rPr>
              <a:t> </a:t>
            </a:r>
            <a:r>
              <a:rPr lang="hr-HR" altLang="sr-Latn-RS" sz="2400" b="1" dirty="0" smtClean="0">
                <a:solidFill>
                  <a:srgbClr val="CC0000"/>
                </a:solidFill>
                <a:latin typeface="Century Gothic" pitchFamily="34" charset="0"/>
              </a:rPr>
              <a:t>functions</a:t>
            </a:r>
            <a:r>
              <a:rPr lang="hr-HR" altLang="sr-Latn-RS" sz="2400" b="1" dirty="0" smtClean="0">
                <a:solidFill>
                  <a:srgbClr val="0000CC"/>
                </a:solidFill>
                <a:latin typeface="Century Gothic" pitchFamily="34" charset="0"/>
              </a:rPr>
              <a:t>?</a:t>
            </a:r>
          </a:p>
          <a:p>
            <a:pPr eaLnBrk="1" hangingPunct="1">
              <a:lnSpc>
                <a:spcPct val="120000"/>
              </a:lnSpc>
              <a:spcBef>
                <a:spcPct val="50000"/>
              </a:spcBef>
              <a:buFont typeface="Wingdings" pitchFamily="2" charset="2"/>
              <a:buChar char="§"/>
              <a:defRPr/>
            </a:pPr>
            <a:r>
              <a:rPr lang="hr-HR" altLang="sr-Latn-RS" sz="2400" b="1" dirty="0" smtClean="0">
                <a:solidFill>
                  <a:srgbClr val="0000CC"/>
                </a:solidFill>
                <a:latin typeface="Century Gothic" pitchFamily="34" charset="0"/>
              </a:rPr>
              <a:t> How disorders in protein structure cause </a:t>
            </a:r>
            <a:r>
              <a:rPr lang="hr-HR" altLang="sr-Latn-RS" sz="2400" b="1" dirty="0" smtClean="0">
                <a:solidFill>
                  <a:srgbClr val="CC0000"/>
                </a:solidFill>
                <a:latin typeface="Century Gothic" pitchFamily="34" charset="0"/>
              </a:rPr>
              <a:t>disease</a:t>
            </a:r>
            <a:r>
              <a:rPr lang="hr-HR" altLang="sr-Latn-RS" sz="2400" b="1" dirty="0" smtClean="0">
                <a:solidFill>
                  <a:srgbClr val="0000CC"/>
                </a:solidFill>
                <a:latin typeface="Century Gothic" pitchFamily="34" charset="0"/>
              </a:rPr>
              <a:t>?</a:t>
            </a:r>
            <a:endParaRPr lang="en-GB" altLang="sr-Latn-RS" sz="2400" b="1" dirty="0" smtClean="0">
              <a:solidFill>
                <a:srgbClr val="0000CC"/>
              </a:solidFill>
              <a:latin typeface="Century Gothic" pitchFamily="34" charset="0"/>
            </a:endParaRPr>
          </a:p>
        </p:txBody>
      </p:sp>
      <p:sp>
        <p:nvSpPr>
          <p:cNvPr id="3" name="Rectangle 2"/>
          <p:cNvSpPr/>
          <p:nvPr/>
        </p:nvSpPr>
        <p:spPr>
          <a:xfrm>
            <a:off x="179388" y="2204864"/>
            <a:ext cx="8569325" cy="23766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TextBox 3"/>
          <p:cNvSpPr txBox="1"/>
          <p:nvPr/>
        </p:nvSpPr>
        <p:spPr>
          <a:xfrm>
            <a:off x="179389" y="5085184"/>
            <a:ext cx="8569324" cy="1569660"/>
          </a:xfrm>
          <a:prstGeom prst="rect">
            <a:avLst/>
          </a:prstGeom>
          <a:noFill/>
        </p:spPr>
        <p:txBody>
          <a:bodyPr wrap="square" rtlCol="0">
            <a:spAutoFit/>
          </a:bodyPr>
          <a:lstStyle/>
          <a:p>
            <a:pPr marL="285750" indent="-285750">
              <a:buFont typeface="Wingdings" panose="05000000000000000000" pitchFamily="2" charset="2"/>
              <a:buChar char="§"/>
            </a:pPr>
            <a:r>
              <a:rPr lang="en-US" sz="1600" dirty="0" smtClean="0">
                <a:latin typeface="Century Gothic" panose="020B0502020202020204" pitchFamily="34" charset="0"/>
              </a:rPr>
              <a:t>Slides 3-7 give a few </a:t>
            </a:r>
            <a:r>
              <a:rPr lang="en-US" sz="1600" dirty="0">
                <a:latin typeface="Century Gothic" panose="020B0502020202020204" pitchFamily="34" charset="0"/>
              </a:rPr>
              <a:t>historical remarks on protein research, and diversity of protein </a:t>
            </a:r>
            <a:r>
              <a:rPr lang="en-US" sz="1600" dirty="0" smtClean="0">
                <a:latin typeface="Century Gothic" panose="020B0502020202020204" pitchFamily="34" charset="0"/>
              </a:rPr>
              <a:t>functions</a:t>
            </a:r>
            <a:r>
              <a:rPr lang="en-US" sz="1600" dirty="0">
                <a:latin typeface="Century Gothic" panose="020B0502020202020204" pitchFamily="34" charset="0"/>
              </a:rPr>
              <a:t>.</a:t>
            </a:r>
            <a:endParaRPr lang="en-US" sz="1600" dirty="0" smtClean="0">
              <a:latin typeface="Century Gothic" panose="020B0502020202020204" pitchFamily="34" charset="0"/>
            </a:endParaRPr>
          </a:p>
          <a:p>
            <a:pPr marL="285750" indent="-285750">
              <a:buFont typeface="Wingdings" panose="05000000000000000000" pitchFamily="2" charset="2"/>
              <a:buChar char="§"/>
            </a:pPr>
            <a:r>
              <a:rPr lang="en-US" sz="1600" dirty="0" smtClean="0">
                <a:latin typeface="Century Gothic" panose="020B0502020202020204" pitchFamily="34" charset="0"/>
              </a:rPr>
              <a:t>Slides 8-12 remind on structural </a:t>
            </a:r>
            <a:r>
              <a:rPr lang="en-US" sz="1600" dirty="0">
                <a:latin typeface="Century Gothic" panose="020B0502020202020204" pitchFamily="34" charset="0"/>
              </a:rPr>
              <a:t>features of amino acids </a:t>
            </a:r>
            <a:r>
              <a:rPr lang="en-US" sz="1600" dirty="0" smtClean="0">
                <a:latin typeface="Century Gothic" panose="020B0502020202020204" pitchFamily="34" charset="0"/>
              </a:rPr>
              <a:t>as protein </a:t>
            </a:r>
            <a:r>
              <a:rPr lang="en-US" sz="1600" dirty="0">
                <a:latin typeface="Century Gothic" panose="020B0502020202020204" pitchFamily="34" charset="0"/>
              </a:rPr>
              <a:t>building </a:t>
            </a:r>
            <a:r>
              <a:rPr lang="en-US" sz="1600" dirty="0" smtClean="0">
                <a:latin typeface="Century Gothic" panose="020B0502020202020204" pitchFamily="34" charset="0"/>
              </a:rPr>
              <a:t>blocks. </a:t>
            </a:r>
          </a:p>
          <a:p>
            <a:pPr marL="285750" indent="-285750">
              <a:buFont typeface="Wingdings" panose="05000000000000000000" pitchFamily="2" charset="2"/>
              <a:buChar char="§"/>
            </a:pPr>
            <a:r>
              <a:rPr lang="en-US" sz="1600" dirty="0" smtClean="0">
                <a:latin typeface="Century Gothic" panose="020B0502020202020204" pitchFamily="34" charset="0"/>
              </a:rPr>
              <a:t>Slides 13-19 </a:t>
            </a:r>
            <a:r>
              <a:rPr lang="en-US" sz="1600" dirty="0">
                <a:latin typeface="Century Gothic" panose="020B0502020202020204" pitchFamily="34" charset="0"/>
              </a:rPr>
              <a:t>present </a:t>
            </a:r>
            <a:r>
              <a:rPr lang="en-US" sz="1600" dirty="0" smtClean="0">
                <a:latin typeface="Century Gothic" panose="020B0502020202020204" pitchFamily="34" charset="0"/>
              </a:rPr>
              <a:t>classifications </a:t>
            </a:r>
            <a:r>
              <a:rPr lang="en-US" sz="1600" dirty="0">
                <a:latin typeface="Century Gothic" panose="020B0502020202020204" pitchFamily="34" charset="0"/>
              </a:rPr>
              <a:t>of amino acids and </a:t>
            </a:r>
            <a:r>
              <a:rPr lang="en-US" sz="1600" dirty="0" smtClean="0">
                <a:latin typeface="Century Gothic" panose="020B0502020202020204" pitchFamily="34" charset="0"/>
              </a:rPr>
              <a:t>proteins. </a:t>
            </a:r>
          </a:p>
          <a:p>
            <a:pPr marL="285750" indent="-285750">
              <a:buFont typeface="Wingdings" panose="05000000000000000000" pitchFamily="2" charset="2"/>
              <a:buChar char="§"/>
            </a:pPr>
            <a:r>
              <a:rPr lang="en-US" sz="1600" dirty="0">
                <a:latin typeface="Century Gothic" panose="020B0502020202020204" pitchFamily="34" charset="0"/>
              </a:rPr>
              <a:t>O</a:t>
            </a:r>
            <a:r>
              <a:rPr lang="en-US" sz="1600" dirty="0" smtClean="0">
                <a:latin typeface="Century Gothic" panose="020B0502020202020204" pitchFamily="34" charset="0"/>
              </a:rPr>
              <a:t>ther </a:t>
            </a:r>
            <a:r>
              <a:rPr lang="en-US" sz="1600" dirty="0">
                <a:latin typeface="Century Gothic" panose="020B0502020202020204" pitchFamily="34" charset="0"/>
              </a:rPr>
              <a:t>slides are dealing with explaining protein structural organization. </a:t>
            </a:r>
            <a:endParaRPr lang="en-US" sz="1600" dirty="0" smtClean="0">
              <a:latin typeface="Century Gothic" panose="020B0502020202020204" pitchFamily="34" charset="0"/>
            </a:endParaRPr>
          </a:p>
          <a:p>
            <a:pPr marL="285750" indent="-285750">
              <a:buFont typeface="Wingdings" panose="05000000000000000000" pitchFamily="2" charset="2"/>
              <a:buChar char="§"/>
            </a:pPr>
            <a:r>
              <a:rPr lang="en-US" sz="1600" dirty="0" smtClean="0">
                <a:latin typeface="Century Gothic" panose="020B0502020202020204" pitchFamily="34" charset="0"/>
              </a:rPr>
              <a:t>The </a:t>
            </a:r>
            <a:r>
              <a:rPr lang="en-US" sz="1600" dirty="0">
                <a:latin typeface="Century Gothic" panose="020B0502020202020204" pitchFamily="34" charset="0"/>
              </a:rPr>
              <a:t>presentation ends with several review questions.</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596336" y="709005"/>
            <a:ext cx="936104" cy="938733"/>
          </a:xfrm>
          <a:prstGeom prst="rect">
            <a:avLst/>
          </a:prstGeom>
          <a:ln w="15875">
            <a:solidFill>
              <a:srgbClr val="FF0000"/>
            </a:solidFill>
          </a:ln>
        </p:spPr>
      </p:pic>
    </p:spTree>
    <p:custDataLst>
      <p:tags r:id="rId1"/>
    </p:custDataLst>
  </p:cSld>
  <p:clrMapOvr>
    <a:masterClrMapping/>
  </p:clrMapOvr>
  <p:transition spd="slow" advTm="705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15900" y="965200"/>
            <a:ext cx="8893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800" b="1">
                <a:solidFill>
                  <a:schemeClr val="accent2"/>
                </a:solidFill>
                <a:latin typeface="Century Gothic" panose="020B0502020202020204" pitchFamily="34" charset="0"/>
              </a:rPr>
              <a:t>LEVELS OF PROTEIN STRUCTURAL ORGANISATION</a:t>
            </a:r>
            <a:endParaRPr lang="en-GB" altLang="sr-Latn-RS" sz="2800" b="1">
              <a:solidFill>
                <a:schemeClr val="accent2"/>
              </a:solidFill>
              <a:latin typeface="Century Gothic" panose="020B0502020202020204" pitchFamily="34" charset="0"/>
            </a:endParaRPr>
          </a:p>
        </p:txBody>
      </p:sp>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0" y="2482850"/>
            <a:ext cx="8966200" cy="317817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1258888" y="1676400"/>
            <a:ext cx="7777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400" b="1">
                <a:solidFill>
                  <a:srgbClr val="FF0000"/>
                </a:solidFill>
                <a:latin typeface="Century Gothic" panose="020B0502020202020204" pitchFamily="34" charset="0"/>
              </a:rPr>
              <a:t>PROTEINS ARE POLYMERS OF AMINO ACIDS</a:t>
            </a:r>
            <a:endParaRPr lang="en-GB" altLang="sr-Latn-RS" sz="2400" b="1">
              <a:solidFill>
                <a:srgbClr val="FF0000"/>
              </a:solidFill>
              <a:latin typeface="Century Gothic" panose="020B0502020202020204" pitchFamily="34" charset="0"/>
            </a:endParaRPr>
          </a:p>
        </p:txBody>
      </p:sp>
      <p:pic>
        <p:nvPicPr>
          <p:cNvPr id="2" name="slajd 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516216" y="5877272"/>
            <a:ext cx="688777" cy="688777"/>
          </a:xfrm>
          <a:prstGeom prst="rect">
            <a:avLst/>
          </a:prstGeom>
          <a:ln>
            <a:solidFill>
              <a:srgbClr val="FF0000"/>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186"/>
    </mc:Choice>
    <mc:Fallback xmlns="">
      <p:transition spd="slow" advTm="4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539750" y="1700213"/>
            <a:ext cx="843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b="1">
                <a:latin typeface="Century Gothic" panose="020B0502020202020204" pitchFamily="34" charset="0"/>
              </a:rPr>
              <a:t>AMINO ACID MOLECULES ARE JOINED THROUGH </a:t>
            </a:r>
            <a:r>
              <a:rPr lang="hr-HR" altLang="sr-Latn-RS" sz="1800" b="1">
                <a:solidFill>
                  <a:srgbClr val="FF0000"/>
                </a:solidFill>
                <a:latin typeface="Century Gothic" panose="020B0502020202020204" pitchFamily="34" charset="0"/>
              </a:rPr>
              <a:t>AMIDE LINKAGE </a:t>
            </a:r>
            <a:r>
              <a:rPr lang="hr-HR" altLang="sr-Latn-RS" sz="1800" b="1">
                <a:latin typeface="Century Gothic" panose="020B0502020202020204" pitchFamily="34" charset="0"/>
              </a:rPr>
              <a:t>                                   </a:t>
            </a:r>
            <a:r>
              <a:rPr lang="hr-HR" altLang="sr-Latn-RS" sz="1800" b="1">
                <a:solidFill>
                  <a:srgbClr val="FF0000"/>
                </a:solidFill>
                <a:latin typeface="Century Gothic" panose="020B0502020202020204" pitchFamily="34" charset="0"/>
              </a:rPr>
              <a:t>-PEPTIDE BONDS</a:t>
            </a:r>
            <a:endParaRPr lang="en-GB" altLang="sr-Latn-RS" sz="1800" b="1">
              <a:solidFill>
                <a:srgbClr val="FF0000"/>
              </a:solidFill>
              <a:latin typeface="Century Gothic" panose="020B0502020202020204" pitchFamily="34" charset="0"/>
            </a:endParaRPr>
          </a:p>
        </p:txBody>
      </p:sp>
      <p:sp>
        <p:nvSpPr>
          <p:cNvPr id="20484" name="Text Box 4"/>
          <p:cNvSpPr txBox="1">
            <a:spLocks noChangeArrowheads="1"/>
          </p:cNvSpPr>
          <p:nvPr/>
        </p:nvSpPr>
        <p:spPr bwMode="auto">
          <a:xfrm>
            <a:off x="931069" y="5373216"/>
            <a:ext cx="7323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dirty="0">
                <a:solidFill>
                  <a:srgbClr val="FF0000"/>
                </a:solidFill>
                <a:latin typeface="Century Gothic" panose="020B0502020202020204" pitchFamily="34" charset="0"/>
              </a:rPr>
              <a:t>Peptide </a:t>
            </a:r>
            <a:r>
              <a:rPr lang="hr-HR" altLang="sr-Latn-RS" sz="2000" b="1" dirty="0" err="1">
                <a:solidFill>
                  <a:srgbClr val="FF0000"/>
                </a:solidFill>
                <a:latin typeface="Century Gothic" panose="020B0502020202020204" pitchFamily="34" charset="0"/>
              </a:rPr>
              <a:t>bond</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is</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formed</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between</a:t>
            </a:r>
            <a:r>
              <a:rPr lang="hr-HR" altLang="sr-Latn-RS" sz="2000" b="1" dirty="0">
                <a:solidFill>
                  <a:srgbClr val="FF0000"/>
                </a:solidFill>
                <a:latin typeface="Century Gothic" panose="020B0502020202020204" pitchFamily="34" charset="0"/>
              </a:rPr>
              <a:t> </a:t>
            </a:r>
            <a:r>
              <a:rPr lang="hr-HR" altLang="sr-Latn-RS" sz="2000" b="1" dirty="0">
                <a:solidFill>
                  <a:srgbClr val="FF0000"/>
                </a:solidFill>
                <a:latin typeface="Century Gothic" panose="020B0502020202020204" pitchFamily="34" charset="0"/>
                <a:sym typeface="Symbol" panose="05050102010706020507" pitchFamily="18" charset="2"/>
              </a:rPr>
              <a:t>-</a:t>
            </a:r>
            <a:r>
              <a:rPr lang="hr-HR" altLang="sr-Latn-RS" sz="2000" b="1" dirty="0" err="1">
                <a:solidFill>
                  <a:srgbClr val="FF0000"/>
                </a:solidFill>
                <a:latin typeface="Century Gothic" panose="020B0502020202020204" pitchFamily="34" charset="0"/>
              </a:rPr>
              <a:t>carboxyl</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group</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of</a:t>
            </a:r>
            <a:r>
              <a:rPr lang="hr-HR" altLang="sr-Latn-RS" sz="2000" b="1" dirty="0">
                <a:solidFill>
                  <a:srgbClr val="FF0000"/>
                </a:solidFill>
                <a:latin typeface="Century Gothic" panose="020B0502020202020204" pitchFamily="34" charset="0"/>
              </a:rPr>
              <a:t> one </a:t>
            </a:r>
            <a:r>
              <a:rPr lang="hr-HR" altLang="sr-Latn-RS" sz="2000" b="1" dirty="0" err="1">
                <a:solidFill>
                  <a:srgbClr val="FF0000"/>
                </a:solidFill>
                <a:latin typeface="Century Gothic" panose="020B0502020202020204" pitchFamily="34" charset="0"/>
              </a:rPr>
              <a:t>amino</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acid</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and</a:t>
            </a:r>
            <a:r>
              <a:rPr lang="hr-HR" altLang="sr-Latn-RS" sz="2000" b="1" dirty="0">
                <a:solidFill>
                  <a:srgbClr val="FF0000"/>
                </a:solidFill>
                <a:latin typeface="Century Gothic" panose="020B0502020202020204" pitchFamily="34" charset="0"/>
              </a:rPr>
              <a:t> </a:t>
            </a:r>
            <a:r>
              <a:rPr lang="hr-HR" altLang="sr-Latn-RS" sz="2000" b="1" dirty="0">
                <a:solidFill>
                  <a:srgbClr val="FF0000"/>
                </a:solidFill>
                <a:latin typeface="Century Gothic" panose="020B0502020202020204" pitchFamily="34" charset="0"/>
                <a:sym typeface="Symbol" panose="05050102010706020507" pitchFamily="18" charset="2"/>
              </a:rPr>
              <a:t></a:t>
            </a:r>
            <a:r>
              <a:rPr lang="hr-HR" altLang="sr-Latn-RS" sz="2000" b="1" dirty="0">
                <a:solidFill>
                  <a:srgbClr val="FF0000"/>
                </a:solidFill>
                <a:latin typeface="Century Gothic" panose="020B0502020202020204" pitchFamily="34" charset="0"/>
              </a:rPr>
              <a:t>-</a:t>
            </a:r>
            <a:r>
              <a:rPr lang="hr-HR" altLang="sr-Latn-RS" sz="2000" b="1" dirty="0" err="1">
                <a:solidFill>
                  <a:srgbClr val="FF0000"/>
                </a:solidFill>
                <a:latin typeface="Century Gothic" panose="020B0502020202020204" pitchFamily="34" charset="0"/>
              </a:rPr>
              <a:t>amino</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group</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of</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another</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amino</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acid</a:t>
            </a:r>
            <a:r>
              <a:rPr lang="hr-HR" altLang="sr-Latn-RS" sz="2000" b="1" dirty="0">
                <a:solidFill>
                  <a:srgbClr val="FF0000"/>
                </a:solidFill>
                <a:latin typeface="Century Gothic" panose="020B0502020202020204" pitchFamily="34" charset="0"/>
              </a:rPr>
              <a:t>.  </a:t>
            </a:r>
          </a:p>
        </p:txBody>
      </p:sp>
      <p:sp>
        <p:nvSpPr>
          <p:cNvPr id="20485" name="Text Box 5"/>
          <p:cNvSpPr txBox="1">
            <a:spLocks noChangeArrowheads="1"/>
          </p:cNvSpPr>
          <p:nvPr/>
        </p:nvSpPr>
        <p:spPr bwMode="auto">
          <a:xfrm>
            <a:off x="477838" y="304800"/>
            <a:ext cx="8229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u="sng" dirty="0">
                <a:solidFill>
                  <a:srgbClr val="FF0000"/>
                </a:solidFill>
                <a:latin typeface="Century Gothic" panose="020B0502020202020204" pitchFamily="34" charset="0"/>
              </a:rPr>
              <a:t>PRIMARY STRUCTURE</a:t>
            </a:r>
          </a:p>
          <a:p>
            <a:pPr algn="ctr" eaLnBrk="1" hangingPunct="1">
              <a:spcBef>
                <a:spcPct val="50000"/>
              </a:spcBef>
              <a:buFontTx/>
              <a:buNone/>
            </a:pPr>
            <a:r>
              <a:rPr lang="hr-HR" altLang="sr-Latn-RS" sz="2400" b="1" dirty="0">
                <a:solidFill>
                  <a:srgbClr val="FF0000"/>
                </a:solidFill>
                <a:latin typeface="Century Gothic" panose="020B0502020202020204" pitchFamily="34" charset="0"/>
              </a:rPr>
              <a:t>-</a:t>
            </a:r>
            <a:r>
              <a:rPr lang="hr-HR" altLang="sr-Latn-RS" sz="2400" b="1" dirty="0" err="1">
                <a:solidFill>
                  <a:srgbClr val="FF0000"/>
                </a:solidFill>
                <a:latin typeface="Century Gothic" panose="020B0502020202020204" pitchFamily="34" charset="0"/>
              </a:rPr>
              <a:t>amino</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acid</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sequence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in</a:t>
            </a:r>
            <a:r>
              <a:rPr lang="hr-HR" altLang="sr-Latn-RS" sz="2400" b="1" dirty="0">
                <a:solidFill>
                  <a:srgbClr val="FF0000"/>
                </a:solidFill>
                <a:latin typeface="Century Gothic" panose="020B0502020202020204" pitchFamily="34" charset="0"/>
              </a:rPr>
              <a:t> a </a:t>
            </a:r>
            <a:r>
              <a:rPr lang="hr-HR" altLang="sr-Latn-RS" sz="2400" b="1" dirty="0" err="1">
                <a:solidFill>
                  <a:srgbClr val="FF0000"/>
                </a:solidFill>
                <a:latin typeface="Century Gothic" panose="020B0502020202020204" pitchFamily="34" charset="0"/>
              </a:rPr>
              <a:t>polypeptide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chain</a:t>
            </a:r>
            <a:endParaRPr lang="en-GB" altLang="sr-Latn-RS" sz="2400" b="1" dirty="0">
              <a:solidFill>
                <a:srgbClr val="FF0000"/>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2576414" y="2636912"/>
            <a:ext cx="4032448" cy="2647680"/>
          </a:xfrm>
          <a:prstGeom prst="rect">
            <a:avLst/>
          </a:prstGeom>
          <a:ln>
            <a:solidFill>
              <a:srgbClr val="FF0000"/>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76250"/>
            <a:ext cx="6553200" cy="4064000"/>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 Box 3"/>
          <p:cNvSpPr txBox="1">
            <a:spLocks noChangeArrowheads="1"/>
          </p:cNvSpPr>
          <p:nvPr/>
        </p:nvSpPr>
        <p:spPr bwMode="auto">
          <a:xfrm>
            <a:off x="323850" y="4797425"/>
            <a:ext cx="583247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5000"/>
              </a:lnSpc>
              <a:spcBef>
                <a:spcPct val="50000"/>
              </a:spcBef>
              <a:buFontTx/>
              <a:buNone/>
            </a:pPr>
            <a:r>
              <a:rPr lang="hr-HR" altLang="sr-Latn-RS" sz="1800" dirty="0">
                <a:latin typeface="Century Gothic" panose="020B0502020202020204" pitchFamily="34" charset="0"/>
              </a:rPr>
              <a:t>Peptide C-N </a:t>
            </a:r>
            <a:r>
              <a:rPr lang="hr-HR" altLang="sr-Latn-RS" sz="1800" dirty="0" err="1">
                <a:latin typeface="Century Gothic" panose="020B0502020202020204" pitchFamily="34" charset="0"/>
              </a:rPr>
              <a:t>bond</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is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shorter</a:t>
            </a:r>
            <a:r>
              <a:rPr lang="hr-HR" altLang="sr-Latn-RS" sz="1800" dirty="0">
                <a:latin typeface="Century Gothic" panose="020B0502020202020204" pitchFamily="34" charset="0"/>
              </a:rPr>
              <a:t> (0.132 nm) </a:t>
            </a:r>
            <a:r>
              <a:rPr lang="hr-HR" altLang="sr-Latn-RS" sz="1800" dirty="0" err="1">
                <a:latin typeface="Century Gothic" panose="020B0502020202020204" pitchFamily="34" charset="0"/>
              </a:rPr>
              <a:t>than</a:t>
            </a:r>
            <a:r>
              <a:rPr lang="hr-HR" altLang="sr-Latn-RS" sz="1800" dirty="0">
                <a:latin typeface="Century Gothic" panose="020B0502020202020204" pitchFamily="34" charset="0"/>
              </a:rPr>
              <a:t> single C-N </a:t>
            </a:r>
            <a:r>
              <a:rPr lang="hr-HR" altLang="sr-Latn-RS" sz="1800" dirty="0" err="1">
                <a:latin typeface="Century Gothic" panose="020B0502020202020204" pitchFamily="34" charset="0"/>
              </a:rPr>
              <a:t>bond</a:t>
            </a:r>
            <a:r>
              <a:rPr lang="hr-HR" altLang="sr-Latn-RS" sz="1800" dirty="0">
                <a:latin typeface="Century Gothic" panose="020B0502020202020204" pitchFamily="34" charset="0"/>
              </a:rPr>
              <a:t> (0.149 nm) but </a:t>
            </a:r>
            <a:r>
              <a:rPr lang="hr-HR" altLang="sr-Latn-RS" sz="1800" dirty="0" err="1">
                <a:latin typeface="Century Gothic" panose="020B0502020202020204" pitchFamily="34" charset="0"/>
              </a:rPr>
              <a:t>longer</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than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double</a:t>
            </a:r>
            <a:r>
              <a:rPr lang="hr-HR" altLang="sr-Latn-RS" sz="1800" dirty="0">
                <a:latin typeface="Century Gothic" panose="020B0502020202020204" pitchFamily="34" charset="0"/>
              </a:rPr>
              <a:t> C</a:t>
            </a:r>
            <a:r>
              <a:rPr lang="en-US" altLang="sr-Latn-RS" sz="1800" dirty="0">
                <a:latin typeface="Century Gothic" panose="020B0502020202020204" pitchFamily="34" charset="0"/>
                <a:cs typeface="Arial" panose="020B0604020202020204" pitchFamily="34" charset="0"/>
              </a:rPr>
              <a:t>=</a:t>
            </a:r>
            <a:r>
              <a:rPr lang="hr-HR" altLang="sr-Latn-RS" sz="1800" dirty="0">
                <a:latin typeface="Century Gothic" panose="020B0502020202020204" pitchFamily="34" charset="0"/>
              </a:rPr>
              <a:t>N </a:t>
            </a:r>
            <a:r>
              <a:rPr lang="hr-HR" altLang="sr-Latn-RS" sz="1800" dirty="0" err="1">
                <a:latin typeface="Century Gothic" panose="020B0502020202020204" pitchFamily="34" charset="0"/>
              </a:rPr>
              <a:t>bond</a:t>
            </a:r>
            <a:r>
              <a:rPr lang="hr-HR" altLang="sr-Latn-RS" sz="1800" dirty="0">
                <a:latin typeface="Century Gothic" panose="020B0502020202020204" pitchFamily="34" charset="0"/>
              </a:rPr>
              <a:t> (0.127 nm) </a:t>
            </a:r>
            <a:r>
              <a:rPr lang="hr-HR" altLang="sr-Latn-RS" sz="1800" dirty="0">
                <a:latin typeface="Century Gothic" panose="020B0502020202020204" pitchFamily="34" charset="0"/>
                <a:cs typeface="Times New Roman" panose="02020603050405020304" pitchFamily="18" charset="0"/>
              </a:rPr>
              <a:t>→</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Linus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Pauling</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and</a:t>
            </a:r>
            <a:r>
              <a:rPr lang="hr-HR" altLang="sr-Latn-RS" sz="1800" dirty="0">
                <a:latin typeface="Century Gothic" panose="020B0502020202020204" pitchFamily="34" charset="0"/>
              </a:rPr>
              <a:t> Robert </a:t>
            </a:r>
            <a:r>
              <a:rPr lang="hr-HR" altLang="sr-Latn-RS" sz="1800" dirty="0" err="1">
                <a:latin typeface="Century Gothic" panose="020B0502020202020204" pitchFamily="34" charset="0"/>
              </a:rPr>
              <a:t>Corey</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suggested</a:t>
            </a:r>
            <a:r>
              <a:rPr lang="hr-HR" altLang="sr-Latn-RS" sz="1800" dirty="0">
                <a:latin typeface="Century Gothic" panose="020B0502020202020204" pitchFamily="34" charset="0"/>
              </a:rPr>
              <a:t> a </a:t>
            </a:r>
            <a:r>
              <a:rPr lang="hr-HR" altLang="sr-Latn-RS" sz="1800" b="1" dirty="0" err="1">
                <a:solidFill>
                  <a:srgbClr val="FF0000"/>
                </a:solidFill>
                <a:latin typeface="Century Gothic" panose="020B0502020202020204" pitchFamily="34" charset="0"/>
              </a:rPr>
              <a:t>partial</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double-bond</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character</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of</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the</a:t>
            </a:r>
            <a:r>
              <a:rPr lang="hr-HR" altLang="sr-Latn-RS" sz="1800" b="1" dirty="0">
                <a:solidFill>
                  <a:srgbClr val="FF0000"/>
                </a:solidFill>
                <a:latin typeface="Century Gothic" panose="020B0502020202020204" pitchFamily="34" charset="0"/>
              </a:rPr>
              <a:t> peptide </a:t>
            </a:r>
            <a:r>
              <a:rPr lang="hr-HR" altLang="sr-Latn-RS" sz="1800" b="1" dirty="0" err="1">
                <a:solidFill>
                  <a:srgbClr val="FF0000"/>
                </a:solidFill>
                <a:latin typeface="Century Gothic" panose="020B0502020202020204" pitchFamily="34" charset="0"/>
              </a:rPr>
              <a:t>bond</a:t>
            </a:r>
            <a:r>
              <a:rPr lang="hr-HR" altLang="sr-Latn-RS" sz="1800" dirty="0">
                <a:latin typeface="Century Gothic" panose="020B0502020202020204" pitchFamily="34" charset="0"/>
              </a:rPr>
              <a:t>.</a:t>
            </a:r>
          </a:p>
        </p:txBody>
      </p:sp>
      <p:pic>
        <p:nvPicPr>
          <p:cNvPr id="38916" name="Picture 4"/>
          <p:cNvPicPr>
            <a:picLocks noChangeAspect="1" noChangeArrowheads="1"/>
          </p:cNvPicPr>
          <p:nvPr/>
        </p:nvPicPr>
        <p:blipFill>
          <a:blip r:embed="rId4">
            <a:lum bright="2000" contrast="4000"/>
            <a:extLst>
              <a:ext uri="{28A0092B-C50C-407E-A947-70E740481C1C}">
                <a14:useLocalDpi xmlns:a14="http://schemas.microsoft.com/office/drawing/2010/main" val="0"/>
              </a:ext>
            </a:extLst>
          </a:blip>
          <a:srcRect/>
          <a:stretch>
            <a:fillRect/>
          </a:stretch>
        </p:blipFill>
        <p:spPr bwMode="auto">
          <a:xfrm>
            <a:off x="6156325" y="4652963"/>
            <a:ext cx="298767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565150" y="1268413"/>
            <a:ext cx="7861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50000"/>
              </a:spcBef>
              <a:buFontTx/>
              <a:buNone/>
            </a:pPr>
            <a:r>
              <a:rPr lang="hr-HR" altLang="sr-Latn-RS" sz="2000" b="1">
                <a:latin typeface="Century Gothic" panose="020B0502020202020204" pitchFamily="34" charset="0"/>
              </a:rPr>
              <a:t>Peptide bond is planar and has the properties of double bond; the rotation around the bond is limited - </a:t>
            </a:r>
            <a:r>
              <a:rPr lang="hr-HR" altLang="sr-Latn-RS" sz="2000" b="1" u="sng">
                <a:solidFill>
                  <a:srgbClr val="FF0000"/>
                </a:solidFill>
                <a:latin typeface="Century Gothic" panose="020B0502020202020204" pitchFamily="34" charset="0"/>
              </a:rPr>
              <a:t>peptide bond is rigid </a:t>
            </a:r>
            <a:r>
              <a:rPr lang="hr-HR" altLang="sr-Latn-RS" sz="2000" b="1">
                <a:latin typeface="Century Gothic" panose="020B0502020202020204" pitchFamily="34" charset="0"/>
              </a:rPr>
              <a:t>- which determines the conformation of the peptide backbone. </a:t>
            </a:r>
            <a:endParaRPr lang="en-GB" altLang="sr-Latn-RS" sz="2000" b="1">
              <a:latin typeface="Century Gothic" panose="020B0502020202020204" pitchFamily="34" charset="0"/>
            </a:endParaRPr>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3144838"/>
            <a:ext cx="7924800" cy="2300287"/>
          </a:xfrm>
          <a:prstGeom prst="rect">
            <a:avLst/>
          </a:prstGeom>
          <a:noFill/>
          <a:ln w="158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697788" cy="2660650"/>
          </a:xfrm>
          <a:prstGeom prst="rect">
            <a:avLst/>
          </a:prstGeom>
          <a:noFill/>
          <a:ln w="2857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1008063" y="4508500"/>
            <a:ext cx="7164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a:latin typeface="Century Gothic" panose="020B0502020202020204" pitchFamily="34" charset="0"/>
              </a:rPr>
              <a:t>Two possible configurations of peptide bond                                 – </a:t>
            </a:r>
            <a:r>
              <a:rPr lang="hr-HR" altLang="sr-Latn-RS" sz="2400" b="1">
                <a:solidFill>
                  <a:srgbClr val="FF0000"/>
                </a:solidFill>
                <a:latin typeface="Century Gothic" panose="020B0502020202020204" pitchFamily="34" charset="0"/>
              </a:rPr>
              <a:t>trans configuration predominates</a:t>
            </a:r>
            <a:r>
              <a:rPr lang="hr-HR" altLang="sr-Latn-RS" sz="2400" b="1">
                <a:latin typeface="Century Gothic" panose="020B0502020202020204" pitchFamily="34" charset="0"/>
              </a:rPr>
              <a:t>.</a:t>
            </a:r>
            <a:r>
              <a:rPr lang="hr-HR" altLang="sr-Latn-RS" sz="1800" b="1">
                <a:latin typeface="Century Gothic" panose="020B0502020202020204" pitchFamily="34" charset="0"/>
              </a:rPr>
              <a:t> </a:t>
            </a:r>
            <a:endParaRPr lang="en-GB" altLang="sr-Latn-RS" sz="1800" b="1">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46163"/>
            <a:ext cx="8928100" cy="2598737"/>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5059" name="Text Box 3"/>
          <p:cNvSpPr txBox="1">
            <a:spLocks noChangeArrowheads="1"/>
          </p:cNvSpPr>
          <p:nvPr/>
        </p:nvSpPr>
        <p:spPr bwMode="auto">
          <a:xfrm>
            <a:off x="511175" y="3981450"/>
            <a:ext cx="8382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a:solidFill>
                  <a:schemeClr val="accent2"/>
                </a:solidFill>
                <a:latin typeface="Century Gothic" panose="020B0502020202020204" pitchFamily="34" charset="0"/>
              </a:rPr>
              <a:t>Rotation is permitted about the N </a:t>
            </a:r>
            <a:r>
              <a:rPr lang="hr-HR" altLang="sr-Latn-RS" sz="2000" b="1">
                <a:solidFill>
                  <a:schemeClr val="accent2"/>
                </a:solidFill>
                <a:latin typeface="Century Gothic" panose="020B0502020202020204" pitchFamily="34" charset="0"/>
                <a:sym typeface="Symbol" panose="05050102010706020507" pitchFamily="18" charset="2"/>
              </a:rPr>
              <a:t>-C</a:t>
            </a:r>
            <a:r>
              <a:rPr lang="hr-HR" altLang="sr-Latn-RS" sz="2000" b="1" baseline="-25000">
                <a:solidFill>
                  <a:schemeClr val="accent2"/>
                </a:solidFill>
                <a:latin typeface="Century Gothic" panose="020B0502020202020204" pitchFamily="34" charset="0"/>
                <a:sym typeface="Symbol" panose="05050102010706020507" pitchFamily="18" charset="2"/>
              </a:rPr>
              <a:t></a:t>
            </a:r>
            <a:r>
              <a:rPr lang="hr-HR" altLang="sr-Latn-RS" sz="2000" b="1">
                <a:solidFill>
                  <a:schemeClr val="accent2"/>
                </a:solidFill>
                <a:latin typeface="Century Gothic" panose="020B0502020202020204" pitchFamily="34" charset="0"/>
                <a:sym typeface="Symbol" panose="05050102010706020507" pitchFamily="18" charset="2"/>
              </a:rPr>
              <a:t> (</a:t>
            </a:r>
            <a:r>
              <a:rPr lang="el-GR" altLang="sr-Latn-RS" sz="2000" b="1">
                <a:solidFill>
                  <a:schemeClr val="accent2"/>
                </a:solidFill>
                <a:latin typeface="Century Gothic" panose="020B0502020202020204" pitchFamily="34" charset="0"/>
                <a:sym typeface="Symbol" panose="05050102010706020507" pitchFamily="18" charset="2"/>
              </a:rPr>
              <a:t>Φ</a:t>
            </a:r>
            <a:r>
              <a:rPr lang="hr-HR" altLang="sr-Latn-RS" sz="2000" b="1">
                <a:solidFill>
                  <a:schemeClr val="accent2"/>
                </a:solidFill>
                <a:latin typeface="Century Gothic" panose="020B0502020202020204" pitchFamily="34" charset="0"/>
                <a:sym typeface="Symbol" panose="05050102010706020507" pitchFamily="18" charset="2"/>
              </a:rPr>
              <a:t> rotation angle) and C</a:t>
            </a:r>
            <a:r>
              <a:rPr lang="hr-HR" altLang="sr-Latn-RS" sz="2000" b="1" baseline="-25000">
                <a:solidFill>
                  <a:schemeClr val="accent2"/>
                </a:solidFill>
                <a:latin typeface="Century Gothic" panose="020B0502020202020204" pitchFamily="34" charset="0"/>
                <a:sym typeface="Symbol" panose="05050102010706020507" pitchFamily="18" charset="2"/>
              </a:rPr>
              <a:t> </a:t>
            </a:r>
            <a:r>
              <a:rPr lang="hr-HR" altLang="sr-Latn-RS" sz="2000" b="1">
                <a:solidFill>
                  <a:schemeClr val="accent2"/>
                </a:solidFill>
                <a:latin typeface="Century Gothic" panose="020B0502020202020204" pitchFamily="34" charset="0"/>
                <a:sym typeface="Symbol" panose="05050102010706020507" pitchFamily="18" charset="2"/>
              </a:rPr>
              <a:t>-</a:t>
            </a:r>
            <a:r>
              <a:rPr lang="hr-HR" altLang="sr-Latn-RS" sz="2000" b="1" baseline="-25000">
                <a:solidFill>
                  <a:schemeClr val="accent2"/>
                </a:solidFill>
                <a:latin typeface="Century Gothic" panose="020B0502020202020204" pitchFamily="34" charset="0"/>
                <a:sym typeface="Symbol" panose="05050102010706020507" pitchFamily="18" charset="2"/>
              </a:rPr>
              <a:t> </a:t>
            </a:r>
            <a:r>
              <a:rPr lang="hr-HR" altLang="sr-Latn-RS" sz="2000" b="1">
                <a:solidFill>
                  <a:schemeClr val="accent2"/>
                </a:solidFill>
                <a:latin typeface="Century Gothic" panose="020B0502020202020204" pitchFamily="34" charset="0"/>
                <a:sym typeface="Symbol" panose="05050102010706020507" pitchFamily="18" charset="2"/>
              </a:rPr>
              <a:t>C (</a:t>
            </a:r>
            <a:r>
              <a:rPr lang="el-GR" altLang="sr-Latn-RS" sz="2000" b="1">
                <a:solidFill>
                  <a:schemeClr val="accent2"/>
                </a:solidFill>
                <a:latin typeface="Century Gothic" panose="020B0502020202020204" pitchFamily="34" charset="0"/>
                <a:sym typeface="Symbol" panose="05050102010706020507" pitchFamily="18" charset="2"/>
              </a:rPr>
              <a:t>ψ</a:t>
            </a:r>
            <a:r>
              <a:rPr lang="hr-HR" altLang="sr-Latn-RS" sz="2000" b="1">
                <a:solidFill>
                  <a:schemeClr val="accent2"/>
                </a:solidFill>
                <a:latin typeface="Century Gothic" panose="020B0502020202020204" pitchFamily="34" charset="0"/>
                <a:sym typeface="Symbol" panose="05050102010706020507" pitchFamily="18" charset="2"/>
              </a:rPr>
              <a:t> rotation angle).</a:t>
            </a:r>
          </a:p>
          <a:p>
            <a:pPr algn="ctr" eaLnBrk="1" hangingPunct="1">
              <a:spcBef>
                <a:spcPct val="50000"/>
              </a:spcBef>
              <a:buFontTx/>
              <a:buNone/>
            </a:pPr>
            <a:r>
              <a:rPr lang="hr-HR" altLang="sr-Latn-RS" sz="2000" b="1">
                <a:latin typeface="Century Gothic" panose="020B0502020202020204" pitchFamily="34" charset="0"/>
                <a:sym typeface="Symbol" panose="05050102010706020507" pitchFamily="18" charset="2"/>
              </a:rPr>
              <a:t>Many combinations of rotations are not possible due to steric hindrance between atoms. </a:t>
            </a:r>
            <a:endParaRPr lang="en-GB" altLang="sr-Latn-RS" sz="2000" b="1">
              <a:latin typeface="Century Gothic" panose="020B0502020202020204" pitchFamily="34" charset="0"/>
              <a:sym typeface="Symbol" panose="05050102010706020507" pitchFamily="18" charset="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47106" name="Group 6"/>
          <p:cNvGrpSpPr>
            <a:grpSpLocks/>
          </p:cNvGrpSpPr>
          <p:nvPr/>
        </p:nvGrpSpPr>
        <p:grpSpPr bwMode="auto">
          <a:xfrm>
            <a:off x="1130300" y="2708275"/>
            <a:ext cx="6913563" cy="3455988"/>
            <a:chOff x="158" y="722"/>
            <a:chExt cx="3201" cy="1663"/>
          </a:xfrm>
        </p:grpSpPr>
        <p:pic>
          <p:nvPicPr>
            <p:cNvPr id="47108" name="Picture 2"/>
            <p:cNvPicPr>
              <a:picLocks noChangeAspect="1" noChangeArrowheads="1"/>
            </p:cNvPicPr>
            <p:nvPr/>
          </p:nvPicPr>
          <p:blipFill>
            <a:blip r:embed="rId3">
              <a:lum bright="-2000" contrast="14000"/>
              <a:extLst>
                <a:ext uri="{28A0092B-C50C-407E-A947-70E740481C1C}">
                  <a14:useLocalDpi xmlns:a14="http://schemas.microsoft.com/office/drawing/2010/main" val="0"/>
                </a:ext>
              </a:extLst>
            </a:blip>
            <a:srcRect/>
            <a:stretch>
              <a:fillRect/>
            </a:stretch>
          </p:blipFill>
          <p:spPr bwMode="auto">
            <a:xfrm>
              <a:off x="158" y="722"/>
              <a:ext cx="3201" cy="1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09" name="Text Box 4"/>
            <p:cNvSpPr txBox="1">
              <a:spLocks noChangeArrowheads="1"/>
            </p:cNvSpPr>
            <p:nvPr/>
          </p:nvSpPr>
          <p:spPr bwMode="auto">
            <a:xfrm>
              <a:off x="808" y="778"/>
              <a:ext cx="1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a:latin typeface="Century Gothic" panose="020B0502020202020204" pitchFamily="34" charset="0"/>
                </a:rPr>
                <a:t>STRUCTURE OF A TRIPEPTIDE</a:t>
              </a:r>
            </a:p>
          </p:txBody>
        </p:sp>
      </p:grpSp>
      <p:sp>
        <p:nvSpPr>
          <p:cNvPr id="47107" name="Text Box 7"/>
          <p:cNvSpPr txBox="1">
            <a:spLocks noChangeArrowheads="1"/>
          </p:cNvSpPr>
          <p:nvPr/>
        </p:nvSpPr>
        <p:spPr bwMode="auto">
          <a:xfrm>
            <a:off x="1130300" y="549275"/>
            <a:ext cx="705643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hr-HR" altLang="sr-Latn-RS" sz="2000">
                <a:latin typeface="Century Gothic" panose="020B0502020202020204" pitchFamily="34" charset="0"/>
              </a:rPr>
              <a:t>Amino acids associate in </a:t>
            </a:r>
            <a:r>
              <a:rPr lang="hr-HR" altLang="sr-Latn-RS" sz="2000" b="1" u="sng">
                <a:latin typeface="Century Gothic" panose="020B0502020202020204" pitchFamily="34" charset="0"/>
              </a:rPr>
              <a:t>dipeptides</a:t>
            </a:r>
            <a:r>
              <a:rPr lang="hr-HR" altLang="sr-Latn-RS" sz="2000">
                <a:latin typeface="Century Gothic" panose="020B0502020202020204" pitchFamily="34" charset="0"/>
              </a:rPr>
              <a:t>, </a:t>
            </a:r>
            <a:r>
              <a:rPr lang="hr-HR" altLang="sr-Latn-RS" sz="2000" b="1" u="sng">
                <a:latin typeface="Century Gothic" panose="020B0502020202020204" pitchFamily="34" charset="0"/>
              </a:rPr>
              <a:t>tripeptides</a:t>
            </a:r>
            <a:r>
              <a:rPr lang="hr-HR" altLang="sr-Latn-RS" sz="2000">
                <a:latin typeface="Century Gothic" panose="020B0502020202020204" pitchFamily="34" charset="0"/>
              </a:rPr>
              <a:t>, </a:t>
            </a:r>
            <a:r>
              <a:rPr lang="hr-HR" altLang="sr-Latn-RS" sz="2000" b="1" u="sng">
                <a:latin typeface="Century Gothic" panose="020B0502020202020204" pitchFamily="34" charset="0"/>
              </a:rPr>
              <a:t>tetrapeptides</a:t>
            </a:r>
            <a:r>
              <a:rPr lang="hr-HR" altLang="sr-Latn-RS" sz="2000">
                <a:latin typeface="Century Gothic" panose="020B0502020202020204" pitchFamily="34" charset="0"/>
              </a:rPr>
              <a:t>…</a:t>
            </a:r>
            <a:r>
              <a:rPr lang="hr-HR" altLang="sr-Latn-RS" sz="2000" b="1" u="sng">
                <a:latin typeface="Century Gothic" panose="020B0502020202020204" pitchFamily="34" charset="0"/>
              </a:rPr>
              <a:t>oligopeptides</a:t>
            </a:r>
            <a:r>
              <a:rPr lang="hr-HR" altLang="sr-Latn-RS" sz="2000">
                <a:latin typeface="Century Gothic" panose="020B0502020202020204" pitchFamily="34" charset="0"/>
              </a:rPr>
              <a:t>….</a:t>
            </a:r>
            <a:r>
              <a:rPr lang="hr-HR" altLang="sr-Latn-RS" sz="2000" b="1" u="sng">
                <a:latin typeface="Century Gothic" panose="020B0502020202020204" pitchFamily="34" charset="0"/>
              </a:rPr>
              <a:t>polypeptides</a:t>
            </a:r>
            <a:r>
              <a:rPr lang="hr-HR" altLang="sr-Latn-RS" sz="2000">
                <a:latin typeface="Century Gothic" panose="020B0502020202020204" pitchFamily="34" charset="0"/>
              </a:rPr>
              <a:t>…</a:t>
            </a:r>
            <a:r>
              <a:rPr lang="hr-HR" altLang="sr-Latn-RS" sz="2000" b="1" u="sng">
                <a:latin typeface="Century Gothic" panose="020B0502020202020204" pitchFamily="34" charset="0"/>
              </a:rPr>
              <a:t>proteins</a:t>
            </a:r>
            <a:r>
              <a:rPr lang="hr-HR" altLang="sr-Latn-RS" sz="2000">
                <a:latin typeface="Century Gothic" panose="020B0502020202020204" pitchFamily="34" charset="0"/>
              </a:rPr>
              <a:t>.</a:t>
            </a:r>
          </a:p>
          <a:p>
            <a:pPr algn="just" eaLnBrk="1" hangingPunct="1">
              <a:spcBef>
                <a:spcPct val="50000"/>
              </a:spcBef>
              <a:buFontTx/>
              <a:buNone/>
            </a:pPr>
            <a:r>
              <a:rPr lang="hr-HR" altLang="sr-Latn-RS" sz="2000">
                <a:latin typeface="Century Gothic" panose="020B0502020202020204" pitchFamily="34" charset="0"/>
              </a:rPr>
              <a:t>Distinction between polypeptides and proteins is not strict (approximately, proteins contain more than 100 amino acids).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620713"/>
            <a:ext cx="5832475" cy="464343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9155" name="Text Box 3"/>
          <p:cNvSpPr txBox="1">
            <a:spLocks noChangeArrowheads="1"/>
          </p:cNvSpPr>
          <p:nvPr/>
        </p:nvSpPr>
        <p:spPr bwMode="auto">
          <a:xfrm>
            <a:off x="125413" y="5516563"/>
            <a:ext cx="88392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b="1">
                <a:solidFill>
                  <a:srgbClr val="FF0000"/>
                </a:solidFill>
                <a:latin typeface="Century Gothic" panose="020B0502020202020204" pitchFamily="34" charset="0"/>
              </a:rPr>
              <a:t>It is accepted to designate the amino acid sequence in the polypeptide chain starting from amino terminal (</a:t>
            </a:r>
            <a:r>
              <a:rPr lang="hr-HR" altLang="sr-Latn-RS" sz="1800" b="1" i="1">
                <a:solidFill>
                  <a:srgbClr val="FF0000"/>
                </a:solidFill>
                <a:latin typeface="Century Gothic" panose="020B0502020202020204" pitchFamily="34" charset="0"/>
              </a:rPr>
              <a:t>N</a:t>
            </a:r>
            <a:r>
              <a:rPr lang="hr-HR" altLang="sr-Latn-RS" sz="1800" b="1">
                <a:solidFill>
                  <a:srgbClr val="FF0000"/>
                </a:solidFill>
                <a:latin typeface="Century Gothic" panose="020B0502020202020204" pitchFamily="34" charset="0"/>
              </a:rPr>
              <a:t>-terminal) residue to carboxyl terminal (</a:t>
            </a:r>
            <a:r>
              <a:rPr lang="hr-HR" altLang="sr-Latn-RS" sz="1800" b="1" i="1">
                <a:solidFill>
                  <a:srgbClr val="FF0000"/>
                </a:solidFill>
                <a:latin typeface="Century Gothic" panose="020B0502020202020204" pitchFamily="34" charset="0"/>
              </a:rPr>
              <a:t>C</a:t>
            </a:r>
            <a:r>
              <a:rPr lang="hr-HR" altLang="sr-Latn-RS" sz="1800" b="1">
                <a:solidFill>
                  <a:srgbClr val="FF0000"/>
                </a:solidFill>
                <a:latin typeface="Century Gothic" panose="020B0502020202020204" pitchFamily="34" charset="0"/>
              </a:rPr>
              <a:t>-terminal) residue. </a:t>
            </a:r>
            <a:r>
              <a:rPr lang="hr-HR" altLang="sr-Latn-RS" sz="1600" b="1" i="1">
                <a:latin typeface="Century Gothic" panose="020B0502020202020204" pitchFamily="34" charset="0"/>
              </a:rPr>
              <a:t>(example shown in picture: leu-enkephalin, opioid peptide)</a:t>
            </a:r>
            <a:endParaRPr lang="en-GB" altLang="sr-Latn-RS" sz="1600" b="1" i="1">
              <a:latin typeface="Century Gothic" panose="020B0502020202020204" pitchFamily="34" charset="0"/>
            </a:endParaRPr>
          </a:p>
        </p:txBody>
      </p:sp>
      <p:pic>
        <p:nvPicPr>
          <p:cNvPr id="49156" name="Picture 9" descr="thalamus">
            <a:hlinkClick r:id="rId4"/>
          </p:cNvPr>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500063" y="3016250"/>
            <a:ext cx="2027237"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7" descr="http://www.ch.ic.ac.uk/rzepa/watoc96/abstracts/37/leuw.gif"/>
          <p:cNvPicPr>
            <a:picLocks noChangeAspect="1" noChangeArrowheads="1"/>
          </p:cNvPicPr>
          <p:nvPr/>
        </p:nvPicPr>
        <p:blipFill>
          <a:blip r:embed="rId6">
            <a:lum bright="50000" contrast="44000"/>
            <a:extLst>
              <a:ext uri="{28A0092B-C50C-407E-A947-70E740481C1C}">
                <a14:useLocalDpi xmlns:a14="http://schemas.microsoft.com/office/drawing/2010/main" val="0"/>
              </a:ext>
            </a:extLst>
          </a:blip>
          <a:srcRect/>
          <a:stretch>
            <a:fillRect/>
          </a:stretch>
        </p:blipFill>
        <p:spPr bwMode="auto">
          <a:xfrm>
            <a:off x="214313" y="765175"/>
            <a:ext cx="24288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3"/>
          <p:cNvGrpSpPr>
            <a:grpSpLocks/>
          </p:cNvGrpSpPr>
          <p:nvPr/>
        </p:nvGrpSpPr>
        <p:grpSpPr bwMode="auto">
          <a:xfrm>
            <a:off x="869950" y="207963"/>
            <a:ext cx="7518400" cy="3414712"/>
            <a:chOff x="1079500" y="344488"/>
            <a:chExt cx="7518400" cy="3414712"/>
          </a:xfrm>
        </p:grpSpPr>
        <p:pic>
          <p:nvPicPr>
            <p:cNvPr id="512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1733550"/>
              <a:ext cx="65532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10"/>
            <p:cNvSpPr txBox="1">
              <a:spLocks noChangeArrowheads="1"/>
            </p:cNvSpPr>
            <p:nvPr/>
          </p:nvSpPr>
          <p:spPr bwMode="auto">
            <a:xfrm>
              <a:off x="1547813" y="344488"/>
              <a:ext cx="705008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400" b="1" u="sng">
                  <a:solidFill>
                    <a:srgbClr val="FF0000"/>
                  </a:solidFill>
                  <a:latin typeface="Century Gothic" panose="020B0502020202020204" pitchFamily="34" charset="0"/>
                </a:rPr>
                <a:t>Glutathione</a:t>
              </a:r>
              <a:r>
                <a:rPr lang="hr-HR" altLang="sr-Latn-RS" sz="2400" b="1">
                  <a:solidFill>
                    <a:srgbClr val="FF0000"/>
                  </a:solidFill>
                  <a:latin typeface="Century Gothic" panose="020B0502020202020204" pitchFamily="34" charset="0"/>
                </a:rPr>
                <a:t> – tripeptide </a:t>
              </a:r>
              <a:r>
                <a:rPr lang="el-GR" altLang="sr-Latn-RS" sz="2400" b="1">
                  <a:solidFill>
                    <a:srgbClr val="FF0000"/>
                  </a:solidFill>
                  <a:latin typeface="Century Gothic" panose="020B0502020202020204" pitchFamily="34" charset="0"/>
                  <a:cs typeface="Arial" panose="020B0604020202020204" pitchFamily="34" charset="0"/>
                </a:rPr>
                <a:t>γ</a:t>
              </a:r>
              <a:r>
                <a:rPr lang="hr-HR" altLang="sr-Latn-RS" sz="2400" b="1">
                  <a:solidFill>
                    <a:srgbClr val="FF0000"/>
                  </a:solidFill>
                  <a:latin typeface="Century Gothic" panose="020B0502020202020204" pitchFamily="34" charset="0"/>
                  <a:cs typeface="Arial" panose="020B0604020202020204" pitchFamily="34" charset="0"/>
                </a:rPr>
                <a:t>-Glu-Cys-Gly</a:t>
              </a:r>
              <a:endParaRPr lang="el-GR" altLang="sr-Latn-RS" sz="2400" b="1">
                <a:solidFill>
                  <a:srgbClr val="FF0000"/>
                </a:solidFill>
                <a:latin typeface="Century Gothic" panose="020B0502020202020204" pitchFamily="34" charset="0"/>
                <a:cs typeface="Arial" panose="020B0604020202020204" pitchFamily="34" charset="0"/>
              </a:endParaRPr>
            </a:p>
          </p:txBody>
        </p:sp>
        <p:sp>
          <p:nvSpPr>
            <p:cNvPr id="2" name="Oval 1"/>
            <p:cNvSpPr/>
            <p:nvPr/>
          </p:nvSpPr>
          <p:spPr>
            <a:xfrm>
              <a:off x="2517775" y="1893888"/>
              <a:ext cx="217488"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51208" name="TextBox 2"/>
            <p:cNvSpPr txBox="1">
              <a:spLocks noChangeArrowheads="1"/>
            </p:cNvSpPr>
            <p:nvPr/>
          </p:nvSpPr>
          <p:spPr bwMode="auto">
            <a:xfrm>
              <a:off x="2126286" y="2783486"/>
              <a:ext cx="3600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1400" b="1">
                  <a:solidFill>
                    <a:srgbClr val="000099"/>
                  </a:solidFill>
                  <a:sym typeface="Symbol" panose="05050102010706020507" pitchFamily="18" charset="2"/>
                </a:rPr>
                <a:t></a:t>
              </a:r>
              <a:endParaRPr lang="hr-HR" altLang="sr-Latn-RS" sz="1400" b="1">
                <a:solidFill>
                  <a:srgbClr val="000099"/>
                </a:solidFill>
              </a:endParaRPr>
            </a:p>
          </p:txBody>
        </p:sp>
        <p:sp>
          <p:nvSpPr>
            <p:cNvPr id="51209" name="TextBox 6"/>
            <p:cNvSpPr txBox="1">
              <a:spLocks noChangeArrowheads="1"/>
            </p:cNvSpPr>
            <p:nvPr/>
          </p:nvSpPr>
          <p:spPr bwMode="auto">
            <a:xfrm>
              <a:off x="2672236" y="2773836"/>
              <a:ext cx="3600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1400" b="1">
                  <a:solidFill>
                    <a:srgbClr val="000099"/>
                  </a:solidFill>
                  <a:sym typeface="Symbol" panose="05050102010706020507" pitchFamily="18" charset="2"/>
                </a:rPr>
                <a:t></a:t>
              </a:r>
              <a:endParaRPr lang="hr-HR" altLang="sr-Latn-RS" sz="1400" b="1">
                <a:solidFill>
                  <a:srgbClr val="000099"/>
                </a:solidFill>
              </a:endParaRPr>
            </a:p>
          </p:txBody>
        </p:sp>
        <p:sp>
          <p:nvSpPr>
            <p:cNvPr id="51210" name="TextBox 7"/>
            <p:cNvSpPr txBox="1">
              <a:spLocks noChangeArrowheads="1"/>
            </p:cNvSpPr>
            <p:nvPr/>
          </p:nvSpPr>
          <p:spPr bwMode="auto">
            <a:xfrm>
              <a:off x="3310581" y="2780928"/>
              <a:ext cx="3600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1400" b="1">
                  <a:solidFill>
                    <a:srgbClr val="000099"/>
                  </a:solidFill>
                  <a:sym typeface="Symbol" panose="05050102010706020507" pitchFamily="18" charset="2"/>
                </a:rPr>
                <a:t></a:t>
              </a:r>
              <a:endParaRPr lang="hr-HR" altLang="sr-Latn-RS" sz="1400" b="1">
                <a:solidFill>
                  <a:srgbClr val="000099"/>
                </a:solidFill>
              </a:endParaRPr>
            </a:p>
          </p:txBody>
        </p:sp>
        <p:sp>
          <p:nvSpPr>
            <p:cNvPr id="9" name="Oval 8"/>
            <p:cNvSpPr/>
            <p:nvPr/>
          </p:nvSpPr>
          <p:spPr>
            <a:xfrm>
              <a:off x="3309938" y="2865438"/>
              <a:ext cx="215900"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grpSp>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913" y="3933825"/>
            <a:ext cx="3489325" cy="271621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4716463" y="4691063"/>
            <a:ext cx="3671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a:latin typeface="Century Gothic" panose="020B0502020202020204" pitchFamily="34" charset="0"/>
              </a:rPr>
              <a:t>Disulfide bridge </a:t>
            </a:r>
            <a:r>
              <a:rPr lang="hr-HR" altLang="sr-Latn-RS" sz="1800" b="1">
                <a:latin typeface="Century Gothic" panose="020B0502020202020204" pitchFamily="34" charset="0"/>
              </a:rPr>
              <a:t>(-S-S-)</a:t>
            </a:r>
            <a:r>
              <a:rPr lang="hr-HR" altLang="sr-Latn-RS" sz="1800">
                <a:latin typeface="Century Gothic" panose="020B0502020202020204" pitchFamily="34" charset="0"/>
              </a:rPr>
              <a:t> is formed from –</a:t>
            </a:r>
            <a:r>
              <a:rPr lang="hr-HR" altLang="sr-Latn-RS" sz="1800" b="1">
                <a:latin typeface="Century Gothic" panose="020B0502020202020204" pitchFamily="34" charset="0"/>
              </a:rPr>
              <a:t>SH </a:t>
            </a:r>
            <a:r>
              <a:rPr lang="hr-HR" altLang="sr-Latn-RS" sz="1800">
                <a:latin typeface="Century Gothic" panose="020B0502020202020204" pitchFamily="34" charset="0"/>
              </a:rPr>
              <a:t>groups of two cysteinyl residues leading to formation of</a:t>
            </a:r>
            <a:r>
              <a:rPr lang="hr-HR" altLang="sr-Latn-RS" sz="1800" b="1">
                <a:latin typeface="Century Gothic" panose="020B0502020202020204" pitchFamily="34" charset="0"/>
              </a:rPr>
              <a:t> cystine </a:t>
            </a:r>
            <a:r>
              <a:rPr lang="hr-HR" altLang="sr-Latn-RS" sz="1800">
                <a:latin typeface="Century Gothic" panose="020B0502020202020204" pitchFamily="34" charset="0"/>
              </a:rPr>
              <a:t>dimer.</a:t>
            </a:r>
          </a:p>
        </p:txBody>
      </p:sp>
      <p:pic>
        <p:nvPicPr>
          <p:cNvPr id="3" name="slajd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3150" y="3377481"/>
            <a:ext cx="651594" cy="651594"/>
          </a:xfrm>
          <a:prstGeom prst="rect">
            <a:avLst/>
          </a:prstGeom>
          <a:ln>
            <a:solidFill>
              <a:srgbClr val="FF0000"/>
            </a:solidFill>
          </a:ln>
        </p:spPr>
      </p:pic>
    </p:spTree>
  </p:cSld>
  <p:clrMapOvr>
    <a:masterClrMapping/>
  </p:clrMapOvr>
  <mc:AlternateContent xmlns:mc="http://schemas.openxmlformats.org/markup-compatibility/2006" xmlns:p14="http://schemas.microsoft.com/office/powerpoint/2010/main">
    <mc:Choice Requires="p14">
      <p:transition spd="slow" p14:dur="2000" advTm="41618"/>
    </mc:Choice>
    <mc:Fallback xmlns="">
      <p:transition spd="slow" advTm="41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468313" y="1268413"/>
            <a:ext cx="822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400" b="1" u="sng" dirty="0">
                <a:solidFill>
                  <a:srgbClr val="FF0000"/>
                </a:solidFill>
                <a:latin typeface="Century Gothic" panose="020B0502020202020204" pitchFamily="34" charset="0"/>
              </a:rPr>
              <a:t>SECONDARY STRUCTURE</a:t>
            </a:r>
          </a:p>
          <a:p>
            <a:pPr eaLnBrk="1" hangingPunct="1">
              <a:spcBef>
                <a:spcPct val="50000"/>
              </a:spcBef>
              <a:buFontTx/>
              <a:buNone/>
            </a:pPr>
            <a:r>
              <a:rPr lang="hr-HR" altLang="sr-Latn-RS" sz="2400" b="1" dirty="0">
                <a:solidFill>
                  <a:srgbClr val="FF0000"/>
                </a:solidFill>
                <a:latin typeface="Century Gothic" panose="020B0502020202020204" pitchFamily="34" charset="0"/>
              </a:rPr>
              <a:t>-</a:t>
            </a:r>
            <a:r>
              <a:rPr lang="hr-HR" altLang="sr-Latn-RS" sz="2400" b="1" dirty="0" err="1">
                <a:solidFill>
                  <a:srgbClr val="FF0000"/>
                </a:solidFill>
                <a:latin typeface="Century Gothic" panose="020B0502020202020204" pitchFamily="34" charset="0"/>
              </a:rPr>
              <a:t>local</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conformation</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of</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amino</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acid</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residues</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in</a:t>
            </a:r>
            <a:r>
              <a:rPr lang="hr-HR" altLang="sr-Latn-RS" sz="2400" b="1" dirty="0">
                <a:solidFill>
                  <a:srgbClr val="FF0000"/>
                </a:solidFill>
                <a:latin typeface="Century Gothic" panose="020B0502020202020204" pitchFamily="34" charset="0"/>
              </a:rPr>
              <a:t> a </a:t>
            </a:r>
            <a:r>
              <a:rPr lang="hr-HR" altLang="sr-Latn-RS" sz="2400" b="1" dirty="0" err="1">
                <a:solidFill>
                  <a:srgbClr val="FF0000"/>
                </a:solidFill>
                <a:latin typeface="Century Gothic" panose="020B0502020202020204" pitchFamily="34" charset="0"/>
              </a:rPr>
              <a:t>polypeptide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chain</a:t>
            </a:r>
            <a:endParaRPr lang="hr-HR" altLang="sr-Latn-RS" sz="2400" b="1" dirty="0">
              <a:solidFill>
                <a:srgbClr val="FF0000"/>
              </a:solidFill>
              <a:latin typeface="Century Gothic" panose="020B0502020202020204" pitchFamily="34" charset="0"/>
            </a:endParaRPr>
          </a:p>
          <a:p>
            <a:pPr eaLnBrk="1" hangingPunct="1">
              <a:spcBef>
                <a:spcPct val="50000"/>
              </a:spcBef>
              <a:buFontTx/>
              <a:buAutoNum type="arabicPeriod"/>
            </a:pPr>
            <a:r>
              <a:rPr lang="hr-HR" altLang="sr-Latn-RS" sz="2400" b="1" dirty="0">
                <a:latin typeface="Century Gothic" panose="020B0502020202020204" pitchFamily="34" charset="0"/>
                <a:sym typeface="Symbol" panose="05050102010706020507" pitchFamily="18" charset="2"/>
              </a:rPr>
              <a:t>-</a:t>
            </a:r>
            <a:r>
              <a:rPr lang="hr-HR" altLang="sr-Latn-RS" sz="2400" b="1" dirty="0" err="1">
                <a:latin typeface="Century Gothic" panose="020B0502020202020204" pitchFamily="34" charset="0"/>
                <a:sym typeface="Symbol" panose="05050102010706020507" pitchFamily="18" charset="2"/>
              </a:rPr>
              <a:t>helix</a:t>
            </a:r>
            <a:endParaRPr lang="hr-HR" altLang="sr-Latn-RS" sz="2400" b="1" dirty="0">
              <a:latin typeface="Century Gothic" panose="020B0502020202020204" pitchFamily="34" charset="0"/>
            </a:endParaRPr>
          </a:p>
          <a:p>
            <a:pPr eaLnBrk="1" hangingPunct="1">
              <a:spcBef>
                <a:spcPct val="50000"/>
              </a:spcBef>
              <a:buFontTx/>
              <a:buAutoNum type="arabicPeriod"/>
            </a:pPr>
            <a:r>
              <a:rPr lang="hr-HR" altLang="sr-Latn-RS" sz="2400" b="1" dirty="0">
                <a:latin typeface="Century Gothic" panose="020B0502020202020204" pitchFamily="34" charset="0"/>
                <a:sym typeface="Symbol" panose="05050102010706020507" pitchFamily="18" charset="2"/>
              </a:rPr>
              <a:t></a:t>
            </a:r>
            <a:r>
              <a:rPr lang="hr-HR" altLang="sr-Latn-RS" sz="2400" b="1" dirty="0">
                <a:latin typeface="Century Gothic" panose="020B0502020202020204" pitchFamily="34" charset="0"/>
              </a:rPr>
              <a:t>-</a:t>
            </a:r>
            <a:r>
              <a:rPr lang="hr-HR" altLang="sr-Latn-RS" sz="2400" b="1" dirty="0" err="1">
                <a:latin typeface="Century Gothic" panose="020B0502020202020204" pitchFamily="34" charset="0"/>
              </a:rPr>
              <a:t>pleated</a:t>
            </a:r>
            <a:r>
              <a:rPr lang="hr-HR" altLang="sr-Latn-RS" sz="2400" b="1" dirty="0">
                <a:latin typeface="Century Gothic" panose="020B0502020202020204" pitchFamily="34" charset="0"/>
              </a:rPr>
              <a:t> </a:t>
            </a:r>
            <a:r>
              <a:rPr lang="hr-HR" altLang="sr-Latn-RS" sz="2400" b="1" dirty="0" err="1">
                <a:latin typeface="Century Gothic" panose="020B0502020202020204" pitchFamily="34" charset="0"/>
              </a:rPr>
              <a:t>sheet</a:t>
            </a:r>
            <a:r>
              <a:rPr lang="hr-HR" altLang="sr-Latn-RS" sz="2400" b="1" dirty="0">
                <a:latin typeface="Century Gothic" panose="020B0502020202020204" pitchFamily="34" charset="0"/>
              </a:rPr>
              <a:t> </a:t>
            </a:r>
          </a:p>
          <a:p>
            <a:pPr eaLnBrk="1" hangingPunct="1">
              <a:spcBef>
                <a:spcPct val="50000"/>
              </a:spcBef>
              <a:buFontTx/>
              <a:buAutoNum type="arabicPeriod"/>
            </a:pPr>
            <a:r>
              <a:rPr lang="hr-HR" altLang="sr-Latn-RS" sz="2400" b="1" dirty="0" err="1">
                <a:latin typeface="Century Gothic" panose="020B0502020202020204" pitchFamily="34" charset="0"/>
              </a:rPr>
              <a:t>collagene</a:t>
            </a:r>
            <a:r>
              <a:rPr lang="hr-HR" altLang="sr-Latn-RS" sz="2400" b="1" dirty="0">
                <a:latin typeface="Century Gothic" panose="020B0502020202020204" pitchFamily="34" charset="0"/>
              </a:rPr>
              <a:t> </a:t>
            </a:r>
            <a:r>
              <a:rPr lang="hr-HR" altLang="sr-Latn-RS" sz="2400" b="1" dirty="0" err="1">
                <a:latin typeface="Century Gothic" panose="020B0502020202020204" pitchFamily="34" charset="0"/>
              </a:rPr>
              <a:t>helix</a:t>
            </a:r>
            <a:endParaRPr lang="hr-HR" altLang="sr-Latn-RS" sz="2400" b="1"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11188" y="836613"/>
            <a:ext cx="80010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b="1">
                <a:solidFill>
                  <a:srgbClr val="000066"/>
                </a:solidFill>
                <a:latin typeface="Century Gothic" panose="020B0502020202020204" pitchFamily="34" charset="0"/>
                <a:sym typeface="Symbol" panose="05050102010706020507" pitchFamily="18" charset="2"/>
              </a:rPr>
              <a:t>PROTEINS</a:t>
            </a:r>
          </a:p>
          <a:p>
            <a:pPr algn="ctr" eaLnBrk="1" hangingPunct="1">
              <a:spcBef>
                <a:spcPct val="50000"/>
              </a:spcBef>
              <a:buFontTx/>
              <a:buNone/>
            </a:pPr>
            <a:r>
              <a:rPr lang="en-GB" altLang="sr-Latn-RS" sz="2400" i="1">
                <a:solidFill>
                  <a:srgbClr val="000066"/>
                </a:solidFill>
                <a:latin typeface="Century Gothic" panose="020B0502020202020204" pitchFamily="34" charset="0"/>
                <a:sym typeface="Symbol" panose="05050102010706020507" pitchFamily="18" charset="2"/>
              </a:rPr>
              <a:t></a:t>
            </a:r>
            <a:r>
              <a:rPr lang="hr-HR" altLang="sr-Latn-RS" sz="2400">
                <a:solidFill>
                  <a:srgbClr val="000066"/>
                </a:solidFill>
                <a:latin typeface="Century Gothic" panose="020B0502020202020204" pitchFamily="34" charset="0"/>
                <a:sym typeface="Symbol" panose="05050102010706020507" pitchFamily="18" charset="2"/>
              </a:rPr>
              <a:t> - the first</a:t>
            </a:r>
          </a:p>
          <a:p>
            <a:pPr algn="ctr" eaLnBrk="1" hangingPunct="1">
              <a:spcBef>
                <a:spcPct val="50000"/>
              </a:spcBef>
              <a:buFontTx/>
              <a:buNone/>
            </a:pPr>
            <a:r>
              <a:rPr lang="hr-HR" altLang="sr-Latn-RS" sz="2000" b="1">
                <a:solidFill>
                  <a:srgbClr val="000066"/>
                </a:solidFill>
                <a:latin typeface="Century Gothic" panose="020B0502020202020204" pitchFamily="34" charset="0"/>
                <a:sym typeface="Symbol" panose="05050102010706020507" pitchFamily="18" charset="2"/>
              </a:rPr>
              <a:t>1838. Jöns J. Berzelius </a:t>
            </a:r>
            <a:r>
              <a:rPr lang="hr-HR" altLang="sr-Latn-RS" sz="2000" b="1">
                <a:solidFill>
                  <a:srgbClr val="000066"/>
                </a:solidFill>
                <a:latin typeface="Century Gothic" panose="020B0502020202020204" pitchFamily="34" charset="0"/>
              </a:rPr>
              <a:t>(</a:t>
            </a:r>
            <a:r>
              <a:rPr lang="hr-HR" altLang="sr-Latn-RS" sz="2000" b="1" i="1">
                <a:solidFill>
                  <a:srgbClr val="000066"/>
                </a:solidFill>
                <a:latin typeface="Century Gothic" panose="020B0502020202020204" pitchFamily="34" charset="0"/>
              </a:rPr>
              <a:t>1779-1848</a:t>
            </a:r>
            <a:r>
              <a:rPr lang="hr-HR" altLang="sr-Latn-RS" sz="2000" b="1">
                <a:solidFill>
                  <a:srgbClr val="000066"/>
                </a:solidFill>
                <a:latin typeface="Century Gothic" panose="020B0502020202020204" pitchFamily="34" charset="0"/>
              </a:rPr>
              <a:t>)</a:t>
            </a:r>
            <a:r>
              <a:rPr lang="hr-HR" altLang="sr-Latn-RS" sz="2000" b="1">
                <a:solidFill>
                  <a:srgbClr val="000066"/>
                </a:solidFill>
                <a:latin typeface="Century Gothic" panose="020B0502020202020204" pitchFamily="34" charset="0"/>
                <a:sym typeface="Symbol" panose="05050102010706020507" pitchFamily="18" charset="2"/>
              </a:rPr>
              <a:t> suggested the term protein.</a:t>
            </a:r>
          </a:p>
          <a:p>
            <a:pPr algn="ctr" eaLnBrk="1" hangingPunct="1">
              <a:spcBef>
                <a:spcPct val="50000"/>
              </a:spcBef>
              <a:buFontTx/>
              <a:buNone/>
            </a:pPr>
            <a:endParaRPr lang="en-GB" altLang="sr-Latn-RS" sz="2000" b="1">
              <a:solidFill>
                <a:srgbClr val="000066"/>
              </a:solidFill>
              <a:latin typeface="Century Gothic" panose="020B0502020202020204" pitchFamily="34" charset="0"/>
              <a:sym typeface="Symbol" panose="05050102010706020507" pitchFamily="18" charset="2"/>
            </a:endParaRPr>
          </a:p>
        </p:txBody>
      </p:sp>
      <p:pic>
        <p:nvPicPr>
          <p:cNvPr id="7171" name="Picture 3" descr="439px-J%C3%B6ns_Jacob_Berzelius"/>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bwMode="auto">
          <a:xfrm>
            <a:off x="5867400" y="3141663"/>
            <a:ext cx="1617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p:cNvPicPr>
            <a:picLocks noChangeAspect="1" noChangeArrowheads="1"/>
          </p:cNvPicPr>
          <p:nvPr/>
        </p:nvPicPr>
        <p:blipFill>
          <a:blip r:embed="rId6">
            <a:lum bright="-2000" contrast="4000"/>
            <a:extLst>
              <a:ext uri="{28A0092B-C50C-407E-A947-70E740481C1C}">
                <a14:useLocalDpi xmlns:a14="http://schemas.microsoft.com/office/drawing/2010/main" val="0"/>
              </a:ext>
            </a:extLst>
          </a:blip>
          <a:srcRect/>
          <a:stretch>
            <a:fillRect/>
          </a:stretch>
        </p:blipFill>
        <p:spPr bwMode="auto">
          <a:xfrm>
            <a:off x="900113" y="3443288"/>
            <a:ext cx="4530725" cy="1714500"/>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6"/>
    </mc:Choice>
    <mc:Fallback xmlns="">
      <p:transition spd="slow" advTm="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704975"/>
            <a:ext cx="4752975" cy="4862513"/>
          </a:xfrm>
          <a:prstGeom prst="rect">
            <a:avLst/>
          </a:prstGeom>
          <a:noFill/>
          <a:ln w="9525">
            <a:solidFill>
              <a:srgbClr val="990033"/>
            </a:solidFill>
            <a:miter lim="800000"/>
            <a:headEnd/>
            <a:tailEnd/>
          </a:ln>
          <a:extLst>
            <a:ext uri="{909E8E84-426E-40DD-AFC4-6F175D3DCCD1}">
              <a14:hiddenFill xmlns:a14="http://schemas.microsoft.com/office/drawing/2010/main">
                <a:solidFill>
                  <a:srgbClr val="FFFFFF"/>
                </a:solidFill>
              </a14:hiddenFill>
            </a:ext>
          </a:extLst>
        </p:spPr>
      </p:pic>
      <p:sp>
        <p:nvSpPr>
          <p:cNvPr id="54275" name="Text Box 5"/>
          <p:cNvSpPr txBox="1">
            <a:spLocks noChangeArrowheads="1"/>
          </p:cNvSpPr>
          <p:nvPr/>
        </p:nvSpPr>
        <p:spPr bwMode="auto">
          <a:xfrm>
            <a:off x="827088" y="295275"/>
            <a:ext cx="81375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u="sng">
                <a:solidFill>
                  <a:srgbClr val="FF0000"/>
                </a:solidFill>
                <a:latin typeface="Century Gothic" panose="020B0502020202020204" pitchFamily="34" charset="0"/>
                <a:sym typeface="Symbol" panose="05050102010706020507" pitchFamily="18" charset="2"/>
              </a:rPr>
              <a:t>-h</a:t>
            </a:r>
            <a:r>
              <a:rPr lang="hr-HR" altLang="sr-Latn-RS" sz="2400" b="1" u="sng">
                <a:solidFill>
                  <a:srgbClr val="FF0000"/>
                </a:solidFill>
                <a:latin typeface="Century Gothic" panose="020B0502020202020204" pitchFamily="34" charset="0"/>
              </a:rPr>
              <a:t>elical structure</a:t>
            </a:r>
            <a:r>
              <a:rPr lang="hr-HR" altLang="sr-Latn-RS" sz="2400">
                <a:solidFill>
                  <a:srgbClr val="FF0000"/>
                </a:solidFill>
                <a:latin typeface="Century Gothic" panose="020B0502020202020204" pitchFamily="34" charset="0"/>
              </a:rPr>
              <a:t> </a:t>
            </a:r>
          </a:p>
          <a:p>
            <a:pPr algn="ctr" eaLnBrk="1" hangingPunct="1">
              <a:spcBef>
                <a:spcPct val="50000"/>
              </a:spcBef>
              <a:buFont typeface="Wingdings" panose="05000000000000000000" pitchFamily="2" charset="2"/>
              <a:buChar char="§"/>
            </a:pPr>
            <a:r>
              <a:rPr lang="hr-HR" altLang="sr-Latn-RS" sz="2000">
                <a:latin typeface="Century Gothic" panose="020B0502020202020204" pitchFamily="34" charset="0"/>
              </a:rPr>
              <a:t>polypeptide backbone is wound around an imaginary axis </a:t>
            </a:r>
          </a:p>
          <a:p>
            <a:pPr algn="ctr" eaLnBrk="1" hangingPunct="1">
              <a:spcBef>
                <a:spcPct val="50000"/>
              </a:spcBef>
              <a:buFont typeface="Wingdings" panose="05000000000000000000" pitchFamily="2" charset="2"/>
              <a:buChar char="§"/>
            </a:pPr>
            <a:r>
              <a:rPr lang="hr-HR" altLang="sr-Latn-RS" sz="2000">
                <a:latin typeface="Century Gothic" panose="020B0502020202020204" pitchFamily="34" charset="0"/>
              </a:rPr>
              <a:t>each helical turn includes 3.6 amino acid residues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65138"/>
            <a:ext cx="7392987" cy="5195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55299" name="Text Box 3"/>
          <p:cNvSpPr txBox="1">
            <a:spLocks noChangeArrowheads="1"/>
          </p:cNvSpPr>
          <p:nvPr/>
        </p:nvSpPr>
        <p:spPr bwMode="auto">
          <a:xfrm>
            <a:off x="395288" y="5876925"/>
            <a:ext cx="84248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700" b="1" dirty="0" err="1">
                <a:solidFill>
                  <a:srgbClr val="FF0000"/>
                </a:solidFill>
                <a:latin typeface="Century Gothic" panose="020B0502020202020204" pitchFamily="34" charset="0"/>
              </a:rPr>
              <a:t>Structure</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of</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the</a:t>
            </a:r>
            <a:r>
              <a:rPr lang="hr-HR" altLang="sr-Latn-RS" sz="1700" b="1" dirty="0">
                <a:solidFill>
                  <a:srgbClr val="FF0000"/>
                </a:solidFill>
                <a:latin typeface="Century Gothic" panose="020B0502020202020204" pitchFamily="34" charset="0"/>
              </a:rPr>
              <a:t> </a:t>
            </a:r>
            <a:r>
              <a:rPr lang="el-GR" altLang="sr-Latn-RS" sz="1700" b="1" dirty="0">
                <a:solidFill>
                  <a:srgbClr val="FF0000"/>
                </a:solidFill>
                <a:latin typeface="Century Gothic" panose="020B0502020202020204" pitchFamily="34" charset="0"/>
              </a:rPr>
              <a:t>α</a:t>
            </a:r>
            <a:r>
              <a:rPr lang="hr-HR" altLang="sr-Latn-RS" sz="1700" b="1" dirty="0">
                <a:solidFill>
                  <a:srgbClr val="FF0000"/>
                </a:solidFill>
                <a:latin typeface="Century Gothic" panose="020B0502020202020204" pitchFamily="34" charset="0"/>
              </a:rPr>
              <a:t>-</a:t>
            </a:r>
            <a:r>
              <a:rPr lang="hr-HR" altLang="sr-Latn-RS" sz="1700" b="1" dirty="0" err="1">
                <a:solidFill>
                  <a:srgbClr val="FF0000"/>
                </a:solidFill>
                <a:latin typeface="Century Gothic" panose="020B0502020202020204" pitchFamily="34" charset="0"/>
              </a:rPr>
              <a:t>helix</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is</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stabilized</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by</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hydrogen</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bonds</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between</a:t>
            </a:r>
            <a:r>
              <a:rPr lang="hr-HR" altLang="sr-Latn-RS" sz="1700" b="1" dirty="0">
                <a:solidFill>
                  <a:srgbClr val="FF0000"/>
                </a:solidFill>
                <a:latin typeface="Century Gothic" panose="020B0502020202020204" pitchFamily="34" charset="0"/>
              </a:rPr>
              <a:t> NH </a:t>
            </a:r>
            <a:r>
              <a:rPr lang="hr-HR" altLang="sr-Latn-RS" sz="1700" b="1" dirty="0" err="1">
                <a:solidFill>
                  <a:srgbClr val="FF0000"/>
                </a:solidFill>
                <a:latin typeface="Century Gothic" panose="020B0502020202020204" pitchFamily="34" charset="0"/>
              </a:rPr>
              <a:t>and</a:t>
            </a:r>
            <a:r>
              <a:rPr lang="hr-HR" altLang="sr-Latn-RS" sz="1700" b="1" dirty="0">
                <a:solidFill>
                  <a:srgbClr val="FF0000"/>
                </a:solidFill>
                <a:latin typeface="Century Gothic" panose="020B0502020202020204" pitchFamily="34" charset="0"/>
              </a:rPr>
              <a:t> CO </a:t>
            </a:r>
            <a:r>
              <a:rPr lang="hr-HR" altLang="sr-Latn-RS" sz="1700" b="1" dirty="0" err="1">
                <a:solidFill>
                  <a:srgbClr val="FF0000"/>
                </a:solidFill>
                <a:latin typeface="Century Gothic" panose="020B0502020202020204" pitchFamily="34" charset="0"/>
              </a:rPr>
              <a:t>groups</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of</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the</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polypeptide</a:t>
            </a:r>
            <a:r>
              <a:rPr lang="hr-HR" altLang="sr-Latn-RS" sz="1700" b="1" dirty="0">
                <a:solidFill>
                  <a:srgbClr val="FF0000"/>
                </a:solidFill>
                <a:latin typeface="Century Gothic" panose="020B0502020202020204" pitchFamily="34" charset="0"/>
              </a:rPr>
              <a:t> </a:t>
            </a:r>
            <a:r>
              <a:rPr lang="hr-HR" altLang="sr-Latn-RS" sz="1700" b="1" dirty="0" err="1">
                <a:solidFill>
                  <a:srgbClr val="FF0000"/>
                </a:solidFill>
                <a:latin typeface="Century Gothic" panose="020B0502020202020204" pitchFamily="34" charset="0"/>
              </a:rPr>
              <a:t>chain</a:t>
            </a:r>
            <a:r>
              <a:rPr lang="hr-HR" altLang="sr-Latn-RS" sz="1700" b="1" dirty="0">
                <a:solidFill>
                  <a:srgbClr val="FF0000"/>
                </a:solidFill>
                <a:latin typeface="Century Gothic" panose="020B0502020202020204" pitchFamily="34" charset="0"/>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9"/>
          <p:cNvGrpSpPr>
            <a:grpSpLocks/>
          </p:cNvGrpSpPr>
          <p:nvPr/>
        </p:nvGrpSpPr>
        <p:grpSpPr bwMode="auto">
          <a:xfrm>
            <a:off x="468313" y="836613"/>
            <a:ext cx="8054975" cy="4449762"/>
            <a:chOff x="295" y="527"/>
            <a:chExt cx="5074" cy="2803"/>
          </a:xfrm>
        </p:grpSpPr>
        <p:pic>
          <p:nvPicPr>
            <p:cNvPr id="573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 y="527"/>
              <a:ext cx="1289" cy="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6"/>
            <p:cNvSpPr txBox="1">
              <a:spLocks noChangeArrowheads="1"/>
            </p:cNvSpPr>
            <p:nvPr/>
          </p:nvSpPr>
          <p:spPr bwMode="auto">
            <a:xfrm>
              <a:off x="2064" y="2568"/>
              <a:ext cx="3305"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b="1">
                  <a:latin typeface="Century Gothic" panose="020B0502020202020204" pitchFamily="34" charset="0"/>
                </a:rPr>
                <a:t>In </a:t>
              </a:r>
              <a:r>
                <a:rPr lang="el-GR" altLang="sr-Latn-RS" sz="1800" b="1">
                  <a:latin typeface="Century Gothic" panose="020B0502020202020204" pitchFamily="34" charset="0"/>
                  <a:cs typeface="Times New Roman" panose="02020603050405020304" pitchFamily="18" charset="0"/>
                </a:rPr>
                <a:t>α</a:t>
              </a:r>
              <a:r>
                <a:rPr lang="hr-HR" altLang="sr-Latn-RS" sz="1800" b="1">
                  <a:latin typeface="Century Gothic" panose="020B0502020202020204" pitchFamily="34" charset="0"/>
                  <a:cs typeface="Times New Roman" panose="02020603050405020304" pitchFamily="18" charset="0"/>
                </a:rPr>
                <a:t>-helix, CO-group of one amino acid residue is linked to NH-group of </a:t>
              </a:r>
              <a:r>
                <a:rPr lang="hr-HR" altLang="sr-Latn-RS" sz="1800" b="1" i="1">
                  <a:latin typeface="Century Gothic" panose="020B0502020202020204" pitchFamily="34" charset="0"/>
                  <a:cs typeface="Times New Roman" panose="02020603050405020304" pitchFamily="18" charset="0"/>
                </a:rPr>
                <a:t>n</a:t>
              </a:r>
              <a:r>
                <a:rPr lang="hr-HR" altLang="sr-Latn-RS" sz="1800" b="1">
                  <a:latin typeface="Century Gothic" panose="020B0502020202020204" pitchFamily="34" charset="0"/>
                  <a:cs typeface="Times New Roman" panose="02020603050405020304" pitchFamily="18" charset="0"/>
                </a:rPr>
                <a:t>-residue by hydrogen bond (</a:t>
              </a:r>
              <a:r>
                <a:rPr lang="hr-HR" altLang="sr-Latn-RS" sz="1800" b="1" i="1">
                  <a:latin typeface="Century Gothic" panose="020B0502020202020204" pitchFamily="34" charset="0"/>
                  <a:cs typeface="Times New Roman" panose="02020603050405020304" pitchFamily="18" charset="0"/>
                </a:rPr>
                <a:t>n</a:t>
              </a:r>
              <a:r>
                <a:rPr lang="hr-HR" altLang="sr-Latn-RS" sz="1800" b="1">
                  <a:latin typeface="Century Gothic" panose="020B0502020202020204" pitchFamily="34" charset="0"/>
                  <a:cs typeface="Times New Roman" panose="02020603050405020304" pitchFamily="18" charset="0"/>
                </a:rPr>
                <a:t>+4).</a:t>
              </a:r>
              <a:endParaRPr lang="el-GR" altLang="sr-Latn-RS" sz="1800" b="1">
                <a:latin typeface="Century Gothic" panose="020B0502020202020204" pitchFamily="34" charset="0"/>
                <a:cs typeface="Times New Roman" panose="02020603050405020304" pitchFamily="18" charset="0"/>
              </a:endParaRPr>
            </a:p>
          </p:txBody>
        </p:sp>
        <p:sp>
          <p:nvSpPr>
            <p:cNvPr id="57350" name="Rectangle 8"/>
            <p:cNvSpPr>
              <a:spLocks noChangeArrowheads="1"/>
            </p:cNvSpPr>
            <p:nvPr/>
          </p:nvSpPr>
          <p:spPr bwMode="auto">
            <a:xfrm>
              <a:off x="567" y="527"/>
              <a:ext cx="272"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r-Latn-CS" altLang="sr-Latn-RS" sz="1800"/>
            </a:p>
          </p:txBody>
        </p:sp>
      </p:grpSp>
      <p:pic>
        <p:nvPicPr>
          <p:cNvPr id="573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538" y="1700213"/>
            <a:ext cx="6376987"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765175"/>
            <a:ext cx="356235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1946275" y="5700713"/>
            <a:ext cx="5691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2000" b="1">
                <a:latin typeface="Century Gothic" panose="020B0502020202020204" pitchFamily="34" charset="0"/>
              </a:rPr>
              <a:t>Alfa helices are mostly right handed helices.</a:t>
            </a:r>
            <a:r>
              <a:rPr lang="hr-HR" altLang="sr-Latn-RS" sz="1800" b="1">
                <a:latin typeface="Century Gothic" panose="020B0502020202020204" pitchFamily="34" charset="0"/>
              </a:rPr>
              <a:t> </a:t>
            </a:r>
            <a:endParaRPr lang="en-GB" altLang="sr-Latn-RS" sz="1800" b="1">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981075"/>
            <a:ext cx="7926388" cy="2513013"/>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0419" name="Text Box 3"/>
          <p:cNvSpPr txBox="1">
            <a:spLocks noChangeArrowheads="1"/>
          </p:cNvSpPr>
          <p:nvPr/>
        </p:nvSpPr>
        <p:spPr bwMode="auto">
          <a:xfrm>
            <a:off x="573088" y="3711575"/>
            <a:ext cx="799306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u="sng" dirty="0">
                <a:solidFill>
                  <a:srgbClr val="FF0000"/>
                </a:solidFill>
                <a:latin typeface="Century Gothic" panose="020B0502020202020204" pitchFamily="34" charset="0"/>
                <a:sym typeface="Symbol" panose="05050102010706020507" pitchFamily="18" charset="2"/>
              </a:rPr>
              <a:t></a:t>
            </a:r>
            <a:r>
              <a:rPr lang="hr-HR" altLang="sr-Latn-RS" sz="2400" b="1" u="sng" dirty="0">
                <a:solidFill>
                  <a:srgbClr val="FF0000"/>
                </a:solidFill>
                <a:latin typeface="Century Gothic" panose="020B0502020202020204" pitchFamily="34" charset="0"/>
              </a:rPr>
              <a:t>-</a:t>
            </a:r>
            <a:r>
              <a:rPr lang="hr-HR" altLang="sr-Latn-RS" sz="2400" b="1" u="sng" dirty="0" err="1">
                <a:solidFill>
                  <a:srgbClr val="FF0000"/>
                </a:solidFill>
                <a:latin typeface="Century Gothic" panose="020B0502020202020204" pitchFamily="34" charset="0"/>
              </a:rPr>
              <a:t>pleated</a:t>
            </a:r>
            <a:r>
              <a:rPr lang="hr-HR" altLang="sr-Latn-RS" sz="2400" b="1" u="sng" dirty="0">
                <a:solidFill>
                  <a:srgbClr val="FF0000"/>
                </a:solidFill>
                <a:latin typeface="Century Gothic" panose="020B0502020202020204" pitchFamily="34" charset="0"/>
              </a:rPr>
              <a:t> </a:t>
            </a:r>
            <a:r>
              <a:rPr lang="hr-HR" altLang="sr-Latn-RS" sz="2400" b="1" u="sng" dirty="0" err="1">
                <a:solidFill>
                  <a:srgbClr val="FF0000"/>
                </a:solidFill>
                <a:latin typeface="Century Gothic" panose="020B0502020202020204" pitchFamily="34" charset="0"/>
              </a:rPr>
              <a:t>sheets</a:t>
            </a:r>
            <a:endParaRPr lang="hr-HR" altLang="sr-Latn-RS" sz="2400" b="1" u="sng" dirty="0">
              <a:solidFill>
                <a:srgbClr val="FF0000"/>
              </a:solidFill>
              <a:latin typeface="Century Gothic" panose="020B0502020202020204" pitchFamily="34" charset="0"/>
            </a:endParaRPr>
          </a:p>
          <a:p>
            <a:pPr algn="ctr" eaLnBrk="1" hangingPunct="1">
              <a:spcBef>
                <a:spcPct val="50000"/>
              </a:spcBef>
            </a:pPr>
            <a:r>
              <a:rPr lang="hr-HR" altLang="sr-Latn-RS" sz="2400" b="1" dirty="0" err="1">
                <a:solidFill>
                  <a:srgbClr val="FF0000"/>
                </a:solidFill>
                <a:latin typeface="Century Gothic" panose="020B0502020202020204" pitchFamily="34" charset="0"/>
              </a:rPr>
              <a:t>Antiparallel</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and</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parallel</a:t>
            </a:r>
            <a:r>
              <a:rPr lang="hr-HR" altLang="sr-Latn-RS" sz="2400" b="1" dirty="0">
                <a:solidFill>
                  <a:srgbClr val="FF0000"/>
                </a:solidFill>
                <a:latin typeface="Century Gothic" panose="020B0502020202020204" pitchFamily="34" charset="0"/>
              </a:rPr>
              <a:t> </a:t>
            </a:r>
            <a:r>
              <a:rPr lang="hr-HR" altLang="sr-Latn-RS" sz="2400" b="1" dirty="0">
                <a:solidFill>
                  <a:srgbClr val="FF0000"/>
                </a:solidFill>
                <a:latin typeface="Century Gothic" panose="020B0502020202020204" pitchFamily="34" charset="0"/>
                <a:sym typeface="Symbol" panose="05050102010706020507" pitchFamily="18" charset="2"/>
              </a:rPr>
              <a:t></a:t>
            </a:r>
            <a:r>
              <a:rPr lang="hr-HR" altLang="sr-Latn-RS" sz="2400" b="1" dirty="0">
                <a:solidFill>
                  <a:srgbClr val="FF0000"/>
                </a:solidFill>
                <a:latin typeface="Century Gothic" panose="020B0502020202020204" pitchFamily="34" charset="0"/>
              </a:rPr>
              <a:t>-</a:t>
            </a:r>
            <a:r>
              <a:rPr lang="hr-HR" altLang="sr-Latn-RS" sz="2400" b="1" dirty="0" err="1">
                <a:solidFill>
                  <a:srgbClr val="FF0000"/>
                </a:solidFill>
                <a:latin typeface="Century Gothic" panose="020B0502020202020204" pitchFamily="34" charset="0"/>
              </a:rPr>
              <a:t>sheets</a:t>
            </a:r>
            <a:endParaRPr lang="en-GB" altLang="sr-Latn-RS" sz="2400" b="1" dirty="0">
              <a:solidFill>
                <a:srgbClr val="FF0000"/>
              </a:solidFill>
              <a:latin typeface="Century Gothic" panose="020B0502020202020204" pitchFamily="34" charset="0"/>
            </a:endParaRPr>
          </a:p>
          <a:p>
            <a:pPr algn="ctr" eaLnBrk="1" hangingPunct="1">
              <a:spcBef>
                <a:spcPct val="50000"/>
              </a:spcBef>
            </a:pPr>
            <a:r>
              <a:rPr lang="hr-HR" altLang="sr-Latn-RS" sz="2400" b="1" dirty="0" err="1">
                <a:solidFill>
                  <a:srgbClr val="FF0000"/>
                </a:solidFill>
                <a:latin typeface="Century Gothic" panose="020B0502020202020204" pitchFamily="34" charset="0"/>
              </a:rPr>
              <a:t>Backbone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of</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the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polypeptide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chain</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is</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extended</a:t>
            </a:r>
            <a:r>
              <a:rPr lang="hr-HR" altLang="sr-Latn-RS" sz="2400" b="1" dirty="0">
                <a:solidFill>
                  <a:srgbClr val="FF0000"/>
                </a:solidFill>
                <a:latin typeface="Century Gothic" panose="020B0502020202020204" pitchFamily="34" charset="0"/>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13"/>
          <p:cNvGrpSpPr>
            <a:grpSpLocks/>
          </p:cNvGrpSpPr>
          <p:nvPr/>
        </p:nvGrpSpPr>
        <p:grpSpPr bwMode="auto">
          <a:xfrm>
            <a:off x="304800" y="762000"/>
            <a:ext cx="8659813" cy="5592763"/>
            <a:chOff x="192" y="480"/>
            <a:chExt cx="5455" cy="3523"/>
          </a:xfrm>
        </p:grpSpPr>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480"/>
              <a:ext cx="5410" cy="2813"/>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62468" name="Text Box 3"/>
            <p:cNvSpPr txBox="1">
              <a:spLocks noChangeArrowheads="1"/>
            </p:cNvSpPr>
            <p:nvPr/>
          </p:nvSpPr>
          <p:spPr bwMode="auto">
            <a:xfrm>
              <a:off x="271" y="3339"/>
              <a:ext cx="5376"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b="1" u="sng" dirty="0">
                  <a:latin typeface="Century Gothic" panose="020B0502020202020204" pitchFamily="34" charset="0"/>
                </a:rPr>
                <a:t>ANTIPARALLEL PLEATED SHEET</a:t>
              </a:r>
            </a:p>
            <a:p>
              <a:pPr algn="ctr" eaLnBrk="1" hangingPunct="1">
                <a:spcBef>
                  <a:spcPct val="50000"/>
                </a:spcBef>
                <a:buFontTx/>
                <a:buNone/>
              </a:pPr>
              <a:r>
                <a:rPr lang="hr-HR" altLang="sr-Latn-RS" sz="1800" b="1" dirty="0" err="1">
                  <a:latin typeface="Century Gothic" panose="020B0502020202020204" pitchFamily="34" charset="0"/>
                </a:rPr>
                <a:t>Adjacent</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polypeptide</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chains</a:t>
              </a:r>
              <a:r>
                <a:rPr lang="hr-HR" altLang="sr-Latn-RS" sz="1800" b="1" dirty="0">
                  <a:latin typeface="Century Gothic" panose="020B0502020202020204" pitchFamily="34" charset="0"/>
                </a:rPr>
                <a:t> are </a:t>
              </a:r>
              <a:r>
                <a:rPr lang="hr-HR" altLang="sr-Latn-RS" sz="1800" b="1" dirty="0" err="1">
                  <a:latin typeface="Century Gothic" panose="020B0502020202020204" pitchFamily="34" charset="0"/>
                </a:rPr>
                <a:t>oriented</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in</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the</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opposite</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direction</a:t>
              </a:r>
              <a:r>
                <a:rPr lang="hr-HR" altLang="sr-Latn-RS" sz="1800" b="1" dirty="0">
                  <a:latin typeface="Century Gothic" panose="020B0502020202020204" pitchFamily="34" charset="0"/>
                </a:rPr>
                <a:t>. </a:t>
              </a:r>
              <a:r>
                <a:rPr lang="hr-HR" altLang="sr-Latn-RS" sz="1800" b="1" dirty="0" err="1">
                  <a:solidFill>
                    <a:srgbClr val="FF0000"/>
                  </a:solidFill>
                  <a:latin typeface="Century Gothic" panose="020B0502020202020204" pitchFamily="34" charset="0"/>
                </a:rPr>
                <a:t>Hydrogen</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bonding</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is</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present</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between</a:t>
              </a:r>
              <a:r>
                <a:rPr lang="hr-HR" altLang="sr-Latn-RS" sz="1800" b="1" dirty="0">
                  <a:solidFill>
                    <a:srgbClr val="FF0000"/>
                  </a:solidFill>
                  <a:latin typeface="Century Gothic" panose="020B0502020202020204" pitchFamily="34" charset="0"/>
                </a:rPr>
                <a:t> NH i CO </a:t>
              </a:r>
              <a:r>
                <a:rPr lang="hr-HR" altLang="sr-Latn-RS" sz="1800" b="1" dirty="0" err="1">
                  <a:solidFill>
                    <a:srgbClr val="FF0000"/>
                  </a:solidFill>
                  <a:latin typeface="Century Gothic" panose="020B0502020202020204" pitchFamily="34" charset="0"/>
                </a:rPr>
                <a:t>groups</a:t>
              </a:r>
              <a:r>
                <a:rPr lang="hr-HR" altLang="sr-Latn-RS" sz="1800" b="1" dirty="0">
                  <a:latin typeface="Century Gothic" panose="020B0502020202020204" pitchFamily="34" charset="0"/>
                </a:rPr>
                <a:t>. </a:t>
              </a:r>
              <a:endParaRPr lang="en-GB" altLang="sr-Latn-RS" sz="1800" b="1" dirty="0">
                <a:latin typeface="Century Gothic" panose="020B0502020202020204" pitchFamily="34" charset="0"/>
              </a:endParaRPr>
            </a:p>
          </p:txBody>
        </p:sp>
        <p:sp>
          <p:nvSpPr>
            <p:cNvPr id="62469" name="Text Box 4"/>
            <p:cNvSpPr txBox="1">
              <a:spLocks noChangeArrowheads="1"/>
            </p:cNvSpPr>
            <p:nvPr/>
          </p:nvSpPr>
          <p:spPr bwMode="auto">
            <a:xfrm>
              <a:off x="2699" y="1071"/>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a:latin typeface="Century Gothic" panose="020B0502020202020204" pitchFamily="34" charset="0"/>
                </a:rPr>
                <a:t>N</a:t>
              </a:r>
            </a:p>
          </p:txBody>
        </p:sp>
        <p:sp>
          <p:nvSpPr>
            <p:cNvPr id="62470" name="Text Box 5"/>
            <p:cNvSpPr txBox="1">
              <a:spLocks noChangeArrowheads="1"/>
            </p:cNvSpPr>
            <p:nvPr/>
          </p:nvSpPr>
          <p:spPr bwMode="auto">
            <a:xfrm flipV="1">
              <a:off x="2823" y="1498"/>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a:latin typeface="Century Gothic" panose="020B0502020202020204" pitchFamily="34" charset="0"/>
                </a:rPr>
                <a:t>H</a:t>
              </a:r>
            </a:p>
          </p:txBody>
        </p:sp>
        <p:sp>
          <p:nvSpPr>
            <p:cNvPr id="62471" name="Text Box 6"/>
            <p:cNvSpPr txBox="1">
              <a:spLocks noChangeArrowheads="1"/>
            </p:cNvSpPr>
            <p:nvPr/>
          </p:nvSpPr>
          <p:spPr bwMode="auto">
            <a:xfrm>
              <a:off x="2064" y="2478"/>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a:latin typeface="Century Gothic" panose="020B0502020202020204" pitchFamily="34" charset="0"/>
                </a:rPr>
                <a:t>N</a:t>
              </a:r>
            </a:p>
          </p:txBody>
        </p:sp>
        <p:sp>
          <p:nvSpPr>
            <p:cNvPr id="62472" name="Text Box 7"/>
            <p:cNvSpPr txBox="1">
              <a:spLocks noChangeArrowheads="1"/>
            </p:cNvSpPr>
            <p:nvPr/>
          </p:nvSpPr>
          <p:spPr bwMode="auto">
            <a:xfrm flipV="1">
              <a:off x="2154" y="2024"/>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a:latin typeface="Century Gothic" panose="020B0502020202020204" pitchFamily="34" charset="0"/>
                </a:rPr>
                <a:t>H</a:t>
              </a:r>
            </a:p>
          </p:txBody>
        </p:sp>
        <p:sp>
          <p:nvSpPr>
            <p:cNvPr id="62473" name="Text Box 9"/>
            <p:cNvSpPr txBox="1">
              <a:spLocks noChangeArrowheads="1"/>
            </p:cNvSpPr>
            <p:nvPr/>
          </p:nvSpPr>
          <p:spPr bwMode="auto">
            <a:xfrm>
              <a:off x="2154" y="1566"/>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a:latin typeface="Century Gothic" panose="020B0502020202020204" pitchFamily="34" charset="0"/>
                </a:rPr>
                <a:t>O</a:t>
              </a:r>
            </a:p>
          </p:txBody>
        </p:sp>
        <p:sp>
          <p:nvSpPr>
            <p:cNvPr id="62474" name="Text Box 10"/>
            <p:cNvSpPr txBox="1">
              <a:spLocks noChangeArrowheads="1"/>
            </p:cNvSpPr>
            <p:nvPr/>
          </p:nvSpPr>
          <p:spPr bwMode="auto">
            <a:xfrm>
              <a:off x="2562" y="1979"/>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a:latin typeface="Century Gothic" panose="020B0502020202020204" pitchFamily="34" charset="0"/>
                </a:rPr>
                <a:t>O</a:t>
              </a:r>
            </a:p>
          </p:txBody>
        </p:sp>
        <p:sp>
          <p:nvSpPr>
            <p:cNvPr id="62475" name="Text Box 11"/>
            <p:cNvSpPr txBox="1">
              <a:spLocks noChangeArrowheads="1"/>
            </p:cNvSpPr>
            <p:nvPr/>
          </p:nvSpPr>
          <p:spPr bwMode="auto">
            <a:xfrm>
              <a:off x="2040" y="1089"/>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a:latin typeface="Century Gothic" panose="020B0502020202020204" pitchFamily="34" charset="0"/>
                </a:rPr>
                <a:t>C</a:t>
              </a:r>
            </a:p>
          </p:txBody>
        </p:sp>
        <p:sp>
          <p:nvSpPr>
            <p:cNvPr id="62476" name="Text Box 12"/>
            <p:cNvSpPr txBox="1">
              <a:spLocks noChangeArrowheads="1"/>
            </p:cNvSpPr>
            <p:nvPr/>
          </p:nvSpPr>
          <p:spPr bwMode="auto">
            <a:xfrm>
              <a:off x="2699" y="2428"/>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800" b="1">
                  <a:latin typeface="Century Gothic" panose="020B0502020202020204" pitchFamily="34" charset="0"/>
                </a:rPr>
                <a:t>C</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535988" cy="451167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515" name="Text Box 3"/>
          <p:cNvSpPr txBox="1">
            <a:spLocks noChangeArrowheads="1"/>
          </p:cNvSpPr>
          <p:nvPr/>
        </p:nvSpPr>
        <p:spPr bwMode="auto">
          <a:xfrm>
            <a:off x="285750" y="5268913"/>
            <a:ext cx="853440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b="1" u="sng" dirty="0">
                <a:latin typeface="Century Gothic" panose="020B0502020202020204" pitchFamily="34" charset="0"/>
              </a:rPr>
              <a:t>PARALLEL PLEATED SHEET </a:t>
            </a:r>
          </a:p>
          <a:p>
            <a:pPr algn="ctr" eaLnBrk="1" hangingPunct="1">
              <a:spcBef>
                <a:spcPct val="50000"/>
              </a:spcBef>
              <a:buFontTx/>
              <a:buNone/>
            </a:pPr>
            <a:r>
              <a:rPr lang="hr-HR" altLang="sr-Latn-RS" sz="1800" b="1" dirty="0" err="1">
                <a:latin typeface="Century Gothic" panose="020B0502020202020204" pitchFamily="34" charset="0"/>
              </a:rPr>
              <a:t>Polypeptide</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chains</a:t>
            </a:r>
            <a:r>
              <a:rPr lang="hr-HR" altLang="sr-Latn-RS" sz="1800" b="1" dirty="0">
                <a:latin typeface="Century Gothic" panose="020B0502020202020204" pitchFamily="34" charset="0"/>
              </a:rPr>
              <a:t> are </a:t>
            </a:r>
            <a:r>
              <a:rPr lang="hr-HR" altLang="sr-Latn-RS" sz="1800" b="1" dirty="0" err="1">
                <a:latin typeface="Century Gothic" panose="020B0502020202020204" pitchFamily="34" charset="0"/>
              </a:rPr>
              <a:t>strechted</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in</a:t>
            </a:r>
            <a:r>
              <a:rPr lang="hr-HR" altLang="sr-Latn-RS" sz="1800" b="1" dirty="0">
                <a:latin typeface="Century Gothic" panose="020B0502020202020204" pitchFamily="34" charset="0"/>
              </a:rPr>
              <a:t> one </a:t>
            </a:r>
            <a:r>
              <a:rPr lang="hr-HR" altLang="sr-Latn-RS" sz="1800" b="1" dirty="0" err="1">
                <a:latin typeface="Century Gothic" panose="020B0502020202020204" pitchFamily="34" charset="0"/>
              </a:rPr>
              <a:t>direction</a:t>
            </a:r>
            <a:r>
              <a:rPr lang="hr-HR" altLang="sr-Latn-RS" sz="1800" b="1" dirty="0">
                <a:latin typeface="Century Gothic" panose="020B0502020202020204" pitchFamily="34" charset="0"/>
              </a:rPr>
              <a:t>; </a:t>
            </a:r>
            <a:r>
              <a:rPr lang="hr-HR" altLang="sr-Latn-RS" sz="1800" b="1" dirty="0" err="1">
                <a:solidFill>
                  <a:srgbClr val="FF0000"/>
                </a:solidFill>
                <a:latin typeface="Century Gothic" panose="020B0502020202020204" pitchFamily="34" charset="0"/>
              </a:rPr>
              <a:t>hydrogen</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bonds</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between</a:t>
            </a:r>
            <a:r>
              <a:rPr lang="hr-HR" altLang="sr-Latn-RS" sz="1800" b="1" dirty="0">
                <a:solidFill>
                  <a:srgbClr val="FF0000"/>
                </a:solidFill>
                <a:latin typeface="Century Gothic" panose="020B0502020202020204" pitchFamily="34" charset="0"/>
              </a:rPr>
              <a:t> NH </a:t>
            </a:r>
            <a:r>
              <a:rPr lang="hr-HR" altLang="sr-Latn-RS" sz="1800" b="1" dirty="0" err="1">
                <a:solidFill>
                  <a:srgbClr val="FF0000"/>
                </a:solidFill>
                <a:latin typeface="Century Gothic" panose="020B0502020202020204" pitchFamily="34" charset="0"/>
              </a:rPr>
              <a:t>and</a:t>
            </a:r>
            <a:r>
              <a:rPr lang="hr-HR" altLang="sr-Latn-RS" sz="1800" b="1" dirty="0">
                <a:solidFill>
                  <a:srgbClr val="FF0000"/>
                </a:solidFill>
                <a:latin typeface="Century Gothic" panose="020B0502020202020204" pitchFamily="34" charset="0"/>
              </a:rPr>
              <a:t> CO </a:t>
            </a:r>
            <a:r>
              <a:rPr lang="hr-HR" altLang="sr-Latn-RS" sz="1800" b="1" dirty="0" err="1">
                <a:latin typeface="Century Gothic" panose="020B0502020202020204" pitchFamily="34" charset="0"/>
              </a:rPr>
              <a:t>groups</a:t>
            </a:r>
            <a:r>
              <a:rPr lang="hr-HR" altLang="sr-Latn-RS" sz="1800" b="1" dirty="0">
                <a:latin typeface="Century Gothic" panose="020B0502020202020204" pitchFamily="34" charset="0"/>
              </a:rPr>
              <a:t> link one </a:t>
            </a:r>
            <a:r>
              <a:rPr lang="hr-HR" altLang="sr-Latn-RS" sz="1800" b="1" dirty="0" err="1">
                <a:latin typeface="Century Gothic" panose="020B0502020202020204" pitchFamily="34" charset="0"/>
              </a:rPr>
              <a:t>amino</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acid</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of</a:t>
            </a:r>
            <a:r>
              <a:rPr lang="hr-HR" altLang="sr-Latn-RS" sz="1800" b="1" dirty="0">
                <a:latin typeface="Century Gothic" panose="020B0502020202020204" pitchFamily="34" charset="0"/>
              </a:rPr>
              <a:t> one </a:t>
            </a:r>
            <a:r>
              <a:rPr lang="hr-HR" altLang="sr-Latn-RS" sz="1800" b="1" dirty="0" err="1">
                <a:latin typeface="Century Gothic" panose="020B0502020202020204" pitchFamily="34" charset="0"/>
              </a:rPr>
              <a:t>chain</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with</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two</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amino</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acids</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of</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the</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neighboring</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chain</a:t>
            </a:r>
            <a:r>
              <a:rPr lang="hr-HR" altLang="sr-Latn-RS" sz="1800" b="1" dirty="0">
                <a:latin typeface="Century Gothic" panose="020B0502020202020204" pitchFamily="34" charset="0"/>
              </a:rPr>
              <a:t>.</a:t>
            </a:r>
            <a:endParaRPr lang="en-GB" altLang="sr-Latn-RS" sz="1800" b="1"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12875"/>
            <a:ext cx="894715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857250"/>
            <a:ext cx="6481763" cy="4443413"/>
          </a:xfrm>
          <a:prstGeom prst="rect">
            <a:avLst/>
          </a:prstGeom>
          <a:noFill/>
          <a:ln w="2857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67587" name="Text Box 5"/>
          <p:cNvSpPr txBox="1">
            <a:spLocks noChangeArrowheads="1"/>
          </p:cNvSpPr>
          <p:nvPr/>
        </p:nvSpPr>
        <p:spPr bwMode="auto">
          <a:xfrm>
            <a:off x="414338" y="5597525"/>
            <a:ext cx="853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b="1">
                <a:latin typeface="Century Gothic" panose="020B0502020202020204" pitchFamily="34" charset="0"/>
              </a:rPr>
              <a:t>Combination of parallel and antiparallel sheets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908050"/>
            <a:ext cx="3162300" cy="43449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1" name="Text Box 3"/>
          <p:cNvSpPr txBox="1">
            <a:spLocks noChangeArrowheads="1"/>
          </p:cNvSpPr>
          <p:nvPr/>
        </p:nvSpPr>
        <p:spPr bwMode="auto">
          <a:xfrm>
            <a:off x="4483100" y="815975"/>
            <a:ext cx="412115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50000"/>
              </a:spcBef>
              <a:buFontTx/>
              <a:buNone/>
            </a:pPr>
            <a:r>
              <a:rPr lang="hr-HR" altLang="sr-Latn-RS" sz="1800">
                <a:latin typeface="Century Gothic" panose="020B0502020202020204" pitchFamily="34" charset="0"/>
              </a:rPr>
              <a:t>-Polypeptide chains may change the direction. </a:t>
            </a:r>
          </a:p>
          <a:p>
            <a:pPr eaLnBrk="1" hangingPunct="1">
              <a:lnSpc>
                <a:spcPct val="120000"/>
              </a:lnSpc>
              <a:spcBef>
                <a:spcPct val="50000"/>
              </a:spcBef>
              <a:buFontTx/>
              <a:buNone/>
            </a:pPr>
            <a:r>
              <a:rPr lang="hr-HR" altLang="sr-Latn-RS" sz="1800">
                <a:latin typeface="Century Gothic" panose="020B0502020202020204" pitchFamily="34" charset="0"/>
              </a:rPr>
              <a:t>-Many proteins have globular shape due to change in chain direction. </a:t>
            </a:r>
          </a:p>
          <a:p>
            <a:pPr eaLnBrk="1" hangingPunct="1">
              <a:lnSpc>
                <a:spcPct val="120000"/>
              </a:lnSpc>
              <a:spcBef>
                <a:spcPct val="50000"/>
              </a:spcBef>
              <a:buFontTx/>
              <a:buNone/>
            </a:pPr>
            <a:r>
              <a:rPr lang="hr-HR" altLang="sr-Latn-RS" sz="1800">
                <a:latin typeface="Century Gothic" panose="020B0502020202020204" pitchFamily="34" charset="0"/>
              </a:rPr>
              <a:t>-Structural elements enabling the change in direction are:                           </a:t>
            </a:r>
            <a:r>
              <a:rPr lang="hr-HR" altLang="sr-Latn-RS" sz="1800" b="1">
                <a:latin typeface="Century Gothic" panose="020B0502020202020204" pitchFamily="34" charset="0"/>
                <a:sym typeface="Symbol" panose="05050102010706020507" pitchFamily="18" charset="2"/>
              </a:rPr>
              <a:t></a:t>
            </a:r>
            <a:r>
              <a:rPr lang="hr-HR" altLang="sr-Latn-RS" sz="1800" b="1">
                <a:latin typeface="Century Gothic" panose="020B0502020202020204" pitchFamily="34" charset="0"/>
              </a:rPr>
              <a:t>-turn </a:t>
            </a:r>
            <a:r>
              <a:rPr lang="hr-HR" altLang="sr-Latn-RS" sz="1800">
                <a:latin typeface="Century Gothic" panose="020B0502020202020204" pitchFamily="34" charset="0"/>
              </a:rPr>
              <a:t>(hairpin) and </a:t>
            </a:r>
            <a:r>
              <a:rPr lang="hr-HR" altLang="sr-Latn-RS" sz="1800" b="1">
                <a:latin typeface="Century Gothic" panose="020B0502020202020204" pitchFamily="34" charset="0"/>
                <a:sym typeface="Symbol" panose="05050102010706020507" pitchFamily="18" charset="2"/>
              </a:rPr>
              <a:t>-</a:t>
            </a:r>
            <a:r>
              <a:rPr lang="hr-HR" altLang="sr-Latn-RS" sz="1800" b="1">
                <a:latin typeface="Century Gothic" panose="020B0502020202020204" pitchFamily="34" charset="0"/>
              </a:rPr>
              <a:t>loop</a:t>
            </a:r>
            <a:r>
              <a:rPr lang="hr-HR" altLang="sr-Latn-RS" sz="1800">
                <a:latin typeface="Century Gothic" panose="020B0502020202020204" pitchFamily="34" charset="0"/>
              </a:rPr>
              <a:t>.</a:t>
            </a:r>
          </a:p>
          <a:p>
            <a:pPr eaLnBrk="1" hangingPunct="1">
              <a:lnSpc>
                <a:spcPct val="120000"/>
              </a:lnSpc>
              <a:spcBef>
                <a:spcPct val="50000"/>
              </a:spcBef>
              <a:buFontTx/>
              <a:buNone/>
            </a:pPr>
            <a:r>
              <a:rPr lang="hr-HR" altLang="sr-Latn-RS" sz="1800">
                <a:latin typeface="Century Gothic" panose="020B0502020202020204" pitchFamily="34" charset="0"/>
              </a:rPr>
              <a:t>-Turns and loops are usually situated at the protein surface and participate in interactions with other proteins and molecules. </a:t>
            </a:r>
            <a:endParaRPr lang="en-GB" altLang="sr-Latn-RS" sz="1800">
              <a:latin typeface="Century Gothic" panose="020B0502020202020204" pitchFamily="34" charset="0"/>
            </a:endParaRPr>
          </a:p>
        </p:txBody>
      </p:sp>
      <p:sp>
        <p:nvSpPr>
          <p:cNvPr id="68612" name="Text Box 4"/>
          <p:cNvSpPr txBox="1">
            <a:spLocks noChangeArrowheads="1"/>
          </p:cNvSpPr>
          <p:nvPr/>
        </p:nvSpPr>
        <p:spPr bwMode="auto">
          <a:xfrm>
            <a:off x="1979613" y="544512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600" b="1">
                <a:latin typeface="Century Gothic" panose="020B0502020202020204" pitchFamily="34" charset="0"/>
              </a:rPr>
              <a:t>Antibody </a:t>
            </a:r>
            <a:endParaRPr lang="en-GB" altLang="sr-Latn-RS" sz="1600" b="1">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04800" y="838200"/>
            <a:ext cx="87630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u="sng">
                <a:latin typeface="Century Gothic" panose="020B0502020202020204" pitchFamily="34" charset="0"/>
              </a:rPr>
              <a:t>DIVERSITY AND SIGNIFICANCE OF                                        PROTEIN BIOLOGICAL FUNCTIONS</a:t>
            </a:r>
          </a:p>
          <a:p>
            <a:pPr algn="ctr" eaLnBrk="1" hangingPunct="1">
              <a:spcBef>
                <a:spcPct val="50000"/>
              </a:spcBef>
              <a:buFontTx/>
              <a:buNone/>
            </a:pPr>
            <a:endParaRPr lang="hr-HR" altLang="sr-Latn-RS" sz="1600" b="1">
              <a:latin typeface="Century Gothic" panose="020B0502020202020204" pitchFamily="34" charset="0"/>
            </a:endParaRPr>
          </a:p>
          <a:p>
            <a:pPr algn="ctr" eaLnBrk="1" hangingPunct="1">
              <a:spcBef>
                <a:spcPct val="50000"/>
              </a:spcBef>
              <a:buFontTx/>
              <a:buNone/>
            </a:pPr>
            <a:r>
              <a:rPr lang="hr-HR" altLang="sr-Latn-RS" sz="2000" b="1">
                <a:latin typeface="Century Gothic" panose="020B0502020202020204" pitchFamily="34" charset="0"/>
              </a:rPr>
              <a:t>Enzyme catalysis</a:t>
            </a:r>
            <a:r>
              <a:rPr lang="hr-HR" altLang="sr-Latn-RS" sz="2000">
                <a:latin typeface="Century Gothic" panose="020B0502020202020204" pitchFamily="34" charset="0"/>
              </a:rPr>
              <a:t>: all enzymes are structurally the proteins with extraordinary catalytic power enabling acceleration of chemical reactions up to million and more times.</a:t>
            </a:r>
            <a:endParaRPr lang="en-GB" altLang="sr-Latn-RS" sz="2000">
              <a:latin typeface="Century Gothic" panose="020B0502020202020204" pitchFamily="34" charset="0"/>
            </a:endParaRPr>
          </a:p>
        </p:txBody>
      </p:sp>
      <p:pic>
        <p:nvPicPr>
          <p:cNvPr id="9219" name="Picture 4" descr="200px-Acetylcholinesterase-1E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357563"/>
            <a:ext cx="2540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5"/>
          <p:cNvSpPr txBox="1">
            <a:spLocks noChangeArrowheads="1"/>
          </p:cNvSpPr>
          <p:nvPr/>
        </p:nvSpPr>
        <p:spPr bwMode="auto">
          <a:xfrm>
            <a:off x="4716463" y="5661025"/>
            <a:ext cx="373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600">
                <a:latin typeface="Century Gothic" panose="020B0502020202020204" pitchFamily="34" charset="0"/>
              </a:rPr>
              <a:t>Structure of acetylcholinesterase</a:t>
            </a:r>
            <a:endParaRPr lang="en-GB" altLang="sr-Latn-RS" sz="1600">
              <a:latin typeface="Century Gothic" panose="020B0502020202020204" pitchFamily="34" charset="0"/>
            </a:endParaRPr>
          </a:p>
        </p:txBody>
      </p:sp>
      <p:grpSp>
        <p:nvGrpSpPr>
          <p:cNvPr id="9221" name="Group 6"/>
          <p:cNvGrpSpPr>
            <a:grpSpLocks/>
          </p:cNvGrpSpPr>
          <p:nvPr/>
        </p:nvGrpSpPr>
        <p:grpSpPr bwMode="auto">
          <a:xfrm>
            <a:off x="2185988" y="3357563"/>
            <a:ext cx="2032000" cy="2642240"/>
            <a:chOff x="2185988" y="3429000"/>
            <a:chExt cx="2032000" cy="2642010"/>
          </a:xfrm>
        </p:grpSpPr>
        <p:pic>
          <p:nvPicPr>
            <p:cNvPr id="9222" name="Picture 3" descr="Michaelis_Men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988" y="3429000"/>
              <a:ext cx="2032000" cy="262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5"/>
            <p:cNvSpPr txBox="1">
              <a:spLocks noChangeArrowheads="1"/>
            </p:cNvSpPr>
            <p:nvPr/>
          </p:nvSpPr>
          <p:spPr bwMode="auto">
            <a:xfrm>
              <a:off x="2471150" y="5732485"/>
              <a:ext cx="1656184" cy="33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800" b="1" dirty="0"/>
                <a:t>(</a:t>
              </a:r>
              <a:r>
                <a:rPr lang="hr-HR" altLang="sr-Latn-RS" sz="800" b="1" dirty="0" err="1"/>
                <a:t>Michaelis-Menten</a:t>
              </a:r>
              <a:r>
                <a:rPr lang="hr-HR" altLang="sr-Latn-RS" sz="800" b="1" dirty="0"/>
                <a:t> </a:t>
              </a:r>
              <a:r>
                <a:rPr lang="hr-HR" altLang="sr-Latn-RS" sz="800" b="1" dirty="0" err="1"/>
                <a:t>constant</a:t>
              </a:r>
              <a:r>
                <a:rPr lang="hr-HR" altLang="sr-Latn-RS" sz="800" b="1" dirty="0" smtClean="0"/>
                <a:t>)</a:t>
              </a:r>
              <a:endParaRPr lang="en-US" altLang="sr-Latn-RS" sz="800" b="1" dirty="0" smtClean="0"/>
            </a:p>
            <a:p>
              <a:pPr eaLnBrk="1" hangingPunct="1">
                <a:spcBef>
                  <a:spcPct val="0"/>
                </a:spcBef>
                <a:buFontTx/>
                <a:buNone/>
              </a:pPr>
              <a:endParaRPr lang="hr-HR" altLang="sr-Latn-RS" sz="800" b="1" dirty="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763838"/>
            <a:ext cx="8380412" cy="2681287"/>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0659" name="Text Box 3"/>
          <p:cNvSpPr txBox="1">
            <a:spLocks noChangeArrowheads="1"/>
          </p:cNvSpPr>
          <p:nvPr/>
        </p:nvSpPr>
        <p:spPr bwMode="auto">
          <a:xfrm>
            <a:off x="374650" y="1649413"/>
            <a:ext cx="85677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15000"/>
              </a:lnSpc>
              <a:spcBef>
                <a:spcPct val="50000"/>
              </a:spcBef>
              <a:buFontTx/>
              <a:buNone/>
            </a:pPr>
            <a:r>
              <a:rPr lang="hr-HR" altLang="sr-Latn-RS" sz="1800" b="1">
                <a:solidFill>
                  <a:schemeClr val="accent2"/>
                </a:solidFill>
                <a:latin typeface="Century Gothic" panose="020B0502020202020204" pitchFamily="34" charset="0"/>
              </a:rPr>
              <a:t>Proline</a:t>
            </a:r>
            <a:r>
              <a:rPr lang="hr-HR" altLang="sr-Latn-RS" sz="1800" b="1">
                <a:latin typeface="Century Gothic" panose="020B0502020202020204" pitchFamily="34" charset="0"/>
              </a:rPr>
              <a:t> has cyclic form – its side chain is linked to both amino-group and </a:t>
            </a:r>
            <a:r>
              <a:rPr lang="hr-HR" altLang="sr-Latn-RS" sz="1800" b="1">
                <a:latin typeface="Century Gothic" panose="020B0502020202020204" pitchFamily="34" charset="0"/>
                <a:sym typeface="Symbol" panose="05050102010706020507" pitchFamily="18" charset="2"/>
              </a:rPr>
              <a:t>C atom; proline can not fit in the helix thus proline may cause the helical turn.</a:t>
            </a:r>
            <a:endParaRPr lang="en-GB" altLang="sr-Latn-RS" sz="1800" b="1">
              <a:latin typeface="Century Gothic" panose="020B0502020202020204" pitchFamily="34" charset="0"/>
              <a:sym typeface="Symbol" panose="05050102010706020507" pitchFamily="18" charset="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2706" name="Text Box 6"/>
          <p:cNvSpPr txBox="1">
            <a:spLocks noChangeArrowheads="1"/>
          </p:cNvSpPr>
          <p:nvPr/>
        </p:nvSpPr>
        <p:spPr bwMode="auto">
          <a:xfrm>
            <a:off x="1908175" y="5518150"/>
            <a:ext cx="5543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a:latin typeface="Century Gothic" panose="020B0502020202020204" pitchFamily="34" charset="0"/>
              </a:rPr>
              <a:t>Relative probabilities for a given amino acid to occur in one of the three common types of secondary structure.</a:t>
            </a:r>
          </a:p>
        </p:txBody>
      </p:sp>
      <p:pic>
        <p:nvPicPr>
          <p:cNvPr id="7270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549275"/>
            <a:ext cx="5932488"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571500" y="404813"/>
            <a:ext cx="79676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r-HR" altLang="sr-Latn-RS" sz="2400" b="1" u="sng">
                <a:solidFill>
                  <a:srgbClr val="FF0000"/>
                </a:solidFill>
                <a:latin typeface="Century Gothic" panose="020B0502020202020204" pitchFamily="34" charset="0"/>
              </a:rPr>
              <a:t>Collagen helix</a:t>
            </a:r>
            <a:r>
              <a:rPr lang="hr-HR" altLang="sr-Latn-RS" sz="2400" b="1">
                <a:solidFill>
                  <a:srgbClr val="FF0000"/>
                </a:solidFill>
                <a:latin typeface="Century Gothic" panose="020B0502020202020204" pitchFamily="34" charset="0"/>
              </a:rPr>
              <a:t> is a specific secondary structure found in a fibrillary protein collagen.</a:t>
            </a:r>
            <a:endParaRPr lang="en-GB" altLang="sr-Latn-RS" sz="2400" b="1">
              <a:solidFill>
                <a:srgbClr val="FF0000"/>
              </a:solidFill>
              <a:latin typeface="Century Gothic" panose="020B0502020202020204" pitchFamily="34" charset="0"/>
            </a:endParaRPr>
          </a:p>
        </p:txBody>
      </p:sp>
      <p:pic>
        <p:nvPicPr>
          <p:cNvPr id="7373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412875"/>
            <a:ext cx="3549650" cy="4078288"/>
          </a:xfrm>
          <a:prstGeom prst="rect">
            <a:avLst/>
          </a:prstGeom>
          <a:solidFill>
            <a:schemeClr val="bg1"/>
          </a:solidFill>
          <a:ln w="9525">
            <a:solidFill>
              <a:schemeClr val="tx1"/>
            </a:solidFill>
            <a:miter lim="800000"/>
            <a:headEnd/>
            <a:tailEnd/>
          </a:ln>
        </p:spPr>
      </p:pic>
      <p:grpSp>
        <p:nvGrpSpPr>
          <p:cNvPr id="73732" name="Group 6"/>
          <p:cNvGrpSpPr>
            <a:grpSpLocks/>
          </p:cNvGrpSpPr>
          <p:nvPr/>
        </p:nvGrpSpPr>
        <p:grpSpPr bwMode="auto">
          <a:xfrm>
            <a:off x="1908175" y="2373313"/>
            <a:ext cx="1944688" cy="2160587"/>
            <a:chOff x="431" y="300"/>
            <a:chExt cx="1587" cy="2040"/>
          </a:xfrm>
        </p:grpSpPr>
        <p:pic>
          <p:nvPicPr>
            <p:cNvPr id="7373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 y="391"/>
              <a:ext cx="1462" cy="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Rectangle 8"/>
            <p:cNvSpPr>
              <a:spLocks noChangeArrowheads="1"/>
            </p:cNvSpPr>
            <p:nvPr/>
          </p:nvSpPr>
          <p:spPr bwMode="auto">
            <a:xfrm>
              <a:off x="1202" y="300"/>
              <a:ext cx="816" cy="1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r-Latn-CS" altLang="sr-Latn-RS" sz="1800"/>
            </a:p>
          </p:txBody>
        </p:sp>
      </p:grpSp>
      <p:sp>
        <p:nvSpPr>
          <p:cNvPr id="73733" name="Text Box 10"/>
          <p:cNvSpPr txBox="1">
            <a:spLocks noChangeArrowheads="1"/>
          </p:cNvSpPr>
          <p:nvPr/>
        </p:nvSpPr>
        <p:spPr bwMode="auto">
          <a:xfrm>
            <a:off x="539750" y="5661025"/>
            <a:ext cx="813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b="1" dirty="0" err="1">
                <a:solidFill>
                  <a:srgbClr val="FF0000"/>
                </a:solidFill>
                <a:latin typeface="Century Gothic" panose="020B0502020202020204" pitchFamily="34" charset="0"/>
              </a:rPr>
              <a:t>Collagen</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helix</a:t>
            </a:r>
            <a:r>
              <a:rPr lang="hr-HR" altLang="sr-Latn-RS" sz="1800" b="1" dirty="0">
                <a:solidFill>
                  <a:srgbClr val="FF0000"/>
                </a:solidFill>
                <a:latin typeface="Century Gothic" panose="020B0502020202020204" pitchFamily="34" charset="0"/>
              </a:rPr>
              <a:t> – </a:t>
            </a:r>
            <a:r>
              <a:rPr lang="hr-HR" altLang="sr-Latn-RS" sz="1800" b="1" dirty="0" err="1">
                <a:solidFill>
                  <a:srgbClr val="FF0000"/>
                </a:solidFill>
                <a:latin typeface="Century Gothic" panose="020B0502020202020204" pitchFamily="34" charset="0"/>
              </a:rPr>
              <a:t>left</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helix</a:t>
            </a:r>
            <a:r>
              <a:rPr lang="hr-HR" altLang="sr-Latn-RS" sz="1800" b="1"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containing</a:t>
            </a:r>
            <a:r>
              <a:rPr lang="hr-HR" altLang="sr-Latn-RS" sz="1800" dirty="0">
                <a:solidFill>
                  <a:srgbClr val="FF0000"/>
                </a:solidFill>
                <a:latin typeface="Century Gothic" panose="020B0502020202020204" pitchFamily="34" charset="0"/>
              </a:rPr>
              <a:t> 3.3 </a:t>
            </a:r>
            <a:r>
              <a:rPr lang="hr-HR" altLang="sr-Latn-RS" sz="1800" dirty="0" err="1">
                <a:solidFill>
                  <a:srgbClr val="FF0000"/>
                </a:solidFill>
                <a:latin typeface="Century Gothic" panose="020B0502020202020204" pitchFamily="34" charset="0"/>
              </a:rPr>
              <a:t>amino</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acid</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residues</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per</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turn</a:t>
            </a:r>
            <a:r>
              <a:rPr lang="hr-HR" altLang="sr-Latn-RS" sz="1800"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hydrogen</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bonds</a:t>
            </a:r>
            <a:r>
              <a:rPr lang="hr-HR" altLang="sr-Latn-RS" sz="1800" b="1" dirty="0">
                <a:solidFill>
                  <a:srgbClr val="FF0000"/>
                </a:solidFill>
                <a:latin typeface="Century Gothic" panose="020B0502020202020204" pitchFamily="34" charset="0"/>
              </a:rPr>
              <a:t> are </a:t>
            </a:r>
            <a:r>
              <a:rPr lang="hr-HR" altLang="sr-Latn-RS" sz="1800" b="1" dirty="0" err="1">
                <a:solidFill>
                  <a:srgbClr val="FF0000"/>
                </a:solidFill>
                <a:latin typeface="Century Gothic" panose="020B0502020202020204" pitchFamily="34" charset="0"/>
              </a:rPr>
              <a:t>not</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possible</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in</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this</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secondary</a:t>
            </a:r>
            <a:r>
              <a:rPr lang="hr-HR" altLang="sr-Latn-RS" sz="1800" b="1" dirty="0">
                <a:solidFill>
                  <a:srgbClr val="FF0000"/>
                </a:solidFill>
                <a:latin typeface="Century Gothic" panose="020B0502020202020204" pitchFamily="34" charset="0"/>
              </a:rPr>
              <a:t> </a:t>
            </a:r>
            <a:r>
              <a:rPr lang="hr-HR" altLang="sr-Latn-RS" sz="1800" b="1" dirty="0" err="1">
                <a:solidFill>
                  <a:srgbClr val="FF0000"/>
                </a:solidFill>
                <a:latin typeface="Century Gothic" panose="020B0502020202020204" pitchFamily="34" charset="0"/>
              </a:rPr>
              <a:t>structure</a:t>
            </a:r>
            <a:r>
              <a:rPr lang="hr-HR" altLang="sr-Latn-RS" sz="1800" dirty="0">
                <a:solidFill>
                  <a:srgbClr val="FF0000"/>
                </a:solidFill>
                <a:latin typeface="Century Gothic" panose="020B0502020202020204" pitchFamily="34" charset="0"/>
              </a:rPr>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63" y="620713"/>
            <a:ext cx="7265987"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4"/>
          <p:cNvSpPr txBox="1">
            <a:spLocks noChangeArrowheads="1"/>
          </p:cNvSpPr>
          <p:nvPr/>
        </p:nvSpPr>
        <p:spPr bwMode="auto">
          <a:xfrm>
            <a:off x="179388" y="5805488"/>
            <a:ext cx="8856662"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r-HR" altLang="sr-Latn-RS" sz="1600" b="1" dirty="0" err="1">
                <a:solidFill>
                  <a:srgbClr val="FF0000"/>
                </a:solidFill>
                <a:latin typeface="Century Gothic" panose="020B0502020202020204" pitchFamily="34" charset="0"/>
              </a:rPr>
              <a:t>Collagen</a:t>
            </a:r>
            <a:r>
              <a:rPr lang="hr-HR" altLang="sr-Latn-RS" sz="1600" b="1" dirty="0">
                <a:solidFill>
                  <a:srgbClr val="FF0000"/>
                </a:solidFill>
                <a:latin typeface="Century Gothic" panose="020B0502020202020204" pitchFamily="34" charset="0"/>
              </a:rPr>
              <a:t> protein </a:t>
            </a:r>
            <a:r>
              <a:rPr lang="hr-HR" altLang="sr-Latn-RS" sz="1600" b="1" dirty="0" err="1">
                <a:solidFill>
                  <a:srgbClr val="FF0000"/>
                </a:solidFill>
                <a:latin typeface="Century Gothic" panose="020B0502020202020204" pitchFamily="34" charset="0"/>
              </a:rPr>
              <a:t>is</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formed</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by</a:t>
            </a:r>
            <a:r>
              <a:rPr lang="hr-HR" altLang="sr-Latn-RS" sz="1600" b="1" dirty="0">
                <a:solidFill>
                  <a:srgbClr val="FF0000"/>
                </a:solidFill>
                <a:latin typeface="Century Gothic" panose="020B0502020202020204" pitchFamily="34" charset="0"/>
              </a:rPr>
              <a:t> 3 peptide </a:t>
            </a:r>
            <a:r>
              <a:rPr lang="hr-HR" altLang="sr-Latn-RS" sz="1600" b="1" dirty="0" err="1">
                <a:solidFill>
                  <a:srgbClr val="FF0000"/>
                </a:solidFill>
                <a:latin typeface="Century Gothic" panose="020B0502020202020204" pitchFamily="34" charset="0"/>
              </a:rPr>
              <a:t>chains</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of</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the</a:t>
            </a:r>
            <a:r>
              <a:rPr lang="hr-HR" altLang="sr-Latn-RS" sz="1600" b="1" dirty="0">
                <a:solidFill>
                  <a:srgbClr val="FF0000"/>
                </a:solidFill>
                <a:latin typeface="Century Gothic" panose="020B0502020202020204" pitchFamily="34" charset="0"/>
              </a:rPr>
              <a:t> same </a:t>
            </a:r>
            <a:r>
              <a:rPr lang="hr-HR" altLang="sr-Latn-RS" sz="1600" b="1" dirty="0" err="1">
                <a:solidFill>
                  <a:srgbClr val="FF0000"/>
                </a:solidFill>
                <a:latin typeface="Century Gothic" panose="020B0502020202020204" pitchFamily="34" charset="0"/>
              </a:rPr>
              <a:t>size</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supertwisted</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about</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each</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other</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several</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collagen</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helices</a:t>
            </a:r>
            <a:r>
              <a:rPr lang="hr-HR" altLang="sr-Latn-RS" sz="1600" b="1" dirty="0">
                <a:solidFill>
                  <a:srgbClr val="FF0000"/>
                </a:solidFill>
                <a:latin typeface="Century Gothic" panose="020B0502020202020204" pitchFamily="34" charset="0"/>
              </a:rPr>
              <a:t> </a:t>
            </a:r>
            <a:r>
              <a:rPr lang="hr-HR" altLang="sr-Latn-RS" sz="1600" b="1" dirty="0" err="1">
                <a:solidFill>
                  <a:srgbClr val="FF0000"/>
                </a:solidFill>
                <a:latin typeface="Century Gothic" panose="020B0502020202020204" pitchFamily="34" charset="0"/>
              </a:rPr>
              <a:t>form</a:t>
            </a:r>
            <a:r>
              <a:rPr lang="hr-HR" altLang="sr-Latn-RS" sz="1600" b="1" dirty="0">
                <a:solidFill>
                  <a:srgbClr val="FF0000"/>
                </a:solidFill>
                <a:latin typeface="Century Gothic" panose="020B0502020202020204" pitchFamily="34" charset="0"/>
              </a:rPr>
              <a:t> </a:t>
            </a:r>
            <a:r>
              <a:rPr lang="hr-HR" altLang="sr-Latn-RS" sz="1600" b="1" u="sng" dirty="0" err="1">
                <a:solidFill>
                  <a:srgbClr val="FF0000"/>
                </a:solidFill>
                <a:latin typeface="Century Gothic" panose="020B0502020202020204" pitchFamily="34" charset="0"/>
              </a:rPr>
              <a:t>collagen</a:t>
            </a:r>
            <a:r>
              <a:rPr lang="hr-HR" altLang="sr-Latn-RS" sz="1600" b="1" u="sng" dirty="0">
                <a:solidFill>
                  <a:srgbClr val="FF0000"/>
                </a:solidFill>
                <a:latin typeface="Century Gothic" panose="020B0502020202020204" pitchFamily="34" charset="0"/>
              </a:rPr>
              <a:t> </a:t>
            </a:r>
            <a:r>
              <a:rPr lang="hr-HR" altLang="sr-Latn-RS" sz="1600" b="1" u="sng" dirty="0" err="1">
                <a:solidFill>
                  <a:srgbClr val="FF0000"/>
                </a:solidFill>
                <a:latin typeface="Century Gothic" panose="020B0502020202020204" pitchFamily="34" charset="0"/>
              </a:rPr>
              <a:t>fibres</a:t>
            </a:r>
            <a:r>
              <a:rPr lang="hr-HR" altLang="sr-Latn-RS" sz="1600" b="1" dirty="0">
                <a:solidFill>
                  <a:srgbClr val="FF0000"/>
                </a:solidFill>
                <a:latin typeface="Century Gothic" panose="020B0502020202020204" pitchFamily="34" charset="0"/>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6"/>
          <p:cNvGrpSpPr>
            <a:grpSpLocks/>
          </p:cNvGrpSpPr>
          <p:nvPr/>
        </p:nvGrpSpPr>
        <p:grpSpPr bwMode="auto">
          <a:xfrm>
            <a:off x="519113" y="333375"/>
            <a:ext cx="8229600" cy="6400800"/>
            <a:chOff x="288" y="192"/>
            <a:chExt cx="5184" cy="4032"/>
          </a:xfrm>
        </p:grpSpPr>
        <p:sp>
          <p:nvSpPr>
            <p:cNvPr id="76803" name="Text Box 2"/>
            <p:cNvSpPr txBox="1">
              <a:spLocks noChangeArrowheads="1"/>
            </p:cNvSpPr>
            <p:nvPr/>
          </p:nvSpPr>
          <p:spPr bwMode="auto">
            <a:xfrm>
              <a:off x="288" y="192"/>
              <a:ext cx="5184"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u="sng" dirty="0" smtClean="0">
                  <a:solidFill>
                    <a:srgbClr val="FF0000"/>
                  </a:solidFill>
                  <a:latin typeface="Century Gothic" panose="020B0502020202020204" pitchFamily="34" charset="0"/>
                </a:rPr>
                <a:t>TER</a:t>
              </a:r>
              <a:r>
                <a:rPr lang="en-US" altLang="sr-Latn-RS" sz="2400" b="1" u="sng" dirty="0" smtClean="0">
                  <a:solidFill>
                    <a:srgbClr val="FF0000"/>
                  </a:solidFill>
                  <a:latin typeface="Century Gothic" panose="020B0502020202020204" pitchFamily="34" charset="0"/>
                </a:rPr>
                <a:t>T</a:t>
              </a:r>
              <a:r>
                <a:rPr lang="hr-HR" altLang="sr-Latn-RS" sz="2400" b="1" u="sng" dirty="0" smtClean="0">
                  <a:solidFill>
                    <a:srgbClr val="FF0000"/>
                  </a:solidFill>
                  <a:latin typeface="Century Gothic" panose="020B0502020202020204" pitchFamily="34" charset="0"/>
                </a:rPr>
                <a:t>IARY </a:t>
              </a:r>
              <a:r>
                <a:rPr lang="hr-HR" altLang="sr-Latn-RS" sz="2400" b="1" u="sng" dirty="0">
                  <a:solidFill>
                    <a:srgbClr val="FF0000"/>
                  </a:solidFill>
                  <a:latin typeface="Century Gothic" panose="020B0502020202020204" pitchFamily="34" charset="0"/>
                </a:rPr>
                <a:t>STRUCTURE</a:t>
              </a:r>
            </a:p>
            <a:p>
              <a:pPr algn="ctr" eaLnBrk="1" hangingPunct="1">
                <a:spcBef>
                  <a:spcPct val="50000"/>
                </a:spcBef>
                <a:buFontTx/>
                <a:buNone/>
              </a:pPr>
              <a:r>
                <a:rPr lang="hr-HR" altLang="sr-Latn-RS" sz="2400" b="1" dirty="0" err="1" smtClean="0">
                  <a:solidFill>
                    <a:srgbClr val="FF0000"/>
                  </a:solidFill>
                  <a:latin typeface="Century Gothic" panose="020B0502020202020204" pitchFamily="34" charset="0"/>
                </a:rPr>
                <a:t>Three</a:t>
              </a:r>
              <a:r>
                <a:rPr lang="en-US" altLang="sr-Latn-RS" sz="2400" b="1" dirty="0">
                  <a:solidFill>
                    <a:srgbClr val="FF0000"/>
                  </a:solidFill>
                  <a:latin typeface="Century Gothic" panose="020B0502020202020204" pitchFamily="34" charset="0"/>
                </a:rPr>
                <a:t>-</a:t>
              </a:r>
              <a:r>
                <a:rPr lang="hr-HR" altLang="sr-Latn-RS" sz="2400" b="1" dirty="0" err="1" smtClean="0">
                  <a:solidFill>
                    <a:srgbClr val="FF0000"/>
                  </a:solidFill>
                  <a:latin typeface="Century Gothic" panose="020B0502020202020204" pitchFamily="34" charset="0"/>
                </a:rPr>
                <a:t>dimensional</a:t>
              </a:r>
              <a:r>
                <a:rPr lang="hr-HR" altLang="sr-Latn-RS" sz="2400" b="1" dirty="0" smtClean="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conformation</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of</a:t>
              </a:r>
              <a:r>
                <a:rPr lang="hr-HR" altLang="sr-Latn-RS" sz="2400" b="1" dirty="0">
                  <a:solidFill>
                    <a:srgbClr val="FF0000"/>
                  </a:solidFill>
                  <a:latin typeface="Century Gothic" panose="020B0502020202020204" pitchFamily="34" charset="0"/>
                </a:rPr>
                <a:t> a protein </a:t>
              </a:r>
              <a:r>
                <a:rPr lang="hr-HR" altLang="sr-Latn-RS" sz="2400" b="1" dirty="0" err="1">
                  <a:solidFill>
                    <a:srgbClr val="FF0000"/>
                  </a:solidFill>
                  <a:latin typeface="Century Gothic" panose="020B0502020202020204" pitchFamily="34" charset="0"/>
                </a:rPr>
                <a:t>determined</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by</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amino</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acid</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sequence</a:t>
              </a:r>
              <a:endParaRPr lang="en-GB" altLang="sr-Latn-RS" sz="2400" b="1" dirty="0">
                <a:solidFill>
                  <a:srgbClr val="FF0000"/>
                </a:solidFill>
                <a:latin typeface="Century Gothic" panose="020B0502020202020204" pitchFamily="34" charset="0"/>
              </a:endParaRPr>
            </a:p>
          </p:txBody>
        </p:sp>
        <p:pic>
          <p:nvPicPr>
            <p:cNvPr id="768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 y="1117"/>
              <a:ext cx="2366" cy="2689"/>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6805" name="Text Box 4"/>
            <p:cNvSpPr txBox="1">
              <a:spLocks noChangeArrowheads="1"/>
            </p:cNvSpPr>
            <p:nvPr/>
          </p:nvSpPr>
          <p:spPr bwMode="auto">
            <a:xfrm>
              <a:off x="2400" y="3936"/>
              <a:ext cx="25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400" b="1">
                  <a:solidFill>
                    <a:srgbClr val="CC0066"/>
                  </a:solidFill>
                  <a:latin typeface="Century Gothic" panose="020B0502020202020204" pitchFamily="34" charset="0"/>
                </a:rPr>
                <a:t>myoglobin</a:t>
              </a:r>
              <a:endParaRPr lang="en-GB" altLang="sr-Latn-RS" sz="2400" b="1">
                <a:solidFill>
                  <a:srgbClr val="CC0066"/>
                </a:solidFill>
                <a:latin typeface="Century Gothic" panose="020B0502020202020204" pitchFamily="34" charset="0"/>
              </a:endParaRPr>
            </a:p>
          </p:txBody>
        </p:sp>
        <p:sp>
          <p:nvSpPr>
            <p:cNvPr id="76806" name="Text Box 5"/>
            <p:cNvSpPr txBox="1">
              <a:spLocks noChangeArrowheads="1"/>
            </p:cNvSpPr>
            <p:nvPr/>
          </p:nvSpPr>
          <p:spPr bwMode="auto">
            <a:xfrm>
              <a:off x="1855" y="1189"/>
              <a:ext cx="27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r-Latn-CS" altLang="sr-Latn-RS" sz="1800"/>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4"/>
          <p:cNvSpPr txBox="1">
            <a:spLocks noChangeArrowheads="1"/>
          </p:cNvSpPr>
          <p:nvPr/>
        </p:nvSpPr>
        <p:spPr bwMode="auto">
          <a:xfrm>
            <a:off x="215217" y="501459"/>
            <a:ext cx="8461239"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u="sng" dirty="0">
                <a:solidFill>
                  <a:srgbClr val="FF0000"/>
                </a:solidFill>
                <a:latin typeface="Century Gothic" panose="020B0502020202020204" pitchFamily="34" charset="0"/>
              </a:rPr>
              <a:t>PROTEIN CONFORMATION IS STABILIZED MAINLY BY                                WEAK INTERACTIONS                                                                                                – </a:t>
            </a:r>
            <a:r>
              <a:rPr lang="hr-HR" altLang="sr-Latn-RS" sz="2000" b="1" u="sng" dirty="0" err="1">
                <a:solidFill>
                  <a:srgbClr val="FF0000"/>
                </a:solidFill>
                <a:latin typeface="Century Gothic" panose="020B0502020202020204" pitchFamily="34" charset="0"/>
              </a:rPr>
              <a:t>hydrogen</a:t>
            </a:r>
            <a:r>
              <a:rPr lang="hr-HR" altLang="sr-Latn-RS" sz="2000" b="1" u="sng" dirty="0">
                <a:solidFill>
                  <a:srgbClr val="FF0000"/>
                </a:solidFill>
                <a:latin typeface="Century Gothic" panose="020B0502020202020204" pitchFamily="34" charset="0"/>
              </a:rPr>
              <a:t> </a:t>
            </a:r>
            <a:r>
              <a:rPr lang="hr-HR" altLang="sr-Latn-RS" sz="2000" b="1" u="sng" dirty="0" err="1">
                <a:solidFill>
                  <a:srgbClr val="FF0000"/>
                </a:solidFill>
                <a:latin typeface="Century Gothic" panose="020B0502020202020204" pitchFamily="34" charset="0"/>
              </a:rPr>
              <a:t>bonds</a:t>
            </a:r>
            <a:r>
              <a:rPr lang="hr-HR" altLang="sr-Latn-RS" sz="2000" b="1" u="sng" dirty="0">
                <a:solidFill>
                  <a:srgbClr val="FF0000"/>
                </a:solidFill>
                <a:latin typeface="Century Gothic" panose="020B0502020202020204" pitchFamily="34" charset="0"/>
              </a:rPr>
              <a:t>, </a:t>
            </a:r>
            <a:r>
              <a:rPr lang="hr-HR" altLang="sr-Latn-RS" sz="2000" b="1" u="sng" dirty="0" err="1">
                <a:solidFill>
                  <a:srgbClr val="FF0000"/>
                </a:solidFill>
                <a:latin typeface="Century Gothic" panose="020B0502020202020204" pitchFamily="34" charset="0"/>
              </a:rPr>
              <a:t>hydrophobic</a:t>
            </a:r>
            <a:r>
              <a:rPr lang="hr-HR" altLang="sr-Latn-RS" sz="2000" b="1" u="sng" dirty="0">
                <a:solidFill>
                  <a:srgbClr val="FF0000"/>
                </a:solidFill>
                <a:latin typeface="Century Gothic" panose="020B0502020202020204" pitchFamily="34" charset="0"/>
              </a:rPr>
              <a:t> </a:t>
            </a:r>
            <a:r>
              <a:rPr lang="hr-HR" altLang="sr-Latn-RS" sz="2000" b="1" u="sng" dirty="0" err="1">
                <a:solidFill>
                  <a:srgbClr val="FF0000"/>
                </a:solidFill>
                <a:latin typeface="Century Gothic" panose="020B0502020202020204" pitchFamily="34" charset="0"/>
              </a:rPr>
              <a:t>and</a:t>
            </a:r>
            <a:r>
              <a:rPr lang="hr-HR" altLang="sr-Latn-RS" sz="2000" b="1" u="sng" dirty="0">
                <a:solidFill>
                  <a:srgbClr val="FF0000"/>
                </a:solidFill>
                <a:latin typeface="Century Gothic" panose="020B0502020202020204" pitchFamily="34" charset="0"/>
              </a:rPr>
              <a:t> </a:t>
            </a:r>
            <a:r>
              <a:rPr lang="hr-HR" altLang="sr-Latn-RS" sz="2000" b="1" u="sng" dirty="0" err="1">
                <a:solidFill>
                  <a:srgbClr val="FF0000"/>
                </a:solidFill>
                <a:latin typeface="Century Gothic" panose="020B0502020202020204" pitchFamily="34" charset="0"/>
              </a:rPr>
              <a:t>ionic</a:t>
            </a:r>
            <a:r>
              <a:rPr lang="hr-HR" altLang="sr-Latn-RS" sz="2000" b="1" u="sng" dirty="0">
                <a:solidFill>
                  <a:srgbClr val="FF0000"/>
                </a:solidFill>
                <a:latin typeface="Century Gothic" panose="020B0502020202020204" pitchFamily="34" charset="0"/>
              </a:rPr>
              <a:t> </a:t>
            </a:r>
            <a:r>
              <a:rPr lang="hr-HR" altLang="sr-Latn-RS" sz="2000" b="1" u="sng" dirty="0" err="1">
                <a:solidFill>
                  <a:srgbClr val="FF0000"/>
                </a:solidFill>
                <a:latin typeface="Century Gothic" panose="020B0502020202020204" pitchFamily="34" charset="0"/>
              </a:rPr>
              <a:t>interactions</a:t>
            </a:r>
            <a:endParaRPr lang="hr-HR" altLang="sr-Latn-RS" sz="2000" b="1" u="sng" dirty="0">
              <a:solidFill>
                <a:srgbClr val="FF0000"/>
              </a:solidFill>
              <a:latin typeface="Century Gothic" panose="020B0502020202020204" pitchFamily="34" charset="0"/>
            </a:endParaRPr>
          </a:p>
          <a:p>
            <a:pPr eaLnBrk="1" hangingPunct="1">
              <a:spcBef>
                <a:spcPct val="50000"/>
              </a:spcBef>
              <a:buFontTx/>
              <a:buNone/>
            </a:pPr>
            <a:r>
              <a:rPr lang="en-US" altLang="sr-Latn-RS" sz="2000" b="1" dirty="0" smtClean="0">
                <a:latin typeface="Century Gothic" panose="020B0502020202020204" pitchFamily="34" charset="0"/>
              </a:rPr>
              <a:t>      </a:t>
            </a:r>
          </a:p>
          <a:p>
            <a:pPr eaLnBrk="1" hangingPunct="1">
              <a:spcBef>
                <a:spcPct val="50000"/>
              </a:spcBef>
              <a:buFontTx/>
              <a:buNone/>
            </a:pPr>
            <a:r>
              <a:rPr lang="hr-HR" altLang="sr-Latn-RS" sz="2000" b="1" u="sng" dirty="0" err="1" smtClean="0">
                <a:latin typeface="Century Gothic" panose="020B0502020202020204" pitchFamily="34" charset="0"/>
              </a:rPr>
              <a:t>Stabilization</a:t>
            </a:r>
            <a:r>
              <a:rPr lang="hr-HR" altLang="sr-Latn-RS" sz="2000" b="1" u="sng" dirty="0" smtClean="0">
                <a:latin typeface="Century Gothic" panose="020B0502020202020204" pitchFamily="34" charset="0"/>
              </a:rPr>
              <a:t> </a:t>
            </a:r>
            <a:r>
              <a:rPr lang="hr-HR" altLang="sr-Latn-RS" sz="2000" b="1" u="sng" dirty="0" err="1">
                <a:latin typeface="Century Gothic" panose="020B0502020202020204" pitchFamily="34" charset="0"/>
              </a:rPr>
              <a:t>of</a:t>
            </a:r>
            <a:r>
              <a:rPr lang="hr-HR" altLang="sr-Latn-RS" sz="2000" b="1" u="sng" dirty="0">
                <a:latin typeface="Century Gothic" panose="020B0502020202020204" pitchFamily="34" charset="0"/>
              </a:rPr>
              <a:t> </a:t>
            </a:r>
            <a:r>
              <a:rPr lang="hr-HR" altLang="sr-Latn-RS" sz="2000" b="1" u="sng" dirty="0" err="1">
                <a:latin typeface="Century Gothic" panose="020B0502020202020204" pitchFamily="34" charset="0"/>
              </a:rPr>
              <a:t>structural</a:t>
            </a:r>
            <a:r>
              <a:rPr lang="hr-HR" altLang="sr-Latn-RS" sz="2000" b="1" u="sng" dirty="0">
                <a:latin typeface="Century Gothic" panose="020B0502020202020204" pitchFamily="34" charset="0"/>
              </a:rPr>
              <a:t> </a:t>
            </a:r>
            <a:r>
              <a:rPr lang="hr-HR" altLang="sr-Latn-RS" sz="2000" b="1" u="sng" dirty="0" err="1">
                <a:latin typeface="Century Gothic" panose="020B0502020202020204" pitchFamily="34" charset="0"/>
              </a:rPr>
              <a:t>organisation</a:t>
            </a:r>
            <a:r>
              <a:rPr lang="hr-HR" altLang="sr-Latn-RS" sz="2000" b="1" u="sng" dirty="0">
                <a:latin typeface="Century Gothic" panose="020B0502020202020204" pitchFamily="34" charset="0"/>
              </a:rPr>
              <a:t> </a:t>
            </a:r>
            <a:r>
              <a:rPr lang="hr-HR" altLang="sr-Latn-RS" sz="2000" b="1" u="sng" dirty="0" err="1">
                <a:latin typeface="Century Gothic" panose="020B0502020202020204" pitchFamily="34" charset="0"/>
              </a:rPr>
              <a:t>of</a:t>
            </a:r>
            <a:r>
              <a:rPr lang="hr-HR" altLang="sr-Latn-RS" sz="2000" b="1" u="sng" dirty="0">
                <a:latin typeface="Century Gothic" panose="020B0502020202020204" pitchFamily="34" charset="0"/>
              </a:rPr>
              <a:t> </a:t>
            </a:r>
            <a:r>
              <a:rPr lang="hr-HR" altLang="sr-Latn-RS" sz="2000" b="1" u="sng" dirty="0" err="1">
                <a:latin typeface="Century Gothic" panose="020B0502020202020204" pitchFamily="34" charset="0"/>
              </a:rPr>
              <a:t>proteins</a:t>
            </a:r>
            <a:r>
              <a:rPr lang="hr-HR" altLang="sr-Latn-RS" sz="2000" b="1" u="sng" dirty="0">
                <a:latin typeface="Century Gothic" panose="020B0502020202020204" pitchFamily="34" charset="0"/>
              </a:rPr>
              <a:t>:</a:t>
            </a:r>
          </a:p>
          <a:p>
            <a:pPr marL="342900" indent="-342900" eaLnBrk="1" hangingPunct="1">
              <a:spcBef>
                <a:spcPct val="50000"/>
              </a:spcBef>
              <a:buFont typeface="Wingdings" panose="05000000000000000000" pitchFamily="2" charset="2"/>
              <a:buChar char="§"/>
            </a:pPr>
            <a:r>
              <a:rPr lang="en-US" altLang="sr-Latn-RS" sz="2000" b="1" dirty="0">
                <a:latin typeface="Century Gothic" panose="020B0502020202020204" pitchFamily="34" charset="0"/>
              </a:rPr>
              <a:t>H</a:t>
            </a:r>
            <a:r>
              <a:rPr lang="hr-HR" altLang="sr-Latn-RS" sz="2000" b="1" dirty="0" err="1">
                <a:latin typeface="Century Gothic" panose="020B0502020202020204" pitchFamily="34" charset="0"/>
              </a:rPr>
              <a:t>ydrogen</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bonds</a:t>
            </a:r>
            <a:r>
              <a:rPr lang="hr-HR" altLang="sr-Latn-RS" sz="2000" b="1" dirty="0">
                <a:latin typeface="Century Gothic" panose="020B0502020202020204" pitchFamily="34" charset="0"/>
              </a:rPr>
              <a:t> </a:t>
            </a:r>
            <a:r>
              <a:rPr lang="en-US" altLang="sr-Latn-RS" sz="2000" dirty="0">
                <a:latin typeface="Century Gothic" panose="020B0502020202020204" pitchFamily="34" charset="0"/>
              </a:rPr>
              <a:t>are the most abundant interactions stabilizing </a:t>
            </a:r>
            <a:r>
              <a:rPr lang="hr-HR" altLang="sr-Latn-RS" sz="2000" dirty="0" err="1">
                <a:latin typeface="Century Gothic" panose="020B0502020202020204" pitchFamily="34" charset="0"/>
              </a:rPr>
              <a:t>secondary</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structure</a:t>
            </a:r>
            <a:r>
              <a:rPr lang="en-US" altLang="sr-Latn-RS" sz="2000" dirty="0">
                <a:latin typeface="Century Gothic" panose="020B0502020202020204" pitchFamily="34" charset="0"/>
              </a:rPr>
              <a:t>s; hydrogen bonds are involved as well in stabilization of tertiary and quaternary structures.</a:t>
            </a:r>
            <a:r>
              <a:rPr lang="hr-HR" altLang="sr-Latn-RS" sz="2000" dirty="0">
                <a:latin typeface="Century Gothic" panose="020B0502020202020204" pitchFamily="34" charset="0"/>
              </a:rPr>
              <a:t> </a:t>
            </a:r>
            <a:endParaRPr lang="en-US" altLang="sr-Latn-RS" sz="2000" dirty="0">
              <a:latin typeface="Century Gothic" panose="020B0502020202020204" pitchFamily="34" charset="0"/>
            </a:endParaRPr>
          </a:p>
          <a:p>
            <a:pPr marL="342900" indent="-342900" eaLnBrk="1" hangingPunct="1">
              <a:spcBef>
                <a:spcPct val="50000"/>
              </a:spcBef>
              <a:buFont typeface="Wingdings" panose="05000000000000000000" pitchFamily="2" charset="2"/>
              <a:buChar char="§"/>
            </a:pPr>
            <a:r>
              <a:rPr lang="en-US" altLang="sr-Latn-RS" sz="2000" b="1" dirty="0">
                <a:latin typeface="Century Gothic" panose="020B0502020202020204" pitchFamily="34" charset="0"/>
              </a:rPr>
              <a:t>E</a:t>
            </a:r>
            <a:r>
              <a:rPr lang="hr-HR" altLang="sr-Latn-RS" sz="2000" b="1" dirty="0" err="1">
                <a:latin typeface="Century Gothic" panose="020B0502020202020204" pitchFamily="34" charset="0"/>
              </a:rPr>
              <a:t>lectrostatic</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forces</a:t>
            </a:r>
            <a:r>
              <a:rPr lang="hr-HR" altLang="sr-Latn-RS" sz="2000" b="1" dirty="0">
                <a:latin typeface="Century Gothic" panose="020B0502020202020204" pitchFamily="34" charset="0"/>
              </a:rPr>
              <a:t> </a:t>
            </a:r>
            <a:r>
              <a:rPr lang="hr-HR" altLang="sr-Latn-RS" sz="2000" dirty="0">
                <a:latin typeface="Century Gothic" panose="020B0502020202020204" pitchFamily="34" charset="0"/>
              </a:rPr>
              <a:t>(</a:t>
            </a:r>
            <a:r>
              <a:rPr lang="hr-HR" altLang="sr-Latn-RS" sz="2000" dirty="0" err="1">
                <a:latin typeface="Century Gothic" panose="020B0502020202020204" pitchFamily="34" charset="0"/>
              </a:rPr>
              <a:t>between</a:t>
            </a:r>
            <a:r>
              <a:rPr lang="hr-HR" altLang="sr-Latn-RS" sz="2000" dirty="0">
                <a:latin typeface="Century Gothic" panose="020B0502020202020204" pitchFamily="34" charset="0"/>
              </a:rPr>
              <a:t> </a:t>
            </a:r>
            <a:r>
              <a:rPr lang="en-US" altLang="sr-Latn-RS" sz="2000" dirty="0">
                <a:latin typeface="Century Gothic" panose="020B0502020202020204" pitchFamily="34" charset="0"/>
              </a:rPr>
              <a:t>amino acid s</a:t>
            </a:r>
            <a:r>
              <a:rPr lang="hr-HR" altLang="sr-Latn-RS" sz="2000" dirty="0">
                <a:latin typeface="Century Gothic" panose="020B0502020202020204" pitchFamily="34" charset="0"/>
              </a:rPr>
              <a:t>ide </a:t>
            </a:r>
            <a:r>
              <a:rPr lang="hr-HR" altLang="sr-Latn-RS" sz="2000" dirty="0" err="1">
                <a:latin typeface="Century Gothic" panose="020B0502020202020204" pitchFamily="34" charset="0"/>
              </a:rPr>
              <a:t>chains</a:t>
            </a:r>
            <a:r>
              <a:rPr lang="hr-HR" altLang="sr-Latn-RS" sz="2000" dirty="0">
                <a:latin typeface="Century Gothic" panose="020B0502020202020204" pitchFamily="34" charset="0"/>
              </a:rPr>
              <a:t>;</a:t>
            </a:r>
            <a:r>
              <a:rPr lang="en-US" altLang="sr-Latn-RS" sz="2000" dirty="0">
                <a:latin typeface="Century Gothic" panose="020B0502020202020204" pitchFamily="34" charset="0"/>
              </a:rPr>
              <a:t> mostly</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tertiary</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structure</a:t>
            </a:r>
            <a:r>
              <a:rPr lang="hr-HR" altLang="sr-Latn-RS" sz="2000" dirty="0">
                <a:latin typeface="Century Gothic" panose="020B0502020202020204" pitchFamily="34" charset="0"/>
              </a:rPr>
              <a:t>) </a:t>
            </a:r>
            <a:endParaRPr lang="en-US" altLang="sr-Latn-RS" sz="2000" dirty="0">
              <a:latin typeface="Century Gothic" panose="020B0502020202020204" pitchFamily="34" charset="0"/>
            </a:endParaRPr>
          </a:p>
          <a:p>
            <a:pPr marL="342900" indent="-342900" eaLnBrk="1" hangingPunct="1">
              <a:spcBef>
                <a:spcPct val="50000"/>
              </a:spcBef>
              <a:buFont typeface="Wingdings" panose="05000000000000000000" pitchFamily="2" charset="2"/>
              <a:buChar char="§"/>
            </a:pPr>
            <a:r>
              <a:rPr lang="en-US" altLang="sr-Latn-RS" sz="2000" b="1" dirty="0">
                <a:latin typeface="Century Gothic" panose="020B0502020202020204" pitchFamily="34" charset="0"/>
              </a:rPr>
              <a:t>H</a:t>
            </a:r>
            <a:r>
              <a:rPr lang="hr-HR" altLang="sr-Latn-RS" sz="2000" b="1" dirty="0" err="1">
                <a:latin typeface="Century Gothic" panose="020B0502020202020204" pitchFamily="34" charset="0"/>
              </a:rPr>
              <a:t>ydrophobic</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interactions</a:t>
            </a:r>
            <a:r>
              <a:rPr lang="hr-HR" altLang="sr-Latn-RS" sz="2000" b="1" dirty="0">
                <a:latin typeface="Century Gothic" panose="020B0502020202020204" pitchFamily="34" charset="0"/>
              </a:rPr>
              <a:t> </a:t>
            </a:r>
            <a:r>
              <a:rPr lang="hr-HR" altLang="sr-Latn-RS" sz="2000" dirty="0" err="1">
                <a:latin typeface="Century Gothic" panose="020B0502020202020204" pitchFamily="34" charset="0"/>
              </a:rPr>
              <a:t>of</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non-polar</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groups</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and</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residues</a:t>
            </a:r>
            <a:r>
              <a:rPr lang="hr-HR" altLang="sr-Latn-RS" sz="2000" dirty="0">
                <a:latin typeface="Century Gothic" panose="020B0502020202020204" pitchFamily="34" charset="0"/>
              </a:rPr>
              <a:t> (</a:t>
            </a:r>
            <a:r>
              <a:rPr lang="en-US" altLang="sr-Latn-RS" sz="2000" dirty="0">
                <a:latin typeface="Century Gothic" panose="020B0502020202020204" pitchFamily="34" charset="0"/>
              </a:rPr>
              <a:t>mostly </a:t>
            </a:r>
            <a:r>
              <a:rPr lang="hr-HR" altLang="sr-Latn-RS" sz="2000" dirty="0" err="1">
                <a:latin typeface="Century Gothic" panose="020B0502020202020204" pitchFamily="34" charset="0"/>
              </a:rPr>
              <a:t>ter</a:t>
            </a:r>
            <a:r>
              <a:rPr lang="en-US" altLang="sr-Latn-RS" sz="2000" dirty="0">
                <a:latin typeface="Century Gothic" panose="020B0502020202020204" pitchFamily="34" charset="0"/>
              </a:rPr>
              <a:t>t</a:t>
            </a:r>
            <a:r>
              <a:rPr lang="hr-HR" altLang="sr-Latn-RS" sz="2000" dirty="0" err="1">
                <a:latin typeface="Century Gothic" panose="020B0502020202020204" pitchFamily="34" charset="0"/>
              </a:rPr>
              <a:t>iary</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structure</a:t>
            </a:r>
            <a:r>
              <a:rPr lang="hr-HR" altLang="sr-Latn-RS" sz="2000" dirty="0">
                <a:latin typeface="Century Gothic" panose="020B0502020202020204" pitchFamily="34" charset="0"/>
              </a:rPr>
              <a:t>)</a:t>
            </a:r>
            <a:endParaRPr lang="en-US" altLang="sr-Latn-RS" sz="2000" dirty="0">
              <a:latin typeface="Century Gothic" panose="020B0502020202020204" pitchFamily="34" charset="0"/>
            </a:endParaRPr>
          </a:p>
          <a:p>
            <a:pPr marL="342900" indent="-342900" eaLnBrk="1" hangingPunct="1">
              <a:spcBef>
                <a:spcPct val="50000"/>
              </a:spcBef>
              <a:buFont typeface="Wingdings" panose="05000000000000000000" pitchFamily="2" charset="2"/>
              <a:buChar char="§"/>
            </a:pPr>
            <a:r>
              <a:rPr lang="en-US" altLang="sr-Latn-RS" sz="2000" b="1" dirty="0">
                <a:latin typeface="Century Gothic" panose="020B0502020202020204" pitchFamily="34" charset="0"/>
              </a:rPr>
              <a:t>D</a:t>
            </a:r>
            <a:r>
              <a:rPr lang="hr-HR" altLang="sr-Latn-RS" sz="2000" b="1" dirty="0" err="1">
                <a:latin typeface="Century Gothic" panose="020B0502020202020204" pitchFamily="34" charset="0"/>
              </a:rPr>
              <a:t>isulfide</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bonds</a:t>
            </a:r>
            <a:r>
              <a:rPr lang="hr-HR" altLang="sr-Latn-RS" sz="2000" b="1" dirty="0">
                <a:latin typeface="Century Gothic" panose="020B0502020202020204" pitchFamily="34" charset="0"/>
              </a:rPr>
              <a:t> </a:t>
            </a:r>
            <a:r>
              <a:rPr lang="en-US" altLang="sr-Latn-RS" sz="2000" dirty="0">
                <a:latin typeface="Century Gothic" panose="020B0502020202020204" pitchFamily="34" charset="0"/>
              </a:rPr>
              <a:t>are the only covalent bonds which stabilize protein structure (mostly </a:t>
            </a:r>
            <a:r>
              <a:rPr lang="hr-HR" altLang="sr-Latn-RS" sz="2000" dirty="0" err="1">
                <a:latin typeface="Century Gothic" panose="020B0502020202020204" pitchFamily="34" charset="0"/>
              </a:rPr>
              <a:t>ter</a:t>
            </a:r>
            <a:r>
              <a:rPr lang="en-US" altLang="sr-Latn-RS" sz="2000" dirty="0">
                <a:latin typeface="Century Gothic" panose="020B0502020202020204" pitchFamily="34" charset="0"/>
              </a:rPr>
              <a:t>t</a:t>
            </a:r>
            <a:r>
              <a:rPr lang="hr-HR" altLang="sr-Latn-RS" sz="2000" dirty="0" err="1">
                <a:latin typeface="Century Gothic" panose="020B0502020202020204" pitchFamily="34" charset="0"/>
              </a:rPr>
              <a:t>iary</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structure</a:t>
            </a:r>
            <a:r>
              <a:rPr lang="hr-HR" altLang="sr-Latn-RS" sz="2000" dirty="0">
                <a:latin typeface="Century Gothic" panose="020B0502020202020204" pitchFamily="34" charset="0"/>
              </a:rPr>
              <a:t>)</a:t>
            </a:r>
            <a:r>
              <a:rPr lang="en-US" altLang="sr-Latn-RS" sz="2000" dirty="0">
                <a:latin typeface="Century Gothic" panose="020B0502020202020204" pitchFamily="34" charset="0"/>
              </a:rPr>
              <a:t>.</a:t>
            </a:r>
          </a:p>
          <a:p>
            <a:pPr marL="342900" indent="-342900" eaLnBrk="1" hangingPunct="1">
              <a:spcBef>
                <a:spcPct val="50000"/>
              </a:spcBef>
              <a:buFont typeface="Wingdings" panose="05000000000000000000" pitchFamily="2" charset="2"/>
              <a:buChar char="§"/>
            </a:pPr>
            <a:r>
              <a:rPr lang="en-US" altLang="sr-Latn-RS" sz="2000" dirty="0">
                <a:latin typeface="Century Gothic" panose="020B0502020202020204" pitchFamily="34" charset="0"/>
              </a:rPr>
              <a:t>Proteins showing quaternary organization are stabilized mainly by different weak interactions.</a:t>
            </a:r>
            <a:endParaRPr lang="en-GB" altLang="sr-Latn-RS" sz="2000" dirty="0">
              <a:latin typeface="Century Gothic" panose="020B0502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620688"/>
            <a:ext cx="741653" cy="741653"/>
          </a:xfrm>
          <a:prstGeom prst="rect">
            <a:avLst/>
          </a:prstGeom>
          <a:ln>
            <a:solidFill>
              <a:srgbClr val="FF0000"/>
            </a:solidFill>
          </a:ln>
        </p:spPr>
      </p:pic>
    </p:spTree>
  </p:cSld>
  <p:clrMapOvr>
    <a:masterClrMapping/>
  </p:clrMapOvr>
  <mc:AlternateContent xmlns:mc="http://schemas.openxmlformats.org/markup-compatibility/2006" xmlns:p14="http://schemas.microsoft.com/office/powerpoint/2010/main">
    <mc:Choice Requires="p14">
      <p:transition spd="slow" p14:dur="2000" advTm="43119"/>
    </mc:Choice>
    <mc:Fallback xmlns="">
      <p:transition spd="slow" advTm="4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5"/>
          <p:cNvSpPr txBox="1">
            <a:spLocks noChangeArrowheads="1"/>
          </p:cNvSpPr>
          <p:nvPr/>
        </p:nvSpPr>
        <p:spPr bwMode="auto">
          <a:xfrm>
            <a:off x="1247775" y="301625"/>
            <a:ext cx="6577013"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35000"/>
              </a:lnSpc>
              <a:spcBef>
                <a:spcPct val="50000"/>
              </a:spcBef>
              <a:buFontTx/>
              <a:buNone/>
            </a:pPr>
            <a:r>
              <a:rPr lang="hr-HR" altLang="sr-Latn-RS" sz="2200" b="1" u="sng" dirty="0" err="1">
                <a:solidFill>
                  <a:schemeClr val="accent2"/>
                </a:solidFill>
                <a:latin typeface="Century Gothic" panose="020B0502020202020204" pitchFamily="34" charset="0"/>
              </a:rPr>
              <a:t>Interactions</a:t>
            </a:r>
            <a:r>
              <a:rPr lang="hr-HR" altLang="sr-Latn-RS" sz="2200" b="1" u="sng" dirty="0">
                <a:solidFill>
                  <a:schemeClr val="accent2"/>
                </a:solidFill>
                <a:latin typeface="Century Gothic" panose="020B0502020202020204" pitchFamily="34" charset="0"/>
              </a:rPr>
              <a:t> </a:t>
            </a:r>
            <a:r>
              <a:rPr lang="hr-HR" altLang="sr-Latn-RS" sz="2200" b="1" u="sng" dirty="0" err="1" smtClean="0">
                <a:solidFill>
                  <a:schemeClr val="accent2"/>
                </a:solidFill>
                <a:latin typeface="Century Gothic" panose="020B0502020202020204" pitchFamily="34" charset="0"/>
              </a:rPr>
              <a:t>stabili</a:t>
            </a:r>
            <a:r>
              <a:rPr lang="en-US" altLang="sr-Latn-RS" sz="2200" b="1" u="sng" dirty="0" smtClean="0">
                <a:solidFill>
                  <a:schemeClr val="accent2"/>
                </a:solidFill>
                <a:latin typeface="Century Gothic" panose="020B0502020202020204" pitchFamily="34" charset="0"/>
              </a:rPr>
              <a:t>z</a:t>
            </a:r>
            <a:r>
              <a:rPr lang="hr-HR" altLang="sr-Latn-RS" sz="2200" b="1" u="sng" dirty="0" err="1" smtClean="0">
                <a:solidFill>
                  <a:schemeClr val="accent2"/>
                </a:solidFill>
                <a:latin typeface="Century Gothic" panose="020B0502020202020204" pitchFamily="34" charset="0"/>
              </a:rPr>
              <a:t>ing</a:t>
            </a:r>
            <a:r>
              <a:rPr lang="hr-HR" altLang="sr-Latn-RS" sz="2200" b="1" u="sng" dirty="0" smtClean="0">
                <a:solidFill>
                  <a:schemeClr val="accent2"/>
                </a:solidFill>
                <a:latin typeface="Century Gothic" panose="020B0502020202020204" pitchFamily="34" charset="0"/>
              </a:rPr>
              <a:t> </a:t>
            </a:r>
            <a:r>
              <a:rPr lang="en-US" altLang="sr-Latn-RS" sz="2200" b="1" u="sng" dirty="0" smtClean="0">
                <a:solidFill>
                  <a:schemeClr val="accent2"/>
                </a:solidFill>
                <a:latin typeface="Century Gothic" panose="020B0502020202020204" pitchFamily="34" charset="0"/>
              </a:rPr>
              <a:t>protein</a:t>
            </a:r>
            <a:r>
              <a:rPr lang="hr-HR" altLang="sr-Latn-RS" sz="2200" b="1" u="sng" dirty="0" smtClean="0">
                <a:solidFill>
                  <a:schemeClr val="accent2"/>
                </a:solidFill>
                <a:latin typeface="Century Gothic" panose="020B0502020202020204" pitchFamily="34" charset="0"/>
              </a:rPr>
              <a:t> </a:t>
            </a:r>
            <a:r>
              <a:rPr lang="hr-HR" altLang="sr-Latn-RS" sz="2200" b="1" u="sng" dirty="0" err="1">
                <a:solidFill>
                  <a:schemeClr val="accent2"/>
                </a:solidFill>
                <a:latin typeface="Century Gothic" panose="020B0502020202020204" pitchFamily="34" charset="0"/>
              </a:rPr>
              <a:t>structure</a:t>
            </a:r>
            <a:endParaRPr lang="hr-HR" altLang="sr-Latn-RS" sz="2200" b="1" u="sng" dirty="0">
              <a:solidFill>
                <a:schemeClr val="accent2"/>
              </a:solidFill>
              <a:latin typeface="Century Gothic" panose="020B0502020202020204" pitchFamily="34" charset="0"/>
            </a:endParaRPr>
          </a:p>
        </p:txBody>
      </p:sp>
      <p:pic>
        <p:nvPicPr>
          <p:cNvPr id="798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81075"/>
            <a:ext cx="885666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8929688" cy="184785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0899" name="Text Box 5"/>
          <p:cNvSpPr txBox="1">
            <a:spLocks noChangeArrowheads="1"/>
          </p:cNvSpPr>
          <p:nvPr/>
        </p:nvSpPr>
        <p:spPr bwMode="auto">
          <a:xfrm>
            <a:off x="142875" y="2636838"/>
            <a:ext cx="90011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200" b="1">
                <a:latin typeface="Century Gothic" panose="020B0502020202020204" pitchFamily="34" charset="0"/>
              </a:rPr>
              <a:t>Insulin structure – mature peptide, stabilized by disulfide bridges</a:t>
            </a:r>
          </a:p>
        </p:txBody>
      </p:sp>
      <p:pic>
        <p:nvPicPr>
          <p:cNvPr id="80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716338"/>
            <a:ext cx="3489325" cy="271621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0901" name="Text Box 5"/>
          <p:cNvSpPr txBox="1">
            <a:spLocks noChangeArrowheads="1"/>
          </p:cNvSpPr>
          <p:nvPr/>
        </p:nvSpPr>
        <p:spPr bwMode="auto">
          <a:xfrm>
            <a:off x="4716463" y="4508500"/>
            <a:ext cx="3671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a:latin typeface="Century Gothic" panose="020B0502020202020204" pitchFamily="34" charset="0"/>
              </a:rPr>
              <a:t>Disulfide bridge </a:t>
            </a:r>
            <a:r>
              <a:rPr lang="hr-HR" altLang="sr-Latn-RS" sz="1800" b="1">
                <a:latin typeface="Century Gothic" panose="020B0502020202020204" pitchFamily="34" charset="0"/>
              </a:rPr>
              <a:t>(-S-S-)</a:t>
            </a:r>
            <a:r>
              <a:rPr lang="hr-HR" altLang="sr-Latn-RS" sz="1800">
                <a:latin typeface="Century Gothic" panose="020B0502020202020204" pitchFamily="34" charset="0"/>
              </a:rPr>
              <a:t> is formed from –</a:t>
            </a:r>
            <a:r>
              <a:rPr lang="hr-HR" altLang="sr-Latn-RS" sz="1800" b="1">
                <a:latin typeface="Century Gothic" panose="020B0502020202020204" pitchFamily="34" charset="0"/>
              </a:rPr>
              <a:t>SH </a:t>
            </a:r>
            <a:r>
              <a:rPr lang="hr-HR" altLang="sr-Latn-RS" sz="1800">
                <a:latin typeface="Century Gothic" panose="020B0502020202020204" pitchFamily="34" charset="0"/>
              </a:rPr>
              <a:t>groups of two cysteinyl residues leading to formation of</a:t>
            </a:r>
            <a:r>
              <a:rPr lang="hr-HR" altLang="sr-Latn-RS" sz="1800" b="1">
                <a:latin typeface="Century Gothic" panose="020B0502020202020204" pitchFamily="34" charset="0"/>
              </a:rPr>
              <a:t> cystine </a:t>
            </a:r>
            <a:r>
              <a:rPr lang="hr-HR" altLang="sr-Latn-RS" sz="1800">
                <a:latin typeface="Century Gothic" panose="020B0502020202020204" pitchFamily="34" charset="0"/>
              </a:rPr>
              <a:t>dimer.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2946" name="Picture 2" descr="Fig 06-11a"/>
          <p:cNvPicPr>
            <a:picLocks noChangeAspect="1" noChangeArrowheads="1"/>
          </p:cNvPicPr>
          <p:nvPr/>
        </p:nvPicPr>
        <p:blipFill>
          <a:blip r:embed="rId2">
            <a:extLst>
              <a:ext uri="{28A0092B-C50C-407E-A947-70E740481C1C}">
                <a14:useLocalDpi xmlns:a14="http://schemas.microsoft.com/office/drawing/2010/main" val="0"/>
              </a:ext>
            </a:extLst>
          </a:blip>
          <a:srcRect b="5913"/>
          <a:stretch>
            <a:fillRect/>
          </a:stretch>
        </p:blipFill>
        <p:spPr bwMode="auto">
          <a:xfrm>
            <a:off x="179388" y="1557338"/>
            <a:ext cx="825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7" name="Group 3"/>
          <p:cNvGrpSpPr>
            <a:grpSpLocks/>
          </p:cNvGrpSpPr>
          <p:nvPr/>
        </p:nvGrpSpPr>
        <p:grpSpPr bwMode="auto">
          <a:xfrm>
            <a:off x="7162800" y="1295400"/>
            <a:ext cx="1981200" cy="2590800"/>
            <a:chOff x="4512" y="816"/>
            <a:chExt cx="1248" cy="1632"/>
          </a:xfrm>
        </p:grpSpPr>
        <p:pic>
          <p:nvPicPr>
            <p:cNvPr id="82949" name="Picture 4" descr="Fig 06-11b"/>
            <p:cNvPicPr>
              <a:picLocks noChangeAspect="1" noChangeArrowheads="1"/>
            </p:cNvPicPr>
            <p:nvPr/>
          </p:nvPicPr>
          <p:blipFill>
            <a:blip r:embed="rId3">
              <a:extLst>
                <a:ext uri="{28A0092B-C50C-407E-A947-70E740481C1C}">
                  <a14:useLocalDpi xmlns:a14="http://schemas.microsoft.com/office/drawing/2010/main" val="0"/>
                </a:ext>
              </a:extLst>
            </a:blip>
            <a:srcRect l="40826" t="27570" b="12149"/>
            <a:stretch>
              <a:fillRect/>
            </a:stretch>
          </p:blipFill>
          <p:spPr bwMode="auto">
            <a:xfrm>
              <a:off x="4536" y="816"/>
              <a:ext cx="1224"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5"/>
            <p:cNvSpPr>
              <a:spLocks noChangeArrowheads="1"/>
            </p:cNvSpPr>
            <p:nvPr/>
          </p:nvSpPr>
          <p:spPr bwMode="auto">
            <a:xfrm>
              <a:off x="4512" y="816"/>
              <a:ext cx="1248" cy="1632"/>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r-Latn-CS" altLang="sr-Latn-RS" sz="1800"/>
            </a:p>
          </p:txBody>
        </p:sp>
      </p:grpSp>
      <p:sp>
        <p:nvSpPr>
          <p:cNvPr id="82948" name="Text Box 6"/>
          <p:cNvSpPr txBox="1">
            <a:spLocks noChangeArrowheads="1"/>
          </p:cNvSpPr>
          <p:nvPr/>
        </p:nvSpPr>
        <p:spPr bwMode="auto">
          <a:xfrm>
            <a:off x="1189038" y="333375"/>
            <a:ext cx="6983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000" b="1">
                <a:solidFill>
                  <a:srgbClr val="000099"/>
                </a:solidFill>
                <a:latin typeface="Century Gothic" panose="020B0502020202020204" pitchFamily="34" charset="0"/>
              </a:rPr>
              <a:t>Structure of hair – helical structural elements of keratin.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971550" y="1628775"/>
            <a:ext cx="3810000" cy="4800600"/>
          </a:xfrm>
        </p:spPr>
        <p:txBody>
          <a:bodyPr/>
          <a:lstStyle/>
          <a:p>
            <a:pPr>
              <a:lnSpc>
                <a:spcPct val="90000"/>
              </a:lnSpc>
            </a:pPr>
            <a:r>
              <a:rPr lang="hr-HR" altLang="sr-Latn-RS" sz="2400" smtClean="0">
                <a:latin typeface="Century Gothic" panose="020B0502020202020204" pitchFamily="34" charset="0"/>
              </a:rPr>
              <a:t>hair</a:t>
            </a:r>
            <a:endParaRPr lang="en-US" altLang="sr-Latn-RS" sz="2400" smtClean="0">
              <a:latin typeface="Century Gothic" panose="020B0502020202020204" pitchFamily="34" charset="0"/>
            </a:endParaRPr>
          </a:p>
          <a:p>
            <a:pPr>
              <a:lnSpc>
                <a:spcPct val="90000"/>
              </a:lnSpc>
            </a:pPr>
            <a:r>
              <a:rPr lang="hr-HR" altLang="sr-Latn-RS" sz="2400" smtClean="0">
                <a:latin typeface="Century Gothic" panose="020B0502020202020204" pitchFamily="34" charset="0"/>
              </a:rPr>
              <a:t>nails</a:t>
            </a:r>
            <a:endParaRPr lang="en-US" altLang="sr-Latn-RS" sz="2400" smtClean="0">
              <a:latin typeface="Century Gothic" panose="020B0502020202020204" pitchFamily="34" charset="0"/>
            </a:endParaRPr>
          </a:p>
          <a:p>
            <a:pPr>
              <a:lnSpc>
                <a:spcPct val="90000"/>
              </a:lnSpc>
            </a:pPr>
            <a:r>
              <a:rPr lang="hr-HR" altLang="sr-Latn-RS" sz="2400" smtClean="0">
                <a:latin typeface="Century Gothic" panose="020B0502020202020204" pitchFamily="34" charset="0"/>
              </a:rPr>
              <a:t>wool</a:t>
            </a:r>
            <a:endParaRPr lang="en-US" altLang="sr-Latn-RS" sz="2400" smtClean="0">
              <a:latin typeface="Century Gothic" panose="020B0502020202020204" pitchFamily="34" charset="0"/>
            </a:endParaRPr>
          </a:p>
          <a:p>
            <a:pPr>
              <a:lnSpc>
                <a:spcPct val="90000"/>
              </a:lnSpc>
            </a:pPr>
            <a:r>
              <a:rPr lang="hr-HR" altLang="sr-Latn-RS" sz="2400" smtClean="0">
                <a:latin typeface="Century Gothic" panose="020B0502020202020204" pitchFamily="34" charset="0"/>
              </a:rPr>
              <a:t>claws</a:t>
            </a:r>
            <a:endParaRPr lang="en-US" altLang="sr-Latn-RS" sz="2400" smtClean="0">
              <a:latin typeface="Century Gothic" panose="020B0502020202020204" pitchFamily="34" charset="0"/>
            </a:endParaRPr>
          </a:p>
          <a:p>
            <a:pPr>
              <a:lnSpc>
                <a:spcPct val="90000"/>
              </a:lnSpc>
            </a:pPr>
            <a:r>
              <a:rPr lang="hr-HR" altLang="sr-Latn-RS" sz="2400" smtClean="0">
                <a:latin typeface="Century Gothic" panose="020B0502020202020204" pitchFamily="34" charset="0"/>
              </a:rPr>
              <a:t>hooves</a:t>
            </a:r>
            <a:endParaRPr lang="en-US" altLang="sr-Latn-RS" sz="2400" smtClean="0">
              <a:latin typeface="Century Gothic" panose="020B0502020202020204" pitchFamily="34" charset="0"/>
            </a:endParaRPr>
          </a:p>
          <a:p>
            <a:pPr>
              <a:lnSpc>
                <a:spcPct val="90000"/>
              </a:lnSpc>
            </a:pPr>
            <a:r>
              <a:rPr lang="hr-HR" altLang="sr-Latn-RS" sz="2400" smtClean="0">
                <a:latin typeface="Century Gothic" panose="020B0502020202020204" pitchFamily="34" charset="0"/>
              </a:rPr>
              <a:t>horns</a:t>
            </a:r>
          </a:p>
          <a:p>
            <a:pPr>
              <a:lnSpc>
                <a:spcPct val="90000"/>
              </a:lnSpc>
            </a:pPr>
            <a:r>
              <a:rPr lang="hr-HR" altLang="sr-Latn-RS" sz="2400" smtClean="0">
                <a:latin typeface="Century Gothic" panose="020B0502020202020204" pitchFamily="34" charset="0"/>
              </a:rPr>
              <a:t>feather</a:t>
            </a:r>
            <a:endParaRPr lang="en-US" altLang="sr-Latn-RS" sz="2400" smtClean="0">
              <a:latin typeface="Century Gothic" panose="020B0502020202020204" pitchFamily="34" charset="0"/>
            </a:endParaRPr>
          </a:p>
          <a:p>
            <a:pPr>
              <a:lnSpc>
                <a:spcPct val="90000"/>
              </a:lnSpc>
            </a:pPr>
            <a:endParaRPr lang="en-US" altLang="sr-Latn-RS" sz="2400" smtClean="0">
              <a:latin typeface="Century Gothic" panose="020B0502020202020204" pitchFamily="34" charset="0"/>
            </a:endParaRPr>
          </a:p>
        </p:txBody>
      </p:sp>
      <p:sp>
        <p:nvSpPr>
          <p:cNvPr id="83971" name="Rectangle 3"/>
          <p:cNvSpPr>
            <a:spLocks noChangeArrowheads="1"/>
          </p:cNvSpPr>
          <p:nvPr/>
        </p:nvSpPr>
        <p:spPr bwMode="auto">
          <a:xfrm>
            <a:off x="395288" y="333375"/>
            <a:ext cx="792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r-HR" altLang="sr-Latn-RS" sz="2400" b="1" i="1">
                <a:solidFill>
                  <a:schemeClr val="accent2"/>
                </a:solidFill>
                <a:latin typeface="Century Gothic" panose="020B0502020202020204" pitchFamily="34" charset="0"/>
                <a:cs typeface="Tahoma" panose="020B0604030504040204" pitchFamily="34" charset="0"/>
              </a:rPr>
              <a:t>K</a:t>
            </a:r>
            <a:r>
              <a:rPr lang="en-US" altLang="sr-Latn-RS" sz="2400" b="1" i="1">
                <a:solidFill>
                  <a:schemeClr val="accent2"/>
                </a:solidFill>
                <a:latin typeface="Century Gothic" panose="020B0502020202020204" pitchFamily="34" charset="0"/>
                <a:cs typeface="Tahoma" panose="020B0604030504040204" pitchFamily="34" charset="0"/>
              </a:rPr>
              <a:t>eratin</a:t>
            </a:r>
            <a:r>
              <a:rPr lang="hr-HR" altLang="sr-Latn-RS" sz="2400" b="1" i="1">
                <a:solidFill>
                  <a:schemeClr val="accent2"/>
                </a:solidFill>
                <a:latin typeface="Century Gothic" panose="020B0502020202020204" pitchFamily="34" charset="0"/>
                <a:cs typeface="Tahoma" panose="020B0604030504040204" pitchFamily="34" charset="0"/>
              </a:rPr>
              <a:t> in nature</a:t>
            </a:r>
            <a:endParaRPr lang="en-US" altLang="sr-Latn-RS" sz="2400" b="1" i="1">
              <a:solidFill>
                <a:schemeClr val="tx2"/>
              </a:solidFill>
              <a:latin typeface="Century Gothic" panose="020B0502020202020204" pitchFamily="34" charset="0"/>
              <a:cs typeface="Tahoma" panose="020B0604030504040204" pitchFamily="34" charset="0"/>
            </a:endParaRPr>
          </a:p>
        </p:txBody>
      </p:sp>
      <p:grpSp>
        <p:nvGrpSpPr>
          <p:cNvPr id="2" name="Group 1"/>
          <p:cNvGrpSpPr>
            <a:grpSpLocks/>
          </p:cNvGrpSpPr>
          <p:nvPr/>
        </p:nvGrpSpPr>
        <p:grpSpPr bwMode="auto">
          <a:xfrm>
            <a:off x="4629150" y="1484313"/>
            <a:ext cx="3810000" cy="4800600"/>
            <a:chOff x="4629150" y="1484313"/>
            <a:chExt cx="3810000" cy="4800600"/>
          </a:xfrm>
        </p:grpSpPr>
        <p:sp>
          <p:nvSpPr>
            <p:cNvPr id="83973" name="Rectangle 6"/>
            <p:cNvSpPr>
              <a:spLocks noChangeArrowheads="1"/>
            </p:cNvSpPr>
            <p:nvPr/>
          </p:nvSpPr>
          <p:spPr bwMode="auto">
            <a:xfrm>
              <a:off x="4629150" y="1484313"/>
              <a:ext cx="381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hr-HR" altLang="sr-Latn-RS" sz="2000">
                  <a:latin typeface="Century Gothic" panose="020B0502020202020204" pitchFamily="34" charset="0"/>
                </a:rPr>
                <a:t>Keratin structure strength depends on disulfide bonds. </a:t>
              </a:r>
              <a:endParaRPr lang="en-US" altLang="sr-Latn-RS" sz="2000">
                <a:latin typeface="Century Gothic" panose="020B0502020202020204" pitchFamily="34" charset="0"/>
              </a:endParaRPr>
            </a:p>
            <a:p>
              <a:pPr eaLnBrk="1" hangingPunct="1">
                <a:lnSpc>
                  <a:spcPct val="90000"/>
                </a:lnSpc>
              </a:pPr>
              <a:r>
                <a:rPr lang="hr-HR" altLang="sr-Latn-RS" sz="2000">
                  <a:latin typeface="Century Gothic" panose="020B0502020202020204" pitchFamily="34" charset="0"/>
                </a:rPr>
                <a:t>Keratin of the rhinoceros’ horn contains approx. </a:t>
              </a:r>
              <a:r>
                <a:rPr lang="en-US" altLang="sr-Latn-RS" sz="2000">
                  <a:latin typeface="Century Gothic" panose="020B0502020202020204" pitchFamily="34" charset="0"/>
                </a:rPr>
                <a:t>18% </a:t>
              </a:r>
              <a:r>
                <a:rPr lang="hr-HR" altLang="sr-Latn-RS" sz="2000">
                  <a:latin typeface="Century Gothic" panose="020B0502020202020204" pitchFamily="34" charset="0"/>
                </a:rPr>
                <a:t>of cystine residues within disulfide bonds.</a:t>
              </a:r>
              <a:endParaRPr lang="en-US" altLang="sr-Latn-RS" sz="2000">
                <a:latin typeface="Century Gothic" panose="020B0502020202020204" pitchFamily="34" charset="0"/>
              </a:endParaRPr>
            </a:p>
          </p:txBody>
        </p:sp>
        <p:pic>
          <p:nvPicPr>
            <p:cNvPr id="83974" name="Picture 8" descr="180px-Ceratotherium_simum_kwh_2">
              <a:hlinkClick r:id="rId2" tooltip="This White Rhinoceros is actually gray.  The White in this species' name is from the Afrikaans word wyd which means wide. It refers to the White Rhinoceros's wide lip compared to the Black Rhinoceros's pointed lip. The original meaning was subsequently lost in transla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50" y="3645024"/>
              <a:ext cx="3041600" cy="202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81000" y="620713"/>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a:latin typeface="Century Gothic" panose="020B0502020202020204" pitchFamily="34" charset="0"/>
              </a:rPr>
              <a:t>Transport and storage of various other molecules and ions</a:t>
            </a:r>
            <a:endParaRPr lang="en-GB" altLang="sr-Latn-RS" sz="2000" b="1">
              <a:latin typeface="Century Gothic" panose="020B0502020202020204" pitchFamily="34" charset="0"/>
            </a:endParaRPr>
          </a:p>
        </p:txBody>
      </p:sp>
      <p:pic>
        <p:nvPicPr>
          <p:cNvPr id="11267" name="Picture 3" descr="Hemoglobin_t-r_state_an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1989138"/>
            <a:ext cx="39624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3851275" y="5300663"/>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000" b="1">
                <a:latin typeface="Century Gothic" panose="020B0502020202020204" pitchFamily="34" charset="0"/>
              </a:rPr>
              <a:t>hemoglobin</a:t>
            </a:r>
            <a:endParaRPr lang="en-GB" altLang="sr-Latn-RS" sz="2000" b="1">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lum contrast="4000"/>
            <a:extLst>
              <a:ext uri="{28A0092B-C50C-407E-A947-70E740481C1C}">
                <a14:useLocalDpi xmlns:a14="http://schemas.microsoft.com/office/drawing/2010/main" val="0"/>
              </a:ext>
            </a:extLst>
          </a:blip>
          <a:srcRect/>
          <a:stretch>
            <a:fillRect/>
          </a:stretch>
        </p:blipFill>
        <p:spPr bwMode="auto">
          <a:xfrm>
            <a:off x="827584" y="1772816"/>
            <a:ext cx="70739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822450" y="617538"/>
            <a:ext cx="528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b="1">
                <a:latin typeface="Century Gothic" panose="020B0502020202020204" pitchFamily="34" charset="0"/>
              </a:rPr>
              <a:t>Disulfide bridges in hair keratin structure</a:t>
            </a:r>
          </a:p>
        </p:txBody>
      </p:sp>
      <p:sp>
        <p:nvSpPr>
          <p:cNvPr id="2" name="TextBox 1"/>
          <p:cNvSpPr txBox="1"/>
          <p:nvPr/>
        </p:nvSpPr>
        <p:spPr>
          <a:xfrm>
            <a:off x="539552" y="5949280"/>
            <a:ext cx="8111108" cy="323165"/>
          </a:xfrm>
          <a:prstGeom prst="rect">
            <a:avLst/>
          </a:prstGeom>
          <a:noFill/>
        </p:spPr>
        <p:txBody>
          <a:bodyPr wrap="square" rtlCol="0">
            <a:spAutoFit/>
          </a:bodyPr>
          <a:lstStyle/>
          <a:p>
            <a:r>
              <a:rPr lang="en-US" sz="1500" i="1" dirty="0" smtClean="0">
                <a:latin typeface="Tahoma" panose="020B0604030504040204" pitchFamily="34" charset="0"/>
                <a:ea typeface="Tahoma" panose="020B0604030504040204" pitchFamily="34" charset="0"/>
                <a:cs typeface="Tahoma" panose="020B0604030504040204" pitchFamily="34" charset="0"/>
              </a:rPr>
              <a:t>See Box 4-2, in  </a:t>
            </a:r>
            <a:r>
              <a:rPr lang="en-US" sz="1500" i="1" dirty="0" err="1" smtClean="0">
                <a:latin typeface="Tahoma" panose="020B0604030504040204" pitchFamily="34" charset="0"/>
                <a:ea typeface="Tahoma" panose="020B0604030504040204" pitchFamily="34" charset="0"/>
                <a:cs typeface="Tahoma" panose="020B0604030504040204" pitchFamily="34" charset="0"/>
              </a:rPr>
              <a:t>Lehninger</a:t>
            </a:r>
            <a:r>
              <a:rPr lang="en-US" sz="1500" i="1" dirty="0" smtClean="0">
                <a:latin typeface="Tahoma" panose="020B0604030504040204" pitchFamily="34" charset="0"/>
                <a:ea typeface="Tahoma" panose="020B0604030504040204" pitchFamily="34" charset="0"/>
                <a:cs typeface="Tahoma" panose="020B0604030504040204" pitchFamily="34" charset="0"/>
              </a:rPr>
              <a:t> Biochemistry – “Permanent Waving is Biochemical Engineering”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5"/>
          <p:cNvPicPr>
            <a:picLocks noChangeAspect="1" noChangeArrowheads="1"/>
          </p:cNvPicPr>
          <p:nvPr/>
        </p:nvPicPr>
        <p:blipFill>
          <a:blip r:embed="rId3">
            <a:lum contrast="4000"/>
            <a:extLst>
              <a:ext uri="{28A0092B-C50C-407E-A947-70E740481C1C}">
                <a14:useLocalDpi xmlns:a14="http://schemas.microsoft.com/office/drawing/2010/main" val="0"/>
              </a:ext>
            </a:extLst>
          </a:blip>
          <a:srcRect/>
          <a:stretch>
            <a:fillRect/>
          </a:stretch>
        </p:blipFill>
        <p:spPr bwMode="auto">
          <a:xfrm>
            <a:off x="4716463" y="260648"/>
            <a:ext cx="4427537" cy="645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1"/>
          <p:cNvSpPr>
            <a:spLocks noChangeArrowheads="1"/>
          </p:cNvSpPr>
          <p:nvPr/>
        </p:nvSpPr>
        <p:spPr bwMode="auto">
          <a:xfrm>
            <a:off x="254000" y="620688"/>
            <a:ext cx="4391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dirty="0">
                <a:solidFill>
                  <a:srgbClr val="FF0000"/>
                </a:solidFill>
                <a:latin typeface="Century Gothic" panose="020B0502020202020204" pitchFamily="34" charset="0"/>
              </a:rPr>
              <a:t>SECONDARY AND </a:t>
            </a:r>
            <a:r>
              <a:rPr lang="hr-HR" altLang="sr-Latn-RS" sz="2400" b="1" dirty="0" smtClean="0">
                <a:solidFill>
                  <a:srgbClr val="FF0000"/>
                </a:solidFill>
                <a:latin typeface="Century Gothic" panose="020B0502020202020204" pitchFamily="34" charset="0"/>
              </a:rPr>
              <a:t>TER</a:t>
            </a:r>
            <a:r>
              <a:rPr lang="en-US" altLang="sr-Latn-RS" sz="2400" b="1" dirty="0" smtClean="0">
                <a:solidFill>
                  <a:srgbClr val="FF0000"/>
                </a:solidFill>
                <a:latin typeface="Century Gothic" panose="020B0502020202020204" pitchFamily="34" charset="0"/>
              </a:rPr>
              <a:t>T</a:t>
            </a:r>
            <a:r>
              <a:rPr lang="hr-HR" altLang="sr-Latn-RS" sz="2400" b="1" dirty="0" smtClean="0">
                <a:solidFill>
                  <a:srgbClr val="FF0000"/>
                </a:solidFill>
                <a:latin typeface="Century Gothic" panose="020B0502020202020204" pitchFamily="34" charset="0"/>
              </a:rPr>
              <a:t>IARY </a:t>
            </a:r>
            <a:r>
              <a:rPr lang="hr-HR" altLang="sr-Latn-RS" sz="2400" b="1" dirty="0">
                <a:solidFill>
                  <a:srgbClr val="FF0000"/>
                </a:solidFill>
                <a:latin typeface="Century Gothic" panose="020B0502020202020204" pitchFamily="34" charset="0"/>
              </a:rPr>
              <a:t>STRUCTURE DETERMINE AND ENABLE PROTEIN FUNCTIONALITY.</a:t>
            </a:r>
          </a:p>
        </p:txBody>
      </p:sp>
      <p:sp>
        <p:nvSpPr>
          <p:cNvPr id="5" name="Text Box 4"/>
          <p:cNvSpPr txBox="1">
            <a:spLocks noChangeArrowheads="1"/>
          </p:cNvSpPr>
          <p:nvPr/>
        </p:nvSpPr>
        <p:spPr bwMode="auto">
          <a:xfrm>
            <a:off x="396875" y="2611225"/>
            <a:ext cx="424815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1800" b="1" u="sng" dirty="0">
                <a:latin typeface="Century Gothic" panose="020B0502020202020204" pitchFamily="34" charset="0"/>
              </a:rPr>
              <a:t>Amino </a:t>
            </a:r>
            <a:r>
              <a:rPr lang="hr-HR" altLang="sr-Latn-RS" sz="1800" b="1" u="sng" dirty="0" err="1">
                <a:latin typeface="Century Gothic" panose="020B0502020202020204" pitchFamily="34" charset="0"/>
              </a:rPr>
              <a:t>acid</a:t>
            </a:r>
            <a:r>
              <a:rPr lang="hr-HR" altLang="sr-Latn-RS" sz="1800" b="1" u="sng" dirty="0">
                <a:latin typeface="Century Gothic" panose="020B0502020202020204" pitchFamily="34" charset="0"/>
              </a:rPr>
              <a:t> </a:t>
            </a:r>
            <a:r>
              <a:rPr lang="hr-HR" altLang="sr-Latn-RS" sz="1800" b="1" u="sng" dirty="0" err="1">
                <a:latin typeface="Century Gothic" panose="020B0502020202020204" pitchFamily="34" charset="0"/>
              </a:rPr>
              <a:t>sequence</a:t>
            </a:r>
            <a:r>
              <a:rPr lang="hr-HR" altLang="sr-Latn-RS" sz="1800" b="1" u="sng" dirty="0">
                <a:latin typeface="Century Gothic" panose="020B0502020202020204" pitchFamily="34" charset="0"/>
              </a:rPr>
              <a:t> </a:t>
            </a:r>
            <a:r>
              <a:rPr lang="hr-HR" altLang="sr-Latn-RS" sz="1800" b="1" u="sng" dirty="0" err="1">
                <a:latin typeface="Century Gothic" panose="020B0502020202020204" pitchFamily="34" charset="0"/>
              </a:rPr>
              <a:t>determines</a:t>
            </a:r>
            <a:r>
              <a:rPr lang="hr-HR" altLang="sr-Latn-RS" sz="1800" b="1" u="sng" dirty="0">
                <a:latin typeface="Century Gothic" panose="020B0502020202020204" pitchFamily="34" charset="0"/>
              </a:rPr>
              <a:t> </a:t>
            </a:r>
            <a:r>
              <a:rPr lang="hr-HR" altLang="sr-Latn-RS" sz="1800" b="1" u="sng" dirty="0" err="1">
                <a:latin typeface="Century Gothic" panose="020B0502020202020204" pitchFamily="34" charset="0"/>
              </a:rPr>
              <a:t>tertiary</a:t>
            </a:r>
            <a:r>
              <a:rPr lang="hr-HR" altLang="sr-Latn-RS" sz="1800" b="1" u="sng" dirty="0">
                <a:latin typeface="Century Gothic" panose="020B0502020202020204" pitchFamily="34" charset="0"/>
              </a:rPr>
              <a:t> </a:t>
            </a:r>
            <a:r>
              <a:rPr lang="hr-HR" altLang="sr-Latn-RS" sz="1800" b="1" u="sng" dirty="0" err="1">
                <a:latin typeface="Century Gothic" panose="020B0502020202020204" pitchFamily="34" charset="0"/>
              </a:rPr>
              <a:t>structure</a:t>
            </a:r>
            <a:endParaRPr lang="hr-HR" altLang="sr-Latn-RS" sz="1800" b="1" u="sng" dirty="0">
              <a:latin typeface="Century Gothic" panose="020B0502020202020204" pitchFamily="34" charset="0"/>
            </a:endParaRPr>
          </a:p>
          <a:p>
            <a:pPr eaLnBrk="1" hangingPunct="1">
              <a:spcBef>
                <a:spcPct val="50000"/>
              </a:spcBef>
              <a:buFontTx/>
              <a:buNone/>
            </a:pPr>
            <a:r>
              <a:rPr lang="hr-HR" altLang="sr-Latn-RS" sz="1800" dirty="0">
                <a:latin typeface="Century Gothic" panose="020B0502020202020204" pitchFamily="34" charset="0"/>
              </a:rPr>
              <a:t>Christian </a:t>
            </a:r>
            <a:r>
              <a:rPr lang="hr-HR" altLang="sr-Latn-RS" sz="1800" dirty="0" err="1">
                <a:latin typeface="Century Gothic" panose="020B0502020202020204" pitchFamily="34" charset="0"/>
              </a:rPr>
              <a:t>Anfinsen’s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experiment</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with</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ribonuclease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showing</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denaturation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and</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renaturation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the</a:t>
            </a:r>
            <a:r>
              <a:rPr lang="hr-HR" altLang="sr-Latn-RS" sz="1800" dirty="0">
                <a:latin typeface="Century Gothic" panose="020B0502020202020204" pitchFamily="34" charset="0"/>
              </a:rPr>
              <a:t>                     protein </a:t>
            </a:r>
            <a:r>
              <a:rPr lang="hr-HR" altLang="sr-Latn-RS" sz="1800" dirty="0" err="1">
                <a:latin typeface="Century Gothic" panose="020B0502020202020204" pitchFamily="34" charset="0"/>
              </a:rPr>
              <a:t>molecule</a:t>
            </a:r>
            <a:r>
              <a:rPr lang="hr-HR" altLang="sr-Latn-RS" sz="1800" dirty="0">
                <a:latin typeface="Century Gothic" panose="020B0502020202020204" pitchFamily="34" charset="0"/>
              </a:rPr>
              <a:t>.</a:t>
            </a:r>
          </a:p>
          <a:p>
            <a:pPr eaLnBrk="1" hangingPunct="1">
              <a:spcBef>
                <a:spcPts val="0"/>
              </a:spcBef>
              <a:buFont typeface="Wingdings" panose="05000000000000000000" pitchFamily="2" charset="2"/>
              <a:buChar char="§"/>
            </a:pPr>
            <a:endParaRPr lang="en-US" altLang="sr-Latn-RS" sz="1800" dirty="0">
              <a:latin typeface="Calibri" panose="020F0502020204030204" pitchFamily="34" charset="0"/>
              <a:cs typeface="Calibri" panose="020F0502020204030204" pitchFamily="34" charset="0"/>
            </a:endParaRPr>
          </a:p>
          <a:p>
            <a:pPr eaLnBrk="1" hangingPunct="1">
              <a:spcBef>
                <a:spcPts val="0"/>
              </a:spcBef>
              <a:buNone/>
            </a:pPr>
            <a:r>
              <a:rPr lang="en-US" altLang="sr-Latn-RS" sz="1800" dirty="0" smtClean="0">
                <a:latin typeface="Century Gothic" panose="020B0502020202020204" pitchFamily="34" charset="0"/>
                <a:cs typeface="Calibri" panose="020F0502020204030204" pitchFamily="34" charset="0"/>
              </a:rPr>
              <a:t>Destroying the native protein state leads to loss of specific protein function – </a:t>
            </a:r>
            <a:r>
              <a:rPr lang="en-US" altLang="sr-Latn-RS" sz="1800" b="1" dirty="0" smtClean="0">
                <a:solidFill>
                  <a:srgbClr val="FF0000"/>
                </a:solidFill>
                <a:latin typeface="Century Gothic" panose="020B0502020202020204" pitchFamily="34" charset="0"/>
                <a:cs typeface="Calibri" panose="020F0502020204030204" pitchFamily="34" charset="0"/>
              </a:rPr>
              <a:t>denaturation impairs all protein structural levels except a primary structure</a:t>
            </a:r>
            <a:r>
              <a:rPr lang="en-US" altLang="sr-Latn-RS" sz="1800" dirty="0" smtClean="0">
                <a:latin typeface="Century Gothic" panose="020B0502020202020204" pitchFamily="34" charset="0"/>
                <a:cs typeface="Calibri" panose="020F0502020204030204" pitchFamily="34" charset="0"/>
              </a:rPr>
              <a:t>. </a:t>
            </a:r>
            <a:endParaRPr lang="en-GB" altLang="sr-Latn-RS" sz="1800" b="1" dirty="0">
              <a:solidFill>
                <a:schemeClr val="accent2"/>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457200" y="304800"/>
            <a:ext cx="822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u="sng" dirty="0">
                <a:solidFill>
                  <a:srgbClr val="FF0000"/>
                </a:solidFill>
                <a:latin typeface="Century Gothic" panose="020B0502020202020204" pitchFamily="34" charset="0"/>
              </a:rPr>
              <a:t>QUATERNARY STRUCTURE</a:t>
            </a:r>
          </a:p>
          <a:p>
            <a:pPr algn="ctr" eaLnBrk="1" hangingPunct="1">
              <a:spcBef>
                <a:spcPct val="50000"/>
              </a:spcBef>
              <a:buFontTx/>
              <a:buNone/>
            </a:pPr>
            <a:r>
              <a:rPr lang="hr-HR" altLang="sr-Latn-RS" sz="2400" b="1" dirty="0">
                <a:solidFill>
                  <a:srgbClr val="FF0000"/>
                </a:solidFill>
                <a:latin typeface="Century Gothic" panose="020B0502020202020204" pitchFamily="34" charset="0"/>
              </a:rPr>
              <a:t>ASSOCIATION OF TWO OR MORE CHAINS IN SUBUNITS (for </a:t>
            </a:r>
            <a:r>
              <a:rPr lang="hr-HR" altLang="sr-Latn-RS" sz="2400" b="1" dirty="0" err="1">
                <a:solidFill>
                  <a:srgbClr val="FF0000"/>
                </a:solidFill>
                <a:latin typeface="Century Gothic" panose="020B0502020202020204" pitchFamily="34" charset="0"/>
              </a:rPr>
              <a:t>example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dimers</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trimers</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tetramers</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etc</a:t>
            </a:r>
            <a:r>
              <a:rPr lang="hr-HR" altLang="sr-Latn-RS" sz="2400" b="1" dirty="0">
                <a:solidFill>
                  <a:srgbClr val="FF0000"/>
                </a:solidFill>
                <a:latin typeface="Century Gothic" panose="020B0502020202020204" pitchFamily="34" charset="0"/>
              </a:rPr>
              <a:t>.)</a:t>
            </a:r>
            <a:endParaRPr lang="en-GB" altLang="sr-Latn-RS" sz="2400" b="1" dirty="0">
              <a:solidFill>
                <a:srgbClr val="FF0000"/>
              </a:solidFill>
              <a:latin typeface="Century Gothic" panose="020B0502020202020204" pitchFamily="34" charset="0"/>
            </a:endParaRPr>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05000"/>
            <a:ext cx="4191000" cy="370205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88068" name="Text Box 4"/>
          <p:cNvSpPr txBox="1">
            <a:spLocks noChangeArrowheads="1"/>
          </p:cNvSpPr>
          <p:nvPr/>
        </p:nvSpPr>
        <p:spPr bwMode="auto">
          <a:xfrm>
            <a:off x="2422525" y="5726113"/>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sr-Latn-RS" sz="1800" b="1">
                <a:latin typeface="Century Gothic" panose="020B0502020202020204" pitchFamily="34" charset="0"/>
                <a:sym typeface="Symbol" panose="05050102010706020507" pitchFamily="18" charset="2"/>
              </a:rPr>
              <a:t></a:t>
            </a:r>
            <a:r>
              <a:rPr lang="hr-HR" altLang="sr-Latn-RS" sz="1800" b="1" baseline="-25000">
                <a:latin typeface="Century Gothic" panose="020B0502020202020204" pitchFamily="34" charset="0"/>
                <a:sym typeface="Symbol" panose="05050102010706020507" pitchFamily="18" charset="2"/>
              </a:rPr>
              <a:t>2</a:t>
            </a:r>
            <a:r>
              <a:rPr lang="en-GB" altLang="sr-Latn-RS" sz="1800" b="1">
                <a:latin typeface="Century Gothic" panose="020B0502020202020204" pitchFamily="34" charset="0"/>
                <a:sym typeface="Symbol" panose="05050102010706020507" pitchFamily="18" charset="2"/>
              </a:rPr>
              <a:t></a:t>
            </a:r>
            <a:r>
              <a:rPr lang="hr-HR" altLang="sr-Latn-RS" sz="1800" b="1" baseline="-25000">
                <a:latin typeface="Century Gothic" panose="020B0502020202020204" pitchFamily="34" charset="0"/>
                <a:sym typeface="Symbol" panose="05050102010706020507" pitchFamily="18" charset="2"/>
              </a:rPr>
              <a:t>2</a:t>
            </a:r>
            <a:r>
              <a:rPr lang="hr-HR" altLang="sr-Latn-RS" sz="1800" b="1">
                <a:latin typeface="Century Gothic" panose="020B0502020202020204" pitchFamily="34" charset="0"/>
                <a:sym typeface="Symbol" panose="05050102010706020507" pitchFamily="18" charset="2"/>
              </a:rPr>
              <a:t> tetramer of human hemoglobin</a:t>
            </a:r>
            <a:endParaRPr lang="en-GB" altLang="sr-Latn-RS" sz="1800" b="1">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49300" y="44450"/>
            <a:ext cx="7859713" cy="915988"/>
          </a:xfrm>
          <a:solidFill>
            <a:schemeClr val="bg1"/>
          </a:solidFill>
        </p:spPr>
        <p:txBody>
          <a:bodyPr/>
          <a:lstStyle/>
          <a:p>
            <a:pPr algn="l" eaLnBrk="1" hangingPunct="1"/>
            <a:r>
              <a:rPr lang="hr-HR" altLang="sr-Latn-RS" sz="2800" b="1" u="sng" dirty="0" smtClean="0">
                <a:solidFill>
                  <a:srgbClr val="FF0000"/>
                </a:solidFill>
                <a:latin typeface="Century Gothic" panose="020B0502020202020204" pitchFamily="34" charset="0"/>
              </a:rPr>
              <a:t>COLLAGEN – </a:t>
            </a:r>
            <a:r>
              <a:rPr lang="hr-HR" altLang="sr-Latn-RS" sz="2800" b="1" u="sng" dirty="0" err="1" smtClean="0">
                <a:solidFill>
                  <a:srgbClr val="FF0000"/>
                </a:solidFill>
                <a:latin typeface="Century Gothic" panose="020B0502020202020204" pitchFamily="34" charset="0"/>
              </a:rPr>
              <a:t>the</a:t>
            </a:r>
            <a:r>
              <a:rPr lang="hr-HR" altLang="sr-Latn-RS" sz="2800" b="1" u="sng" dirty="0" smtClean="0">
                <a:solidFill>
                  <a:srgbClr val="FF0000"/>
                </a:solidFill>
                <a:latin typeface="Century Gothic" panose="020B0502020202020204" pitchFamily="34" charset="0"/>
              </a:rPr>
              <a:t> </a:t>
            </a:r>
            <a:r>
              <a:rPr lang="hr-HR" altLang="sr-Latn-RS" sz="2800" b="1" u="sng" dirty="0" err="1" smtClean="0">
                <a:solidFill>
                  <a:srgbClr val="FF0000"/>
                </a:solidFill>
                <a:latin typeface="Century Gothic" panose="020B0502020202020204" pitchFamily="34" charset="0"/>
              </a:rPr>
              <a:t>extracellular</a:t>
            </a:r>
            <a:r>
              <a:rPr lang="hr-HR" altLang="sr-Latn-RS" sz="2800" b="1" u="sng" dirty="0" smtClean="0">
                <a:solidFill>
                  <a:srgbClr val="FF0000"/>
                </a:solidFill>
                <a:latin typeface="Century Gothic" panose="020B0502020202020204" pitchFamily="34" charset="0"/>
              </a:rPr>
              <a:t> </a:t>
            </a:r>
            <a:r>
              <a:rPr lang="hr-HR" altLang="sr-Latn-RS" sz="2800" b="1" u="sng" dirty="0" err="1" smtClean="0">
                <a:solidFill>
                  <a:srgbClr val="FF0000"/>
                </a:solidFill>
                <a:latin typeface="Century Gothic" panose="020B0502020202020204" pitchFamily="34" charset="0"/>
              </a:rPr>
              <a:t>matrix</a:t>
            </a:r>
            <a:r>
              <a:rPr lang="hr-HR" altLang="sr-Latn-RS" sz="2800" b="1" u="sng" dirty="0" smtClean="0">
                <a:solidFill>
                  <a:srgbClr val="FF0000"/>
                </a:solidFill>
                <a:latin typeface="Century Gothic" panose="020B0502020202020204" pitchFamily="34" charset="0"/>
              </a:rPr>
              <a:t> protein</a:t>
            </a:r>
            <a:endParaRPr lang="en-US" altLang="sr-Latn-RS" sz="2800" b="1" dirty="0" smtClean="0">
              <a:solidFill>
                <a:srgbClr val="FF0000"/>
              </a:solidFill>
              <a:latin typeface="Century Gothic" panose="020B0502020202020204" pitchFamily="34" charset="0"/>
            </a:endParaRPr>
          </a:p>
        </p:txBody>
      </p:sp>
      <p:pic>
        <p:nvPicPr>
          <p:cNvPr id="3" name="Picture 2"/>
          <p:cNvPicPr>
            <a:picLocks noChangeAspect="1" noChangeArrowheads="1"/>
          </p:cNvPicPr>
          <p:nvPr/>
        </p:nvPicPr>
        <p:blipFill>
          <a:blip r:embed="rId2">
            <a:lum bright="-2000" contrast="8000"/>
            <a:extLst>
              <a:ext uri="{28A0092B-C50C-407E-A947-70E740481C1C}">
                <a14:useLocalDpi xmlns:a14="http://schemas.microsoft.com/office/drawing/2010/main" val="0"/>
              </a:ext>
            </a:extLst>
          </a:blip>
          <a:srcRect/>
          <a:stretch>
            <a:fillRect/>
          </a:stretch>
        </p:blipFill>
        <p:spPr bwMode="auto">
          <a:xfrm>
            <a:off x="323850" y="2852738"/>
            <a:ext cx="44021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79388" y="908050"/>
            <a:ext cx="8856662" cy="1785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
            </a:pPr>
            <a:r>
              <a:rPr lang="hr-HR" altLang="sr-Latn-RS" sz="2000" dirty="0">
                <a:latin typeface="Century Gothic" panose="020B0502020202020204" pitchFamily="34" charset="0"/>
              </a:rPr>
              <a:t>Most </a:t>
            </a:r>
            <a:r>
              <a:rPr lang="hr-HR" altLang="sr-Latn-RS" sz="2000" dirty="0" err="1">
                <a:latin typeface="Century Gothic" panose="020B0502020202020204" pitchFamily="34" charset="0"/>
              </a:rPr>
              <a:t>mammalian</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cells</a:t>
            </a:r>
            <a:r>
              <a:rPr lang="hr-HR" altLang="sr-Latn-RS" sz="2000" dirty="0">
                <a:latin typeface="Century Gothic" panose="020B0502020202020204" pitchFamily="34" charset="0"/>
              </a:rPr>
              <a:t> are </a:t>
            </a:r>
            <a:r>
              <a:rPr lang="hr-HR" altLang="sr-Latn-RS" sz="2000" dirty="0" err="1">
                <a:latin typeface="Century Gothic" panose="020B0502020202020204" pitchFamily="34" charset="0"/>
              </a:rPr>
              <a:t>located</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in</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tissues</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surrounded</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by</a:t>
            </a:r>
            <a:r>
              <a:rPr lang="hr-HR" altLang="sr-Latn-RS" sz="2000" dirty="0">
                <a:latin typeface="Century Gothic" panose="020B0502020202020204" pitchFamily="34" charset="0"/>
              </a:rPr>
              <a:t> a complex </a:t>
            </a:r>
            <a:r>
              <a:rPr lang="hr-HR" altLang="sr-Latn-RS" sz="2000" dirty="0" err="1">
                <a:latin typeface="Century Gothic" panose="020B0502020202020204" pitchFamily="34" charset="0"/>
              </a:rPr>
              <a:t>extracellular</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matrix</a:t>
            </a:r>
            <a:r>
              <a:rPr lang="hr-HR" altLang="sr-Latn-RS" sz="2000" dirty="0">
                <a:latin typeface="Century Gothic" panose="020B0502020202020204" pitchFamily="34" charset="0"/>
              </a:rPr>
              <a:t> (ECM), a </a:t>
            </a:r>
            <a:r>
              <a:rPr lang="hr-HR" altLang="sr-Latn-RS" sz="2000" dirty="0" err="1">
                <a:latin typeface="Century Gothic" panose="020B0502020202020204" pitchFamily="34" charset="0"/>
              </a:rPr>
              <a:t>connective</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tissue</a:t>
            </a:r>
            <a:r>
              <a:rPr lang="hr-HR" altLang="sr-Latn-RS" sz="2000" dirty="0">
                <a:latin typeface="Century Gothic" panose="020B0502020202020204" pitchFamily="34" charset="0"/>
              </a:rPr>
              <a:t>. </a:t>
            </a:r>
          </a:p>
          <a:p>
            <a:pPr eaLnBrk="1" hangingPunct="1">
              <a:spcBef>
                <a:spcPct val="50000"/>
              </a:spcBef>
              <a:buFont typeface="Wingdings" panose="05000000000000000000" pitchFamily="2" charset="2"/>
              <a:buChar char="§"/>
            </a:pPr>
            <a:r>
              <a:rPr lang="hr-HR" altLang="sr-Latn-RS" sz="2000" b="1" u="sng" dirty="0" err="1">
                <a:solidFill>
                  <a:srgbClr val="FF0000"/>
                </a:solidFill>
                <a:latin typeface="Century Gothic" panose="020B0502020202020204" pitchFamily="34" charset="0"/>
              </a:rPr>
              <a:t>Extracellular</a:t>
            </a:r>
            <a:r>
              <a:rPr lang="hr-HR" altLang="sr-Latn-RS" sz="2000" b="1" u="sng" dirty="0">
                <a:solidFill>
                  <a:srgbClr val="FF0000"/>
                </a:solidFill>
                <a:latin typeface="Century Gothic" panose="020B0502020202020204" pitchFamily="34" charset="0"/>
              </a:rPr>
              <a:t> </a:t>
            </a:r>
            <a:r>
              <a:rPr lang="hr-HR" altLang="sr-Latn-RS" sz="2000" b="1" u="sng" dirty="0" err="1">
                <a:solidFill>
                  <a:srgbClr val="FF0000"/>
                </a:solidFill>
                <a:latin typeface="Century Gothic" panose="020B0502020202020204" pitchFamily="34" charset="0"/>
              </a:rPr>
              <a:t>matrix</a:t>
            </a:r>
            <a:r>
              <a:rPr lang="hr-HR" altLang="sr-Latn-RS" sz="2000" b="1" u="sng"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is</a:t>
            </a:r>
            <a:r>
              <a:rPr lang="hr-HR" altLang="sr-Latn-RS" sz="2000" dirty="0">
                <a:solidFill>
                  <a:srgbClr val="FF0000"/>
                </a:solidFill>
                <a:latin typeface="Century Gothic" panose="020B0502020202020204" pitchFamily="34" charset="0"/>
              </a:rPr>
              <a:t> complex </a:t>
            </a:r>
            <a:r>
              <a:rPr lang="hr-HR" altLang="sr-Latn-RS" sz="2000" b="1" dirty="0">
                <a:solidFill>
                  <a:srgbClr val="FF0000"/>
                </a:solidFill>
                <a:latin typeface="Century Gothic" panose="020B0502020202020204" pitchFamily="34" charset="0"/>
              </a:rPr>
              <a:t>network </a:t>
            </a:r>
            <a:r>
              <a:rPr lang="hr-HR" altLang="sr-Latn-RS" sz="2000" b="1" dirty="0" err="1">
                <a:solidFill>
                  <a:srgbClr val="FF0000"/>
                </a:solidFill>
                <a:latin typeface="Century Gothic" panose="020B0502020202020204" pitchFamily="34" charset="0"/>
              </a:rPr>
              <a:t>of</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proteins</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and</a:t>
            </a:r>
            <a:r>
              <a:rPr lang="hr-HR" altLang="sr-Latn-RS" sz="2000" b="1" dirty="0">
                <a:solidFill>
                  <a:srgbClr val="FF0000"/>
                </a:solidFill>
                <a:latin typeface="Century Gothic" panose="020B0502020202020204" pitchFamily="34" charset="0"/>
              </a:rPr>
              <a:t> </a:t>
            </a:r>
            <a:r>
              <a:rPr lang="hr-HR" altLang="sr-Latn-RS" sz="2000" b="1" dirty="0" err="1">
                <a:solidFill>
                  <a:srgbClr val="FF0000"/>
                </a:solidFill>
                <a:latin typeface="Century Gothic" panose="020B0502020202020204" pitchFamily="34" charset="0"/>
              </a:rPr>
              <a:t>polysaccharides</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which</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strenghten</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the</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structure</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and</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function</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of</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connective</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tissue</a:t>
            </a:r>
            <a:r>
              <a:rPr lang="hr-HR" altLang="sr-Latn-RS" sz="2000" dirty="0">
                <a:solidFill>
                  <a:srgbClr val="FF0000"/>
                </a:solidFill>
                <a:latin typeface="Century Gothic" panose="020B0502020202020204" pitchFamily="34" charset="0"/>
              </a:rPr>
              <a:t>. </a:t>
            </a:r>
          </a:p>
        </p:txBody>
      </p:sp>
      <p:sp>
        <p:nvSpPr>
          <p:cNvPr id="2" name="Rectangle 1"/>
          <p:cNvSpPr>
            <a:spLocks noChangeArrowheads="1"/>
          </p:cNvSpPr>
          <p:nvPr/>
        </p:nvSpPr>
        <p:spPr bwMode="auto">
          <a:xfrm>
            <a:off x="4976813" y="3068638"/>
            <a:ext cx="40592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r-HR" altLang="sr-Latn-RS" sz="1800" b="1" u="sng" dirty="0">
                <a:solidFill>
                  <a:srgbClr val="FF0000"/>
                </a:solidFill>
                <a:latin typeface="Century Gothic" panose="020B0502020202020204" pitchFamily="34" charset="0"/>
              </a:rPr>
              <a:t>Protein </a:t>
            </a:r>
            <a:r>
              <a:rPr lang="hr-HR" altLang="sr-Latn-RS" sz="1800" b="1" u="sng" dirty="0" err="1">
                <a:solidFill>
                  <a:srgbClr val="FF0000"/>
                </a:solidFill>
                <a:latin typeface="Century Gothic" panose="020B0502020202020204" pitchFamily="34" charset="0"/>
              </a:rPr>
              <a:t>collagen</a:t>
            </a:r>
            <a:r>
              <a:rPr lang="hr-HR" altLang="sr-Latn-RS" sz="1800" b="1" u="sng"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is</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the</a:t>
            </a:r>
            <a:r>
              <a:rPr lang="hr-HR" altLang="sr-Latn-RS" sz="1800" dirty="0">
                <a:solidFill>
                  <a:srgbClr val="FF0000"/>
                </a:solidFill>
                <a:latin typeface="Century Gothic" panose="020B0502020202020204" pitchFamily="34" charset="0"/>
              </a:rPr>
              <a:t> major </a:t>
            </a:r>
            <a:r>
              <a:rPr lang="hr-HR" altLang="sr-Latn-RS" sz="1800" dirty="0" err="1">
                <a:solidFill>
                  <a:srgbClr val="FF0000"/>
                </a:solidFill>
                <a:latin typeface="Century Gothic" panose="020B0502020202020204" pitchFamily="34" charset="0"/>
              </a:rPr>
              <a:t>component</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of</a:t>
            </a:r>
            <a:r>
              <a:rPr lang="hr-HR" altLang="sr-Latn-RS" sz="1800" dirty="0">
                <a:solidFill>
                  <a:srgbClr val="FF0000"/>
                </a:solidFill>
                <a:latin typeface="Century Gothic" panose="020B0502020202020204" pitchFamily="34" charset="0"/>
              </a:rPr>
              <a:t> most </a:t>
            </a:r>
            <a:r>
              <a:rPr lang="hr-HR" altLang="sr-Latn-RS" sz="1800" dirty="0" err="1">
                <a:solidFill>
                  <a:srgbClr val="FF0000"/>
                </a:solidFill>
                <a:latin typeface="Century Gothic" panose="020B0502020202020204" pitchFamily="34" charset="0"/>
              </a:rPr>
              <a:t>connective</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tissues</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which</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constitutes</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approx</a:t>
            </a:r>
            <a:r>
              <a:rPr lang="hr-HR" altLang="sr-Latn-RS" sz="1800" dirty="0">
                <a:solidFill>
                  <a:srgbClr val="FF0000"/>
                </a:solidFill>
                <a:latin typeface="Century Gothic" panose="020B0502020202020204" pitchFamily="34" charset="0"/>
              </a:rPr>
              <a:t>. 25% </a:t>
            </a:r>
            <a:r>
              <a:rPr lang="hr-HR" altLang="sr-Latn-RS" sz="1800" dirty="0" err="1">
                <a:solidFill>
                  <a:srgbClr val="FF0000"/>
                </a:solidFill>
                <a:latin typeface="Century Gothic" panose="020B0502020202020204" pitchFamily="34" charset="0"/>
              </a:rPr>
              <a:t>of</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mammalian</a:t>
            </a:r>
            <a:r>
              <a:rPr lang="hr-HR" altLang="sr-Latn-RS" sz="1800" dirty="0">
                <a:solidFill>
                  <a:srgbClr val="FF0000"/>
                </a:solidFill>
                <a:latin typeface="Century Gothic" panose="020B0502020202020204" pitchFamily="34" charset="0"/>
              </a:rPr>
              <a:t> </a:t>
            </a:r>
            <a:r>
              <a:rPr lang="hr-HR" altLang="sr-Latn-RS" sz="1800" dirty="0" err="1">
                <a:solidFill>
                  <a:srgbClr val="FF0000"/>
                </a:solidFill>
                <a:latin typeface="Century Gothic" panose="020B0502020202020204" pitchFamily="34" charset="0"/>
              </a:rPr>
              <a:t>proteins</a:t>
            </a:r>
            <a:r>
              <a:rPr lang="hr-HR" altLang="sr-Latn-RS" sz="1800" dirty="0">
                <a:solidFill>
                  <a:srgbClr val="FF0000"/>
                </a:solidFill>
                <a:latin typeface="Century Gothic" panose="020B0502020202020204" pitchFamily="34" charset="0"/>
              </a:rPr>
              <a:t>:</a:t>
            </a:r>
            <a:r>
              <a:rPr lang="en-US" altLang="sr-Latn-RS" sz="1800" dirty="0">
                <a:latin typeface="Century Gothic" panose="020B0502020202020204" pitchFamily="34" charset="0"/>
              </a:rPr>
              <a:t/>
            </a:r>
            <a:br>
              <a:rPr lang="en-US" altLang="sr-Latn-RS" sz="1800" dirty="0">
                <a:latin typeface="Century Gothic" panose="020B0502020202020204" pitchFamily="34" charset="0"/>
              </a:rPr>
            </a:b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liver</a:t>
            </a:r>
            <a:r>
              <a:rPr lang="en-US" altLang="sr-Latn-RS" sz="1800" dirty="0">
                <a:latin typeface="Century Gothic" panose="020B0502020202020204" pitchFamily="34" charset="0"/>
              </a:rPr>
              <a:t>: 4%</a:t>
            </a:r>
            <a:endParaRPr lang="hr-HR" altLang="sr-Latn-RS" sz="1800" dirty="0">
              <a:latin typeface="Century Gothic" panose="020B0502020202020204" pitchFamily="34" charset="0"/>
            </a:endParaRPr>
          </a:p>
          <a:p>
            <a:pPr eaLnBrk="1" hangingPunct="1">
              <a:spcBef>
                <a:spcPct val="0"/>
              </a:spcBef>
              <a:buFontTx/>
              <a:buNone/>
            </a:pP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lung</a:t>
            </a:r>
            <a:r>
              <a:rPr lang="en-US" altLang="sr-Latn-RS" sz="1800" dirty="0">
                <a:latin typeface="Century Gothic" panose="020B0502020202020204" pitchFamily="34" charset="0"/>
              </a:rPr>
              <a:t>: 10%</a:t>
            </a:r>
            <a:br>
              <a:rPr lang="en-US" altLang="sr-Latn-RS" sz="1800" dirty="0">
                <a:latin typeface="Century Gothic" panose="020B0502020202020204" pitchFamily="34" charset="0"/>
              </a:rPr>
            </a:br>
            <a:r>
              <a:rPr lang="hr-HR" altLang="sr-Latn-RS" sz="1800" dirty="0">
                <a:latin typeface="Century Gothic" panose="020B0502020202020204" pitchFamily="34" charset="0"/>
              </a:rPr>
              <a:t>	</a:t>
            </a:r>
            <a:r>
              <a:rPr lang="en-US" altLang="sr-Latn-RS" sz="1800" dirty="0">
                <a:latin typeface="Century Gothic" panose="020B0502020202020204" pitchFamily="34" charset="0"/>
              </a:rPr>
              <a:t>aorta: 12-24%</a:t>
            </a:r>
            <a:br>
              <a:rPr lang="en-US" altLang="sr-Latn-RS" sz="1800" dirty="0">
                <a:latin typeface="Century Gothic" panose="020B0502020202020204" pitchFamily="34" charset="0"/>
              </a:rPr>
            </a:br>
            <a:r>
              <a:rPr lang="hr-HR" altLang="sr-Latn-RS" sz="1800" dirty="0">
                <a:latin typeface="Century Gothic" panose="020B0502020202020204" pitchFamily="34" charset="0"/>
              </a:rPr>
              <a:t>	</a:t>
            </a:r>
            <a:r>
              <a:rPr lang="hr-HR" altLang="sr-Latn-RS" sz="1800" b="1" dirty="0">
                <a:latin typeface="Century Gothic" panose="020B0502020202020204" pitchFamily="34" charset="0"/>
              </a:rPr>
              <a:t>bone</a:t>
            </a:r>
            <a:r>
              <a:rPr lang="en-US" altLang="sr-Latn-RS" sz="1800" b="1" dirty="0">
                <a:latin typeface="Century Gothic" panose="020B0502020202020204" pitchFamily="34" charset="0"/>
              </a:rPr>
              <a:t>: 23%</a:t>
            </a:r>
            <a:r>
              <a:rPr lang="en-US" altLang="sr-Latn-RS" sz="1800" dirty="0">
                <a:latin typeface="Century Gothic" panose="020B0502020202020204" pitchFamily="34" charset="0"/>
              </a:rPr>
              <a:t/>
            </a:r>
            <a:br>
              <a:rPr lang="en-US" altLang="sr-Latn-RS" sz="1800" dirty="0">
                <a:latin typeface="Century Gothic" panose="020B0502020202020204" pitchFamily="34" charset="0"/>
              </a:rPr>
            </a:br>
            <a:r>
              <a:rPr lang="hr-HR" altLang="sr-Latn-RS" sz="1800" dirty="0">
                <a:latin typeface="Century Gothic" panose="020B0502020202020204" pitchFamily="34" charset="0"/>
              </a:rPr>
              <a:t>	</a:t>
            </a:r>
            <a:r>
              <a:rPr lang="hr-HR" altLang="sr-Latn-RS" sz="1800" b="1" dirty="0" err="1">
                <a:latin typeface="Century Gothic" panose="020B0502020202020204" pitchFamily="34" charset="0"/>
              </a:rPr>
              <a:t>skin</a:t>
            </a:r>
            <a:r>
              <a:rPr lang="en-US" altLang="sr-Latn-RS" sz="1800" b="1" dirty="0">
                <a:latin typeface="Century Gothic" panose="020B0502020202020204" pitchFamily="34" charset="0"/>
              </a:rPr>
              <a:t>: 74%</a:t>
            </a:r>
            <a:endParaRPr lang="hr-HR" altLang="sr-Latn-RS" sz="1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3778497" y="692696"/>
            <a:ext cx="5221039" cy="3477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sr-Latn-RS" sz="2000" b="1" dirty="0">
                <a:solidFill>
                  <a:srgbClr val="000066"/>
                </a:solidFill>
                <a:latin typeface="Century Gothic" panose="020B0502020202020204" pitchFamily="34" charset="0"/>
              </a:rPr>
              <a:t>    TROPO</a:t>
            </a:r>
            <a:r>
              <a:rPr lang="hr-HR" altLang="sr-Latn-RS" sz="2000" b="1" dirty="0">
                <a:solidFill>
                  <a:srgbClr val="000066"/>
                </a:solidFill>
                <a:latin typeface="Century Gothic" panose="020B0502020202020204" pitchFamily="34" charset="0"/>
              </a:rPr>
              <a:t>COLLAGEN</a:t>
            </a:r>
            <a:r>
              <a:rPr lang="en-US" altLang="sr-Latn-RS" sz="2000" dirty="0">
                <a:solidFill>
                  <a:srgbClr val="000066"/>
                </a:solidFill>
                <a:latin typeface="Century Gothic" panose="020B0502020202020204" pitchFamily="34" charset="0"/>
              </a:rPr>
              <a:t> </a:t>
            </a:r>
            <a:endParaRPr lang="hr-HR" altLang="sr-Latn-RS" sz="2000" dirty="0">
              <a:solidFill>
                <a:srgbClr val="000066"/>
              </a:solidFill>
              <a:latin typeface="Century Gothic" panose="020B0502020202020204" pitchFamily="34" charset="0"/>
            </a:endParaRPr>
          </a:p>
          <a:p>
            <a:pPr algn="ctr">
              <a:spcBef>
                <a:spcPct val="0"/>
              </a:spcBef>
              <a:buFontTx/>
              <a:buNone/>
            </a:pPr>
            <a:r>
              <a:rPr lang="hr-HR" altLang="sr-Latn-RS" sz="2000" b="1" dirty="0" err="1">
                <a:solidFill>
                  <a:srgbClr val="000066"/>
                </a:solidFill>
                <a:latin typeface="Century Gothic" panose="020B0502020202020204" pitchFamily="34" charset="0"/>
              </a:rPr>
              <a:t>is</a:t>
            </a:r>
            <a:r>
              <a:rPr lang="hr-HR" altLang="sr-Latn-RS" sz="2000" b="1" dirty="0">
                <a:solidFill>
                  <a:srgbClr val="000066"/>
                </a:solidFill>
                <a:latin typeface="Century Gothic" panose="020B0502020202020204" pitchFamily="34" charset="0"/>
              </a:rPr>
              <a:t> a </a:t>
            </a:r>
            <a:r>
              <a:rPr lang="hr-HR" altLang="sr-Latn-RS" sz="2000" b="1" dirty="0" err="1">
                <a:solidFill>
                  <a:srgbClr val="000066"/>
                </a:solidFill>
                <a:latin typeface="Century Gothic" panose="020B0502020202020204" pitchFamily="34" charset="0"/>
              </a:rPr>
              <a:t>structural</a:t>
            </a:r>
            <a:r>
              <a:rPr lang="hr-HR" altLang="sr-Latn-RS" sz="2000" b="1" dirty="0">
                <a:solidFill>
                  <a:srgbClr val="000066"/>
                </a:solidFill>
                <a:latin typeface="Century Gothic" panose="020B0502020202020204" pitchFamily="34" charset="0"/>
              </a:rPr>
              <a:t> </a:t>
            </a:r>
            <a:r>
              <a:rPr lang="hr-HR" altLang="sr-Latn-RS" sz="2000" b="1" dirty="0" err="1">
                <a:solidFill>
                  <a:srgbClr val="000066"/>
                </a:solidFill>
                <a:latin typeface="Century Gothic" panose="020B0502020202020204" pitchFamily="34" charset="0"/>
              </a:rPr>
              <a:t>unit</a:t>
            </a:r>
            <a:r>
              <a:rPr lang="hr-HR" altLang="sr-Latn-RS" sz="2000" b="1" dirty="0">
                <a:solidFill>
                  <a:srgbClr val="000066"/>
                </a:solidFill>
                <a:latin typeface="Century Gothic" panose="020B0502020202020204" pitchFamily="34" charset="0"/>
              </a:rPr>
              <a:t> </a:t>
            </a:r>
            <a:r>
              <a:rPr lang="hr-HR" altLang="sr-Latn-RS" sz="2000" b="1" dirty="0" err="1">
                <a:solidFill>
                  <a:srgbClr val="000066"/>
                </a:solidFill>
                <a:latin typeface="Century Gothic" panose="020B0502020202020204" pitchFamily="34" charset="0"/>
              </a:rPr>
              <a:t>of</a:t>
            </a:r>
            <a:r>
              <a:rPr lang="hr-HR" altLang="sr-Latn-RS" sz="2000" b="1" dirty="0">
                <a:solidFill>
                  <a:srgbClr val="000066"/>
                </a:solidFill>
                <a:latin typeface="Century Gothic" panose="020B0502020202020204" pitchFamily="34" charset="0"/>
              </a:rPr>
              <a:t> </a:t>
            </a:r>
            <a:r>
              <a:rPr lang="hr-HR" altLang="sr-Latn-RS" sz="2000" b="1" dirty="0" err="1">
                <a:solidFill>
                  <a:srgbClr val="000066"/>
                </a:solidFill>
                <a:latin typeface="Century Gothic" panose="020B0502020202020204" pitchFamily="34" charset="0"/>
              </a:rPr>
              <a:t>collagen</a:t>
            </a:r>
            <a:r>
              <a:rPr lang="hr-HR" altLang="sr-Latn-RS" sz="2000" b="1" dirty="0">
                <a:solidFill>
                  <a:srgbClr val="000066"/>
                </a:solidFill>
                <a:latin typeface="Century Gothic" panose="020B0502020202020204" pitchFamily="34" charset="0"/>
              </a:rPr>
              <a:t>. </a:t>
            </a:r>
          </a:p>
          <a:p>
            <a:pPr marL="342900" indent="-342900">
              <a:spcBef>
                <a:spcPct val="0"/>
              </a:spcBef>
              <a:buFont typeface="Wingdings" panose="05000000000000000000" pitchFamily="2" charset="2"/>
              <a:buChar char="§"/>
            </a:pPr>
            <a:r>
              <a:rPr lang="en-US" altLang="sr-Latn-RS" sz="2000" dirty="0" smtClean="0">
                <a:solidFill>
                  <a:srgbClr val="000066"/>
                </a:solidFill>
                <a:latin typeface="Century Gothic" panose="020B0502020202020204" pitchFamily="34" charset="0"/>
              </a:rPr>
              <a:t>3 </a:t>
            </a:r>
            <a:r>
              <a:rPr lang="en-US" altLang="sr-Latn-RS" sz="2000" dirty="0">
                <a:solidFill>
                  <a:srgbClr val="000066"/>
                </a:solidFill>
                <a:latin typeface="Century Gothic" panose="020B0502020202020204" pitchFamily="34" charset="0"/>
              </a:rPr>
              <a:t>pol</a:t>
            </a:r>
            <a:r>
              <a:rPr lang="hr-HR" altLang="sr-Latn-RS" sz="2000" dirty="0">
                <a:solidFill>
                  <a:srgbClr val="000066"/>
                </a:solidFill>
                <a:latin typeface="Century Gothic" panose="020B0502020202020204" pitchFamily="34" charset="0"/>
              </a:rPr>
              <a:t>y</a:t>
            </a:r>
            <a:r>
              <a:rPr lang="en-US" altLang="sr-Latn-RS" sz="2000" dirty="0" err="1">
                <a:solidFill>
                  <a:srgbClr val="000066"/>
                </a:solidFill>
                <a:latin typeface="Century Gothic" panose="020B0502020202020204" pitchFamily="34" charset="0"/>
              </a:rPr>
              <a:t>peptid</a:t>
            </a:r>
            <a:r>
              <a:rPr lang="hr-HR" altLang="sr-Latn-RS" sz="2000" dirty="0">
                <a:solidFill>
                  <a:srgbClr val="000066"/>
                </a:solidFill>
                <a:latin typeface="Century Gothic" panose="020B0502020202020204" pitchFamily="34" charset="0"/>
              </a:rPr>
              <a:t>e </a:t>
            </a:r>
            <a:r>
              <a:rPr lang="hr-HR" altLang="sr-Latn-RS" sz="2000" dirty="0" err="1">
                <a:solidFill>
                  <a:srgbClr val="000066"/>
                </a:solidFill>
                <a:latin typeface="Century Gothic" panose="020B0502020202020204" pitchFamily="34" charset="0"/>
              </a:rPr>
              <a:t>chains</a:t>
            </a:r>
            <a:r>
              <a:rPr lang="hr-HR" altLang="sr-Latn-RS" sz="2000" dirty="0">
                <a:solidFill>
                  <a:srgbClr val="000066"/>
                </a:solidFill>
                <a:latin typeface="Century Gothic" panose="020B0502020202020204" pitchFamily="34" charset="0"/>
              </a:rPr>
              <a:t> </a:t>
            </a:r>
            <a:r>
              <a:rPr lang="en-US" altLang="sr-Latn-RS" sz="2000" dirty="0">
                <a:solidFill>
                  <a:srgbClr val="000066"/>
                </a:solidFill>
                <a:latin typeface="Century Gothic" panose="020B0502020202020204" pitchFamily="34" charset="0"/>
              </a:rPr>
              <a:t>(</a:t>
            </a:r>
            <a:r>
              <a:rPr lang="hr-HR" altLang="sr-Latn-RS" sz="2000" dirty="0" err="1">
                <a:solidFill>
                  <a:srgbClr val="000066"/>
                </a:solidFill>
                <a:latin typeface="Century Gothic" panose="020B0502020202020204" pitchFamily="34" charset="0"/>
                <a:sym typeface="Symbol" panose="05050102010706020507" pitchFamily="18" charset="2"/>
              </a:rPr>
              <a:t>collagen</a:t>
            </a:r>
            <a:r>
              <a:rPr lang="hr-HR" altLang="sr-Latn-RS" sz="2000" dirty="0">
                <a:solidFill>
                  <a:srgbClr val="000066"/>
                </a:solidFill>
                <a:latin typeface="Century Gothic" panose="020B0502020202020204" pitchFamily="34" charset="0"/>
                <a:sym typeface="Symbol" panose="05050102010706020507" pitchFamily="18" charset="2"/>
              </a:rPr>
              <a:t> </a:t>
            </a:r>
            <a:r>
              <a:rPr lang="hr-HR" altLang="sr-Latn-RS" sz="2000" dirty="0" err="1">
                <a:solidFill>
                  <a:srgbClr val="000066"/>
                </a:solidFill>
                <a:latin typeface="Century Gothic" panose="020B0502020202020204" pitchFamily="34" charset="0"/>
                <a:sym typeface="Symbol" panose="05050102010706020507" pitchFamily="18" charset="2"/>
              </a:rPr>
              <a:t>helices</a:t>
            </a:r>
            <a:r>
              <a:rPr lang="en-US" altLang="sr-Latn-RS" sz="2000" dirty="0" smtClean="0">
                <a:solidFill>
                  <a:srgbClr val="000066"/>
                </a:solidFill>
                <a:latin typeface="Century Gothic" panose="020B0502020202020204" pitchFamily="34" charset="0"/>
                <a:sym typeface="Symbol" panose="05050102010706020507" pitchFamily="18" charset="2"/>
              </a:rPr>
              <a:t>)</a:t>
            </a:r>
            <a:endParaRPr lang="en-US" altLang="sr-Latn-RS" sz="2000" dirty="0">
              <a:solidFill>
                <a:srgbClr val="000066"/>
              </a:solidFill>
              <a:latin typeface="Century Gothic" panose="020B0502020202020204" pitchFamily="34" charset="0"/>
              <a:sym typeface="Symbol" panose="05050102010706020507" pitchFamily="18" charset="2"/>
            </a:endParaRPr>
          </a:p>
          <a:p>
            <a:pPr marL="342900" indent="-342900">
              <a:spcBef>
                <a:spcPct val="0"/>
              </a:spcBef>
              <a:buFont typeface="Wingdings" panose="05000000000000000000" pitchFamily="2" charset="2"/>
              <a:buChar char="§"/>
            </a:pPr>
            <a:r>
              <a:rPr lang="hr-HR" altLang="sr-Latn-RS" sz="2000" dirty="0" err="1" smtClean="0">
                <a:solidFill>
                  <a:srgbClr val="000066"/>
                </a:solidFill>
                <a:latin typeface="Century Gothic" panose="020B0502020202020204" pitchFamily="34" charset="0"/>
                <a:sym typeface="Symbol" panose="05050102010706020507" pitchFamily="18" charset="2"/>
              </a:rPr>
              <a:t>approx</a:t>
            </a:r>
            <a:r>
              <a:rPr lang="hr-HR" altLang="sr-Latn-RS" sz="2000" dirty="0">
                <a:solidFill>
                  <a:srgbClr val="000066"/>
                </a:solidFill>
                <a:latin typeface="Century Gothic" panose="020B0502020202020204" pitchFamily="34" charset="0"/>
                <a:sym typeface="Symbol" panose="05050102010706020507" pitchFamily="18" charset="2"/>
              </a:rPr>
              <a:t>. </a:t>
            </a:r>
            <a:r>
              <a:rPr lang="en-US" altLang="sr-Latn-RS" sz="2000" dirty="0">
                <a:solidFill>
                  <a:srgbClr val="000066"/>
                </a:solidFill>
                <a:latin typeface="Century Gothic" panose="020B0502020202020204" pitchFamily="34" charset="0"/>
                <a:sym typeface="Symbol" panose="05050102010706020507" pitchFamily="18" charset="2"/>
              </a:rPr>
              <a:t>1000 </a:t>
            </a:r>
            <a:r>
              <a:rPr lang="hr-HR" altLang="sr-Latn-RS" sz="2000" dirty="0" err="1">
                <a:solidFill>
                  <a:srgbClr val="000066"/>
                </a:solidFill>
                <a:latin typeface="Century Gothic" panose="020B0502020202020204" pitchFamily="34" charset="0"/>
                <a:sym typeface="Symbol" panose="05050102010706020507" pitchFamily="18" charset="2"/>
              </a:rPr>
              <a:t>amino</a:t>
            </a:r>
            <a:r>
              <a:rPr lang="hr-HR" altLang="sr-Latn-RS" sz="2000" dirty="0">
                <a:solidFill>
                  <a:srgbClr val="000066"/>
                </a:solidFill>
                <a:latin typeface="Century Gothic" panose="020B0502020202020204" pitchFamily="34" charset="0"/>
                <a:sym typeface="Symbol" panose="05050102010706020507" pitchFamily="18" charset="2"/>
              </a:rPr>
              <a:t> </a:t>
            </a:r>
            <a:r>
              <a:rPr lang="hr-HR" altLang="sr-Latn-RS" sz="2000" dirty="0" err="1">
                <a:solidFill>
                  <a:srgbClr val="000066"/>
                </a:solidFill>
                <a:latin typeface="Century Gothic" panose="020B0502020202020204" pitchFamily="34" charset="0"/>
                <a:sym typeface="Symbol" panose="05050102010706020507" pitchFamily="18" charset="2"/>
              </a:rPr>
              <a:t>acid</a:t>
            </a:r>
            <a:r>
              <a:rPr lang="hr-HR" altLang="sr-Latn-RS" sz="2000" dirty="0">
                <a:solidFill>
                  <a:srgbClr val="000066"/>
                </a:solidFill>
                <a:latin typeface="Century Gothic" panose="020B0502020202020204" pitchFamily="34" charset="0"/>
                <a:sym typeface="Symbol" panose="05050102010706020507" pitchFamily="18" charset="2"/>
              </a:rPr>
              <a:t> </a:t>
            </a:r>
            <a:r>
              <a:rPr lang="hr-HR" altLang="sr-Latn-RS" sz="2000" dirty="0" err="1" smtClean="0">
                <a:solidFill>
                  <a:srgbClr val="000066"/>
                </a:solidFill>
                <a:latin typeface="Century Gothic" panose="020B0502020202020204" pitchFamily="34" charset="0"/>
                <a:sym typeface="Symbol" panose="05050102010706020507" pitchFamily="18" charset="2"/>
              </a:rPr>
              <a:t>residues</a:t>
            </a:r>
            <a:endParaRPr lang="en-US" altLang="sr-Latn-RS" sz="2000" dirty="0">
              <a:solidFill>
                <a:srgbClr val="000066"/>
              </a:solidFill>
              <a:latin typeface="Century Gothic" panose="020B0502020202020204" pitchFamily="34" charset="0"/>
              <a:sym typeface="Symbol" panose="05050102010706020507" pitchFamily="18" charset="2"/>
            </a:endParaRPr>
          </a:p>
          <a:p>
            <a:pPr marL="342900" indent="-342900">
              <a:spcBef>
                <a:spcPct val="0"/>
              </a:spcBef>
              <a:buFont typeface="Wingdings" panose="05000000000000000000" pitchFamily="2" charset="2"/>
              <a:buChar char="§"/>
            </a:pPr>
            <a:r>
              <a:rPr lang="en-US" altLang="sr-Latn-RS" sz="2000" dirty="0" err="1" smtClean="0">
                <a:solidFill>
                  <a:srgbClr val="FF0000"/>
                </a:solidFill>
                <a:latin typeface="Century Gothic" panose="020B0502020202020204" pitchFamily="34" charset="0"/>
                <a:sym typeface="Symbol" panose="05050102010706020507" pitchFamily="18" charset="2"/>
              </a:rPr>
              <a:t>tr</a:t>
            </a:r>
            <a:r>
              <a:rPr lang="hr-HR" altLang="sr-Latn-RS" sz="2000" dirty="0" err="1">
                <a:solidFill>
                  <a:srgbClr val="FF0000"/>
                </a:solidFill>
                <a:latin typeface="Century Gothic" panose="020B0502020202020204" pitchFamily="34" charset="0"/>
                <a:sym typeface="Symbol" panose="05050102010706020507" pitchFamily="18" charset="2"/>
              </a:rPr>
              <a:t>iple</a:t>
            </a:r>
            <a:r>
              <a:rPr lang="hr-HR" altLang="sr-Latn-RS" sz="2000" dirty="0">
                <a:solidFill>
                  <a:srgbClr val="FF0000"/>
                </a:solidFill>
                <a:latin typeface="Century Gothic" panose="020B0502020202020204" pitchFamily="34" charset="0"/>
                <a:sym typeface="Symbol" panose="05050102010706020507" pitchFamily="18" charset="2"/>
              </a:rPr>
              <a:t> </a:t>
            </a:r>
            <a:r>
              <a:rPr lang="hr-HR" altLang="sr-Latn-RS" sz="2000" dirty="0" err="1">
                <a:solidFill>
                  <a:srgbClr val="FF0000"/>
                </a:solidFill>
                <a:latin typeface="Century Gothic" panose="020B0502020202020204" pitchFamily="34" charset="0"/>
                <a:sym typeface="Symbol" panose="05050102010706020507" pitchFamily="18" charset="2"/>
              </a:rPr>
              <a:t>helix</a:t>
            </a:r>
            <a:r>
              <a:rPr lang="hr-HR" altLang="sr-Latn-RS" sz="2000" dirty="0">
                <a:solidFill>
                  <a:srgbClr val="FF0000"/>
                </a:solidFill>
                <a:latin typeface="Century Gothic" panose="020B0502020202020204" pitchFamily="34" charset="0"/>
                <a:sym typeface="Symbol" panose="05050102010706020507" pitchFamily="18" charset="2"/>
              </a:rPr>
              <a:t> </a:t>
            </a:r>
            <a:r>
              <a:rPr lang="hr-HR" altLang="sr-Latn-RS" sz="2000" dirty="0" err="1">
                <a:solidFill>
                  <a:srgbClr val="FF0000"/>
                </a:solidFill>
                <a:latin typeface="Century Gothic" panose="020B0502020202020204" pitchFamily="34" charset="0"/>
                <a:sym typeface="Symbol" panose="05050102010706020507" pitchFamily="18" charset="2"/>
              </a:rPr>
              <a:t>stabilized</a:t>
            </a:r>
            <a:r>
              <a:rPr lang="hr-HR" altLang="sr-Latn-RS" sz="2000" dirty="0">
                <a:solidFill>
                  <a:srgbClr val="FF0000"/>
                </a:solidFill>
                <a:latin typeface="Century Gothic" panose="020B0502020202020204" pitchFamily="34" charset="0"/>
                <a:sym typeface="Symbol" panose="05050102010706020507" pitchFamily="18" charset="2"/>
              </a:rPr>
              <a:t> </a:t>
            </a:r>
            <a:r>
              <a:rPr lang="hr-HR" altLang="sr-Latn-RS" sz="2000" dirty="0" err="1">
                <a:solidFill>
                  <a:srgbClr val="FF0000"/>
                </a:solidFill>
                <a:latin typeface="Century Gothic" panose="020B0502020202020204" pitchFamily="34" charset="0"/>
                <a:sym typeface="Symbol" panose="05050102010706020507" pitchFamily="18" charset="2"/>
              </a:rPr>
              <a:t>by</a:t>
            </a:r>
            <a:r>
              <a:rPr lang="hr-HR" altLang="sr-Latn-RS" sz="2000" dirty="0">
                <a:solidFill>
                  <a:srgbClr val="FF0000"/>
                </a:solidFill>
                <a:latin typeface="Century Gothic" panose="020B0502020202020204" pitchFamily="34" charset="0"/>
                <a:sym typeface="Symbol" panose="05050102010706020507" pitchFamily="18" charset="2"/>
              </a:rPr>
              <a:t> </a:t>
            </a:r>
            <a:r>
              <a:rPr lang="hr-HR" altLang="sr-Latn-RS" sz="2000" dirty="0" err="1">
                <a:solidFill>
                  <a:srgbClr val="FF0000"/>
                </a:solidFill>
                <a:latin typeface="Century Gothic" panose="020B0502020202020204" pitchFamily="34" charset="0"/>
                <a:sym typeface="Symbol" panose="05050102010706020507" pitchFamily="18" charset="2"/>
              </a:rPr>
              <a:t>hydrogen</a:t>
            </a:r>
            <a:r>
              <a:rPr lang="hr-HR" altLang="sr-Latn-RS" sz="2000" dirty="0">
                <a:solidFill>
                  <a:srgbClr val="FF0000"/>
                </a:solidFill>
                <a:latin typeface="Century Gothic" panose="020B0502020202020204" pitchFamily="34" charset="0"/>
                <a:sym typeface="Symbol" panose="05050102010706020507" pitchFamily="18" charset="2"/>
              </a:rPr>
              <a:t> </a:t>
            </a:r>
            <a:r>
              <a:rPr lang="hr-HR" altLang="sr-Latn-RS" sz="2000" dirty="0" err="1" smtClean="0">
                <a:solidFill>
                  <a:srgbClr val="FF0000"/>
                </a:solidFill>
                <a:latin typeface="Century Gothic" panose="020B0502020202020204" pitchFamily="34" charset="0"/>
                <a:sym typeface="Symbol" panose="05050102010706020507" pitchFamily="18" charset="2"/>
              </a:rPr>
              <a:t>bonds</a:t>
            </a:r>
            <a:endParaRPr lang="en-US" altLang="sr-Latn-RS" sz="2000" dirty="0">
              <a:solidFill>
                <a:srgbClr val="FF0000"/>
              </a:solidFill>
              <a:latin typeface="Century Gothic" panose="020B0502020202020204" pitchFamily="34" charset="0"/>
              <a:sym typeface="Symbol" panose="05050102010706020507" pitchFamily="18" charset="2"/>
            </a:endParaRPr>
          </a:p>
          <a:p>
            <a:pPr marL="342900" indent="-342900">
              <a:spcBef>
                <a:spcPct val="0"/>
              </a:spcBef>
              <a:buFont typeface="Wingdings" panose="05000000000000000000" pitchFamily="2" charset="2"/>
              <a:buChar char="§"/>
            </a:pPr>
            <a:r>
              <a:rPr lang="en-US" altLang="sr-Latn-RS" sz="2000" dirty="0" smtClean="0">
                <a:solidFill>
                  <a:srgbClr val="FF0000"/>
                </a:solidFill>
                <a:latin typeface="Century Gothic" panose="020B0502020202020204" pitchFamily="34" charset="0"/>
                <a:sym typeface="Symbol" panose="05050102010706020507" pitchFamily="18" charset="2"/>
              </a:rPr>
              <a:t>being composed of more than one         polypeptide chain, collagen is showing a quaternary structural organization</a:t>
            </a:r>
            <a:r>
              <a:rPr lang="hr-HR" altLang="sr-Latn-RS" sz="2000" dirty="0" smtClean="0">
                <a:solidFill>
                  <a:srgbClr val="FF0000"/>
                </a:solidFill>
                <a:latin typeface="Century Gothic" panose="020B0502020202020204" pitchFamily="34" charset="0"/>
                <a:sym typeface="Symbol" panose="05050102010706020507" pitchFamily="18" charset="2"/>
              </a:rPr>
              <a:t> </a:t>
            </a:r>
            <a:r>
              <a:rPr lang="en-US" altLang="sr-Latn-RS" sz="2000" dirty="0">
                <a:solidFill>
                  <a:schemeClr val="bg1"/>
                </a:solidFill>
                <a:latin typeface="Century Gothic" panose="020B0502020202020204" pitchFamily="34" charset="0"/>
                <a:sym typeface="Symbol" panose="05050102010706020507" pitchFamily="18" charset="2"/>
              </a:rPr>
              <a:t>	</a:t>
            </a:r>
          </a:p>
        </p:txBody>
      </p:sp>
      <p:pic>
        <p:nvPicPr>
          <p:cNvPr id="96259" name="Picture 3" descr="F02_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26988"/>
            <a:ext cx="317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4"/>
          <p:cNvSpPr>
            <a:spLocks noChangeArrowheads="1"/>
          </p:cNvSpPr>
          <p:nvPr/>
        </p:nvSpPr>
        <p:spPr bwMode="auto">
          <a:xfrm>
            <a:off x="3922834" y="4581128"/>
            <a:ext cx="4932363"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hr-HR" altLang="sr-Latn-RS" sz="1800" b="1" dirty="0" err="1">
                <a:solidFill>
                  <a:srgbClr val="000066"/>
                </a:solidFill>
                <a:latin typeface="Century Gothic" panose="020B0502020202020204" pitchFamily="34" charset="0"/>
              </a:rPr>
              <a:t>Tropocollagen</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structure</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ensures</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the</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strength</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of</a:t>
            </a:r>
            <a:r>
              <a:rPr lang="hr-HR" altLang="sr-Latn-RS" sz="1800" b="1" dirty="0">
                <a:solidFill>
                  <a:srgbClr val="000066"/>
                </a:solidFill>
                <a:latin typeface="Century Gothic" panose="020B0502020202020204" pitchFamily="34" charset="0"/>
              </a:rPr>
              <a:t> a </a:t>
            </a:r>
            <a:r>
              <a:rPr lang="hr-HR" altLang="sr-Latn-RS" sz="1800" b="1" dirty="0" err="1">
                <a:solidFill>
                  <a:srgbClr val="000066"/>
                </a:solidFill>
                <a:latin typeface="Century Gothic" panose="020B0502020202020204" pitchFamily="34" charset="0"/>
              </a:rPr>
              <a:t>collagen</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fibre</a:t>
            </a:r>
            <a:r>
              <a:rPr lang="hr-HR" altLang="sr-Latn-RS" sz="1800" b="1" dirty="0">
                <a:solidFill>
                  <a:srgbClr val="000066"/>
                </a:solidFill>
                <a:latin typeface="Century Gothic" panose="020B0502020202020204" pitchFamily="34" charset="0"/>
              </a:rPr>
              <a:t>:</a:t>
            </a:r>
            <a:r>
              <a:rPr lang="hr-HR" altLang="sr-Latn-RS" sz="1800" dirty="0">
                <a:solidFill>
                  <a:srgbClr val="000066"/>
                </a:solidFill>
                <a:latin typeface="Century Gothic" panose="020B0502020202020204" pitchFamily="34" charset="0"/>
              </a:rPr>
              <a:t>                                                       – </a:t>
            </a:r>
            <a:r>
              <a:rPr lang="hr-HR" altLang="sr-Latn-RS" sz="1800" dirty="0" err="1">
                <a:solidFill>
                  <a:srgbClr val="000066"/>
                </a:solidFill>
                <a:latin typeface="Century Gothic" panose="020B0502020202020204" pitchFamily="34" charset="0"/>
              </a:rPr>
              <a:t>collagen</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fibre</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of</a:t>
            </a:r>
            <a:r>
              <a:rPr lang="hr-HR" altLang="sr-Latn-RS" sz="1800" dirty="0">
                <a:solidFill>
                  <a:srgbClr val="000066"/>
                </a:solidFill>
                <a:latin typeface="Century Gothic" panose="020B0502020202020204" pitchFamily="34" charset="0"/>
              </a:rPr>
              <a:t> 1 mm </a:t>
            </a:r>
            <a:r>
              <a:rPr lang="hr-HR" altLang="sr-Latn-RS" sz="1800" dirty="0" err="1">
                <a:solidFill>
                  <a:srgbClr val="000066"/>
                </a:solidFill>
                <a:latin typeface="Century Gothic" panose="020B0502020202020204" pitchFamily="34" charset="0"/>
              </a:rPr>
              <a:t>diameter</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will</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break</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under</a:t>
            </a:r>
            <a:r>
              <a:rPr lang="hr-HR" altLang="sr-Latn-RS" sz="1800" dirty="0">
                <a:solidFill>
                  <a:srgbClr val="000066"/>
                </a:solidFill>
                <a:latin typeface="Century Gothic" panose="020B0502020202020204" pitchFamily="34" charset="0"/>
              </a:rPr>
              <a:t> 10 kg </a:t>
            </a:r>
            <a:r>
              <a:rPr lang="hr-HR" altLang="sr-Latn-RS" sz="1800" dirty="0" err="1">
                <a:solidFill>
                  <a:srgbClr val="000066"/>
                </a:solidFill>
                <a:latin typeface="Century Gothic" panose="020B0502020202020204" pitchFamily="34" charset="0"/>
              </a:rPr>
              <a:t>weight</a:t>
            </a:r>
            <a:r>
              <a:rPr lang="hr-HR" altLang="sr-Latn-RS" sz="1800" dirty="0">
                <a:solidFill>
                  <a:srgbClr val="000066"/>
                </a:solidFill>
                <a:latin typeface="Century Gothic" panose="020B0502020202020204" pitchFamily="34" charset="0"/>
              </a:rPr>
              <a:t>!</a:t>
            </a:r>
            <a:endParaRPr lang="en-US" altLang="sr-Latn-RS" sz="1800" dirty="0">
              <a:solidFill>
                <a:srgbClr val="000066"/>
              </a:solidFill>
              <a:latin typeface="Century Gothic" panose="020B0502020202020204" pitchFamily="34" charset="0"/>
              <a:sym typeface="Symbol" panose="05050102010706020507" pitchFamily="18" charset="2"/>
            </a:endParaRPr>
          </a:p>
          <a:p>
            <a:pPr>
              <a:spcBef>
                <a:spcPct val="0"/>
              </a:spcBef>
              <a:buFontTx/>
              <a:buNone/>
            </a:pPr>
            <a:r>
              <a:rPr lang="en-US" altLang="sr-Latn-RS" sz="1800" dirty="0">
                <a:solidFill>
                  <a:schemeClr val="bg1"/>
                </a:solidFill>
                <a:latin typeface="Century Gothic" panose="020B0502020202020204" pitchFamily="34" charset="0"/>
                <a:sym typeface="Symbol" panose="05050102010706020507" pitchFamily="18" charset="2"/>
              </a:rPr>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68313" y="404813"/>
            <a:ext cx="8218487" cy="6076950"/>
          </a:xfrm>
          <a:solidFill>
            <a:schemeClr val="bg1"/>
          </a:solidFill>
        </p:spPr>
        <p:txBody>
          <a:bodyPr/>
          <a:lstStyle/>
          <a:p>
            <a:pPr algn="l" eaLnBrk="1" hangingPunct="1"/>
            <a:r>
              <a:rPr lang="hr-HR" altLang="sr-Latn-RS" sz="2000" b="1" u="sng" dirty="0" smtClean="0">
                <a:solidFill>
                  <a:srgbClr val="000066"/>
                </a:solidFill>
                <a:latin typeface="Century Gothic" panose="020B0502020202020204" pitchFamily="34" charset="0"/>
              </a:rPr>
              <a:t>Amino </a:t>
            </a:r>
            <a:r>
              <a:rPr lang="hr-HR" altLang="sr-Latn-RS" sz="2000" b="1" u="sng" dirty="0" err="1" smtClean="0">
                <a:solidFill>
                  <a:srgbClr val="000066"/>
                </a:solidFill>
                <a:latin typeface="Century Gothic" panose="020B0502020202020204" pitchFamily="34" charset="0"/>
              </a:rPr>
              <a:t>acid</a:t>
            </a:r>
            <a:r>
              <a:rPr lang="hr-HR" altLang="sr-Latn-RS" sz="2000" b="1" u="sng" dirty="0" smtClean="0">
                <a:solidFill>
                  <a:srgbClr val="000066"/>
                </a:solidFill>
                <a:latin typeface="Century Gothic" panose="020B0502020202020204" pitchFamily="34" charset="0"/>
              </a:rPr>
              <a:t> </a:t>
            </a:r>
            <a:r>
              <a:rPr lang="hr-HR" altLang="sr-Latn-RS" sz="2000" b="1" u="sng" dirty="0" err="1" smtClean="0">
                <a:solidFill>
                  <a:srgbClr val="000066"/>
                </a:solidFill>
                <a:latin typeface="Century Gothic" panose="020B0502020202020204" pitchFamily="34" charset="0"/>
              </a:rPr>
              <a:t>composition</a:t>
            </a:r>
            <a:r>
              <a:rPr lang="hr-HR" altLang="sr-Latn-RS" sz="2000" b="1" u="sng" dirty="0" smtClean="0">
                <a:solidFill>
                  <a:srgbClr val="000066"/>
                </a:solidFill>
                <a:latin typeface="Century Gothic" panose="020B0502020202020204" pitchFamily="34" charset="0"/>
              </a:rPr>
              <a:t> </a:t>
            </a:r>
            <a:r>
              <a:rPr lang="hr-HR" altLang="sr-Latn-RS" sz="2000" b="1" u="sng" dirty="0" err="1" smtClean="0">
                <a:solidFill>
                  <a:srgbClr val="000066"/>
                </a:solidFill>
                <a:latin typeface="Century Gothic" panose="020B0502020202020204" pitchFamily="34" charset="0"/>
              </a:rPr>
              <a:t>of</a:t>
            </a:r>
            <a:r>
              <a:rPr lang="hr-HR" altLang="sr-Latn-RS" sz="2000" b="1" u="sng" dirty="0" smtClean="0">
                <a:solidFill>
                  <a:srgbClr val="000066"/>
                </a:solidFill>
                <a:latin typeface="Century Gothic" panose="020B0502020202020204" pitchFamily="34" charset="0"/>
              </a:rPr>
              <a:t> </a:t>
            </a:r>
            <a:r>
              <a:rPr lang="hr-HR" altLang="sr-Latn-RS" sz="2000" b="1" u="sng" dirty="0" err="1" smtClean="0">
                <a:solidFill>
                  <a:srgbClr val="000066"/>
                </a:solidFill>
                <a:latin typeface="Century Gothic" panose="020B0502020202020204" pitchFamily="34" charset="0"/>
              </a:rPr>
              <a:t>collagen</a:t>
            </a:r>
            <a:r>
              <a:rPr lang="en-US" altLang="sr-Latn-RS" sz="2000" b="1" u="sng" dirty="0" smtClean="0">
                <a:solidFill>
                  <a:srgbClr val="000066"/>
                </a:solidFill>
                <a:latin typeface="Century Gothic" panose="020B0502020202020204" pitchFamily="34" charset="0"/>
              </a:rPr>
              <a:t/>
            </a:r>
            <a:br>
              <a:rPr lang="en-US" altLang="sr-Latn-RS" sz="2000" b="1" u="sng" dirty="0" smtClean="0">
                <a:solidFill>
                  <a:srgbClr val="000066"/>
                </a:solidFill>
                <a:latin typeface="Century Gothic" panose="020B0502020202020204" pitchFamily="34" charset="0"/>
              </a:rPr>
            </a:br>
            <a:r>
              <a:rPr lang="en-US" altLang="sr-Latn-RS" sz="2400" b="1" dirty="0" smtClean="0">
                <a:solidFill>
                  <a:srgbClr val="000066"/>
                </a:solidFill>
                <a:latin typeface="Century Gothic" panose="020B0502020202020204" pitchFamily="34" charset="0"/>
              </a:rPr>
              <a:t/>
            </a:r>
            <a:br>
              <a:rPr lang="en-US" altLang="sr-Latn-RS" sz="2400" b="1" dirty="0" smtClean="0">
                <a:solidFill>
                  <a:srgbClr val="000066"/>
                </a:solidFill>
                <a:latin typeface="Century Gothic" panose="020B0502020202020204" pitchFamily="34" charset="0"/>
              </a:rPr>
            </a:br>
            <a:r>
              <a:rPr lang="en-US" altLang="sr-Latn-RS" sz="2000" dirty="0" smtClean="0">
                <a:solidFill>
                  <a:srgbClr val="000066"/>
                </a:solidFill>
                <a:latin typeface="Century Gothic" panose="020B0502020202020204" pitchFamily="34" charset="0"/>
              </a:rPr>
              <a:t>	</a:t>
            </a:r>
            <a:r>
              <a:rPr lang="en-US" altLang="sr-Latn-RS" sz="2000" b="1" dirty="0" smtClean="0">
                <a:solidFill>
                  <a:srgbClr val="FF0000"/>
                </a:solidFill>
                <a:latin typeface="Century Gothic" panose="020B0502020202020204" pitchFamily="34" charset="0"/>
              </a:rPr>
              <a:t>33% </a:t>
            </a:r>
            <a:r>
              <a:rPr lang="hr-HR" altLang="sr-Latn-RS" sz="2000" b="1" dirty="0" smtClean="0">
                <a:solidFill>
                  <a:srgbClr val="FF0000"/>
                </a:solidFill>
                <a:latin typeface="Century Gothic" panose="020B0502020202020204" pitchFamily="34" charset="0"/>
              </a:rPr>
              <a:t> </a:t>
            </a:r>
            <a:r>
              <a:rPr lang="en-US" altLang="sr-Latn-RS" sz="2000" b="1" dirty="0" err="1" smtClean="0">
                <a:solidFill>
                  <a:srgbClr val="FF0000"/>
                </a:solidFill>
                <a:latin typeface="Century Gothic" panose="020B0502020202020204" pitchFamily="34" charset="0"/>
              </a:rPr>
              <a:t>Gly</a:t>
            </a:r>
            <a:r>
              <a:rPr lang="en-US" altLang="sr-Latn-RS" sz="2000" dirty="0" smtClean="0">
                <a:solidFill>
                  <a:srgbClr val="000066"/>
                </a:solidFill>
                <a:latin typeface="Century Gothic" panose="020B0502020202020204" pitchFamily="34" charset="0"/>
              </a:rPr>
              <a:t/>
            </a:r>
            <a:br>
              <a:rPr lang="en-US" altLang="sr-Latn-RS" sz="2000" dirty="0" smtClean="0">
                <a:solidFill>
                  <a:srgbClr val="000066"/>
                </a:solidFill>
                <a:latin typeface="Century Gothic" panose="020B0502020202020204" pitchFamily="34" charset="0"/>
              </a:rPr>
            </a:br>
            <a:r>
              <a:rPr lang="en-US" altLang="sr-Latn-RS" sz="2000" dirty="0" smtClean="0">
                <a:solidFill>
                  <a:srgbClr val="000066"/>
                </a:solidFill>
                <a:latin typeface="Century Gothic" panose="020B0502020202020204" pitchFamily="34" charset="0"/>
              </a:rPr>
              <a:t>	</a:t>
            </a:r>
            <a:r>
              <a:rPr lang="en-US" altLang="sr-Latn-RS" sz="2000" b="1" dirty="0" smtClean="0">
                <a:solidFill>
                  <a:srgbClr val="000066"/>
                </a:solidFill>
                <a:latin typeface="Century Gothic" panose="020B0502020202020204" pitchFamily="34" charset="0"/>
              </a:rPr>
              <a:t>10%  Pro</a:t>
            </a:r>
            <a:r>
              <a:rPr lang="en-US" altLang="sr-Latn-RS" sz="2000" dirty="0" smtClean="0">
                <a:solidFill>
                  <a:srgbClr val="000066"/>
                </a:solidFill>
                <a:latin typeface="Century Gothic" panose="020B0502020202020204" pitchFamily="34" charset="0"/>
              </a:rPr>
              <a:t/>
            </a:r>
            <a:br>
              <a:rPr lang="en-US" altLang="sr-Latn-RS" sz="2000" dirty="0" smtClean="0">
                <a:solidFill>
                  <a:srgbClr val="000066"/>
                </a:solidFill>
                <a:latin typeface="Century Gothic" panose="020B0502020202020204" pitchFamily="34" charset="0"/>
              </a:rPr>
            </a:br>
            <a:r>
              <a:rPr lang="en-US" altLang="sr-Latn-RS" sz="2000" dirty="0" smtClean="0">
                <a:solidFill>
                  <a:srgbClr val="000066"/>
                </a:solidFill>
                <a:latin typeface="Century Gothic" panose="020B0502020202020204" pitchFamily="34" charset="0"/>
              </a:rPr>
              <a:t>	</a:t>
            </a:r>
            <a:r>
              <a:rPr lang="en-US" altLang="sr-Latn-RS" sz="2000" b="1" dirty="0" smtClean="0">
                <a:solidFill>
                  <a:srgbClr val="000066"/>
                </a:solidFill>
                <a:latin typeface="Century Gothic" panose="020B0502020202020204" pitchFamily="34" charset="0"/>
              </a:rPr>
              <a:t>10%  </a:t>
            </a:r>
            <a:r>
              <a:rPr lang="en-US" altLang="sr-Latn-RS" sz="2000" b="1" dirty="0" err="1" smtClean="0">
                <a:solidFill>
                  <a:srgbClr val="000066"/>
                </a:solidFill>
                <a:latin typeface="Century Gothic" panose="020B0502020202020204" pitchFamily="34" charset="0"/>
              </a:rPr>
              <a:t>Hyp</a:t>
            </a:r>
            <a:r>
              <a:rPr lang="en-US" altLang="sr-Latn-RS" sz="2000" dirty="0" smtClean="0">
                <a:solidFill>
                  <a:srgbClr val="000066"/>
                </a:solidFill>
                <a:latin typeface="Century Gothic" panose="020B0502020202020204" pitchFamily="34" charset="0"/>
              </a:rPr>
              <a:t/>
            </a:r>
            <a:br>
              <a:rPr lang="en-US" altLang="sr-Latn-RS" sz="2000" dirty="0" smtClean="0">
                <a:solidFill>
                  <a:srgbClr val="000066"/>
                </a:solidFill>
                <a:latin typeface="Century Gothic" panose="020B0502020202020204" pitchFamily="34" charset="0"/>
              </a:rPr>
            </a:br>
            <a:r>
              <a:rPr lang="en-US" altLang="sr-Latn-RS" sz="2000" dirty="0" smtClean="0">
                <a:solidFill>
                  <a:srgbClr val="000066"/>
                </a:solidFill>
                <a:latin typeface="Century Gothic" panose="020B0502020202020204" pitchFamily="34" charset="0"/>
              </a:rPr>
              <a:t>	  </a:t>
            </a:r>
            <a:r>
              <a:rPr lang="en-US" altLang="sr-Latn-RS" sz="2000" b="1" dirty="0" smtClean="0">
                <a:solidFill>
                  <a:srgbClr val="000066"/>
                </a:solidFill>
                <a:latin typeface="Century Gothic" panose="020B0502020202020204" pitchFamily="34" charset="0"/>
              </a:rPr>
              <a:t>1%  </a:t>
            </a:r>
            <a:r>
              <a:rPr lang="en-US" altLang="sr-Latn-RS" sz="2000" b="1" dirty="0" err="1" smtClean="0">
                <a:solidFill>
                  <a:srgbClr val="000066"/>
                </a:solidFill>
                <a:latin typeface="Century Gothic" panose="020B0502020202020204" pitchFamily="34" charset="0"/>
              </a:rPr>
              <a:t>Hyl</a:t>
            </a:r>
            <a:r>
              <a:rPr lang="en-US" altLang="sr-Latn-RS" sz="2000" dirty="0" smtClean="0">
                <a:solidFill>
                  <a:srgbClr val="000066"/>
                </a:solidFill>
                <a:latin typeface="Century Gothic" panose="020B0502020202020204" pitchFamily="34" charset="0"/>
              </a:rPr>
              <a:t/>
            </a:r>
            <a:br>
              <a:rPr lang="en-US" altLang="sr-Latn-RS" sz="2000" dirty="0" smtClean="0">
                <a:solidFill>
                  <a:srgbClr val="000066"/>
                </a:solidFill>
                <a:latin typeface="Century Gothic" panose="020B0502020202020204" pitchFamily="34" charset="0"/>
              </a:rPr>
            </a:br>
            <a:r>
              <a:rPr lang="en-US" altLang="sr-Latn-RS" sz="2000" dirty="0" smtClean="0">
                <a:solidFill>
                  <a:srgbClr val="000066"/>
                </a:solidFill>
                <a:latin typeface="Century Gothic" panose="020B0502020202020204" pitchFamily="34" charset="0"/>
              </a:rPr>
              <a:t/>
            </a:r>
            <a:br>
              <a:rPr lang="en-US" altLang="sr-Latn-RS" sz="2000" dirty="0" smtClean="0">
                <a:solidFill>
                  <a:srgbClr val="000066"/>
                </a:solidFill>
                <a:latin typeface="Century Gothic" panose="020B0502020202020204" pitchFamily="34" charset="0"/>
              </a:rPr>
            </a:br>
            <a:r>
              <a:rPr lang="en-US" altLang="sr-Latn-RS" sz="2000" dirty="0" smtClean="0">
                <a:solidFill>
                  <a:srgbClr val="000066"/>
                </a:solidFill>
                <a:latin typeface="Century Gothic" panose="020B0502020202020204" pitchFamily="34" charset="0"/>
              </a:rPr>
              <a:t/>
            </a:r>
            <a:br>
              <a:rPr lang="en-US" altLang="sr-Latn-RS" sz="2000" dirty="0" smtClean="0">
                <a:solidFill>
                  <a:srgbClr val="000066"/>
                </a:solidFill>
                <a:latin typeface="Century Gothic" panose="020B0502020202020204" pitchFamily="34" charset="0"/>
              </a:rPr>
            </a:br>
            <a:r>
              <a:rPr lang="en-US" altLang="sr-Latn-RS" sz="2000" dirty="0" smtClean="0">
                <a:solidFill>
                  <a:srgbClr val="000066"/>
                </a:solidFill>
                <a:latin typeface="Century Gothic" panose="020B0502020202020204" pitchFamily="34" charset="0"/>
                <a:sym typeface="Symbol" panose="05050102010706020507" pitchFamily="18" charset="2"/>
              </a:rPr>
              <a:t/>
            </a:r>
            <a:br>
              <a:rPr lang="en-US" altLang="sr-Latn-RS" sz="2000" dirty="0" smtClean="0">
                <a:solidFill>
                  <a:srgbClr val="000066"/>
                </a:solidFill>
                <a:latin typeface="Century Gothic" panose="020B0502020202020204" pitchFamily="34" charset="0"/>
                <a:sym typeface="Symbol" panose="05050102010706020507" pitchFamily="18" charset="2"/>
              </a:rPr>
            </a:br>
            <a:r>
              <a:rPr lang="en-US" altLang="sr-Latn-RS" sz="2000" dirty="0" smtClean="0">
                <a:solidFill>
                  <a:srgbClr val="000066"/>
                </a:solidFill>
                <a:latin typeface="Century Gothic" panose="020B0502020202020204" pitchFamily="34" charset="0"/>
                <a:sym typeface="Symbol" panose="05050102010706020507" pitchFamily="18" charset="2"/>
              </a:rPr>
              <a:t/>
            </a:r>
            <a:br>
              <a:rPr lang="en-US" altLang="sr-Latn-RS" sz="2000" dirty="0" smtClean="0">
                <a:solidFill>
                  <a:srgbClr val="000066"/>
                </a:solidFill>
                <a:latin typeface="Century Gothic" panose="020B0502020202020204" pitchFamily="34" charset="0"/>
                <a:sym typeface="Symbol" panose="05050102010706020507" pitchFamily="18" charset="2"/>
              </a:rPr>
            </a:br>
            <a:r>
              <a:rPr lang="en-US" altLang="sr-Latn-RS" sz="2000" dirty="0" smtClean="0">
                <a:solidFill>
                  <a:srgbClr val="000066"/>
                </a:solidFill>
                <a:latin typeface="Century Gothic" panose="020B0502020202020204" pitchFamily="34" charset="0"/>
                <a:sym typeface="Symbol" panose="05050102010706020507" pitchFamily="18" charset="2"/>
              </a:rPr>
              <a:t/>
            </a:r>
            <a:br>
              <a:rPr lang="en-US" altLang="sr-Latn-RS" sz="2000" dirty="0" smtClean="0">
                <a:solidFill>
                  <a:srgbClr val="000066"/>
                </a:solidFill>
                <a:latin typeface="Century Gothic" panose="020B0502020202020204" pitchFamily="34" charset="0"/>
                <a:sym typeface="Symbol" panose="05050102010706020507" pitchFamily="18" charset="2"/>
              </a:rPr>
            </a:br>
            <a:r>
              <a:rPr lang="hr-HR" altLang="sr-Latn-RS" sz="2000" dirty="0" smtClean="0">
                <a:solidFill>
                  <a:srgbClr val="000066"/>
                </a:solidFill>
                <a:latin typeface="Century Gothic" panose="020B0502020202020204" pitchFamily="34" charset="0"/>
                <a:sym typeface="Symbol" panose="05050102010706020507" pitchFamily="18" charset="2"/>
              </a:rPr>
              <a:t/>
            </a:r>
            <a:br>
              <a:rPr lang="hr-HR" altLang="sr-Latn-RS" sz="2000" dirty="0" smtClean="0">
                <a:solidFill>
                  <a:srgbClr val="000066"/>
                </a:solidFill>
                <a:latin typeface="Century Gothic" panose="020B0502020202020204" pitchFamily="34" charset="0"/>
                <a:sym typeface="Symbol" panose="05050102010706020507" pitchFamily="18" charset="2"/>
              </a:rPr>
            </a:br>
            <a:r>
              <a:rPr lang="hr-HR" altLang="sr-Latn-RS" sz="2000" dirty="0" smtClean="0">
                <a:solidFill>
                  <a:srgbClr val="000066"/>
                </a:solidFill>
                <a:latin typeface="Century Gothic" panose="020B0502020202020204" pitchFamily="34" charset="0"/>
                <a:sym typeface="Symbol" panose="05050102010706020507" pitchFamily="18" charset="2"/>
              </a:rPr>
              <a:t/>
            </a:r>
            <a:br>
              <a:rPr lang="hr-HR" altLang="sr-Latn-RS" sz="2000" dirty="0" smtClean="0">
                <a:solidFill>
                  <a:srgbClr val="000066"/>
                </a:solidFill>
                <a:latin typeface="Century Gothic" panose="020B0502020202020204" pitchFamily="34" charset="0"/>
                <a:sym typeface="Symbol" panose="05050102010706020507" pitchFamily="18" charset="2"/>
              </a:rPr>
            </a:br>
            <a:r>
              <a:rPr lang="hr-HR" altLang="sr-Latn-RS" sz="2000" dirty="0" smtClean="0">
                <a:solidFill>
                  <a:srgbClr val="000066"/>
                </a:solidFill>
                <a:latin typeface="Century Gothic" panose="020B0502020202020204" pitchFamily="34" charset="0"/>
                <a:sym typeface="Symbol" panose="05050102010706020507" pitchFamily="18" charset="2"/>
              </a:rPr>
              <a:t/>
            </a:r>
            <a:br>
              <a:rPr lang="hr-HR" altLang="sr-Latn-RS" sz="2000" dirty="0" smtClean="0">
                <a:solidFill>
                  <a:srgbClr val="000066"/>
                </a:solidFill>
                <a:latin typeface="Century Gothic" panose="020B0502020202020204" pitchFamily="34" charset="0"/>
                <a:sym typeface="Symbol" panose="05050102010706020507" pitchFamily="18" charset="2"/>
              </a:rPr>
            </a:br>
            <a:r>
              <a:rPr lang="hr-HR" altLang="sr-Latn-RS" sz="2000" dirty="0" smtClean="0">
                <a:solidFill>
                  <a:srgbClr val="000066"/>
                </a:solidFill>
                <a:latin typeface="Century Gothic" panose="020B0502020202020204" pitchFamily="34" charset="0"/>
                <a:sym typeface="Symbol" panose="05050102010706020507" pitchFamily="18" charset="2"/>
              </a:rPr>
              <a:t/>
            </a:r>
            <a:br>
              <a:rPr lang="hr-HR" altLang="sr-Latn-RS" sz="2000" dirty="0" smtClean="0">
                <a:solidFill>
                  <a:srgbClr val="000066"/>
                </a:solidFill>
                <a:latin typeface="Century Gothic" panose="020B0502020202020204" pitchFamily="34" charset="0"/>
                <a:sym typeface="Symbol" panose="05050102010706020507" pitchFamily="18" charset="2"/>
              </a:rPr>
            </a:br>
            <a:r>
              <a:rPr lang="hr-HR" altLang="sr-Latn-RS" sz="2000" b="1" u="sng" dirty="0" smtClean="0">
                <a:solidFill>
                  <a:srgbClr val="FF0000"/>
                </a:solidFill>
                <a:latin typeface="Century Gothic" panose="020B0502020202020204" pitchFamily="34" charset="0"/>
                <a:sym typeface="Symbol" panose="05050102010706020507" pitchFamily="18" charset="2"/>
              </a:rPr>
              <a:t>Amino </a:t>
            </a:r>
            <a:r>
              <a:rPr lang="hr-HR" altLang="sr-Latn-RS" sz="2000" b="1" u="sng" dirty="0" err="1" smtClean="0">
                <a:solidFill>
                  <a:srgbClr val="FF0000"/>
                </a:solidFill>
                <a:latin typeface="Century Gothic" panose="020B0502020202020204" pitchFamily="34" charset="0"/>
                <a:sym typeface="Symbol" panose="05050102010706020507" pitchFamily="18" charset="2"/>
              </a:rPr>
              <a:t>acid</a:t>
            </a:r>
            <a:r>
              <a:rPr lang="hr-HR" altLang="sr-Latn-RS" sz="2000" b="1" u="sng" dirty="0" smtClean="0">
                <a:solidFill>
                  <a:srgbClr val="FF0000"/>
                </a:solidFill>
                <a:latin typeface="Century Gothic" panose="020B0502020202020204" pitchFamily="34" charset="0"/>
                <a:sym typeface="Symbol" panose="05050102010706020507" pitchFamily="18" charset="2"/>
              </a:rPr>
              <a:t> </a:t>
            </a:r>
            <a:r>
              <a:rPr lang="hr-HR" altLang="sr-Latn-RS" sz="2000" b="1" u="sng" dirty="0" err="1" smtClean="0">
                <a:solidFill>
                  <a:srgbClr val="FF0000"/>
                </a:solidFill>
                <a:latin typeface="Century Gothic" panose="020B0502020202020204" pitchFamily="34" charset="0"/>
                <a:sym typeface="Symbol" panose="05050102010706020507" pitchFamily="18" charset="2"/>
              </a:rPr>
              <a:t>sequence</a:t>
            </a:r>
            <a:r>
              <a:rPr lang="hr-HR" altLang="sr-Latn-RS" sz="2000" b="1" u="sng" dirty="0" smtClean="0">
                <a:solidFill>
                  <a:srgbClr val="FF0000"/>
                </a:solidFill>
                <a:latin typeface="Century Gothic" panose="020B0502020202020204" pitchFamily="34" charset="0"/>
                <a:sym typeface="Symbol" panose="05050102010706020507" pitchFamily="18" charset="2"/>
              </a:rPr>
              <a:t>:</a:t>
            </a:r>
            <a:r>
              <a:rPr lang="hr-HR" altLang="sr-Latn-RS" sz="2000" b="1" dirty="0" smtClean="0">
                <a:solidFill>
                  <a:srgbClr val="FF0000"/>
                </a:solidFill>
                <a:latin typeface="Century Gothic" panose="020B0502020202020204" pitchFamily="34" charset="0"/>
                <a:sym typeface="Symbol" panose="05050102010706020507" pitchFamily="18" charset="2"/>
              </a:rPr>
              <a:t> </a:t>
            </a:r>
            <a:r>
              <a:rPr lang="hr-HR" altLang="sr-Latn-RS" sz="2000" dirty="0" err="1" smtClean="0">
                <a:solidFill>
                  <a:srgbClr val="FF0000"/>
                </a:solidFill>
                <a:latin typeface="Century Gothic" panose="020B0502020202020204" pitchFamily="34" charset="0"/>
                <a:sym typeface="Symbol" panose="05050102010706020507" pitchFamily="18" charset="2"/>
              </a:rPr>
              <a:t>each</a:t>
            </a:r>
            <a:r>
              <a:rPr lang="en-US" altLang="sr-Latn-RS" sz="2000" dirty="0" smtClean="0">
                <a:solidFill>
                  <a:srgbClr val="FF0000"/>
                </a:solidFill>
                <a:latin typeface="Century Gothic" panose="020B0502020202020204" pitchFamily="34" charset="0"/>
                <a:sym typeface="Symbol" panose="05050102010706020507" pitchFamily="18" charset="2"/>
              </a:rPr>
              <a:t> 3. </a:t>
            </a:r>
            <a:r>
              <a:rPr lang="hr-HR" altLang="sr-Latn-RS" sz="2000" dirty="0" err="1" smtClean="0">
                <a:solidFill>
                  <a:srgbClr val="FF0000"/>
                </a:solidFill>
                <a:latin typeface="Century Gothic" panose="020B0502020202020204" pitchFamily="34" charset="0"/>
                <a:sym typeface="Symbol" panose="05050102010706020507" pitchFamily="18" charset="2"/>
              </a:rPr>
              <a:t>aa</a:t>
            </a:r>
            <a:r>
              <a:rPr lang="en-US" altLang="sr-Latn-RS" sz="2000" dirty="0" smtClean="0">
                <a:solidFill>
                  <a:srgbClr val="FF0000"/>
                </a:solidFill>
                <a:latin typeface="Century Gothic" panose="020B0502020202020204" pitchFamily="34" charset="0"/>
                <a:sym typeface="Symbol" panose="05050102010706020507" pitchFamily="18" charset="2"/>
              </a:rPr>
              <a:t> </a:t>
            </a:r>
            <a:r>
              <a:rPr lang="hr-HR" altLang="sr-Latn-RS" sz="2000" dirty="0" err="1" smtClean="0">
                <a:solidFill>
                  <a:srgbClr val="FF0000"/>
                </a:solidFill>
                <a:latin typeface="Century Gothic" panose="020B0502020202020204" pitchFamily="34" charset="0"/>
                <a:sym typeface="Symbol" panose="05050102010706020507" pitchFamily="18" charset="2"/>
              </a:rPr>
              <a:t>in</a:t>
            </a:r>
            <a:r>
              <a:rPr lang="en-US" altLang="sr-Latn-RS" sz="2000" dirty="0" smtClean="0">
                <a:solidFill>
                  <a:srgbClr val="FF0000"/>
                </a:solidFill>
                <a:latin typeface="Century Gothic" panose="020B0502020202020204" pitchFamily="34" charset="0"/>
                <a:sym typeface="Symbol" panose="05050102010706020507" pitchFamily="18" charset="2"/>
              </a:rPr>
              <a:t> </a:t>
            </a:r>
            <a:r>
              <a:rPr lang="hr-HR" altLang="sr-Latn-RS" sz="2000" dirty="0" err="1" smtClean="0">
                <a:solidFill>
                  <a:srgbClr val="FF0000"/>
                </a:solidFill>
                <a:latin typeface="Century Gothic" panose="020B0502020202020204" pitchFamily="34" charset="0"/>
                <a:sym typeface="Symbol" panose="05050102010706020507" pitchFamily="18" charset="2"/>
              </a:rPr>
              <a:t>collagen</a:t>
            </a:r>
            <a:r>
              <a:rPr lang="hr-HR" altLang="sr-Latn-RS" sz="2000" dirty="0" smtClean="0">
                <a:solidFill>
                  <a:srgbClr val="FF0000"/>
                </a:solidFill>
                <a:latin typeface="Century Gothic" panose="020B0502020202020204" pitchFamily="34" charset="0"/>
                <a:sym typeface="Symbol" panose="05050102010706020507" pitchFamily="18" charset="2"/>
              </a:rPr>
              <a:t> </a:t>
            </a:r>
            <a:r>
              <a:rPr lang="hr-HR" altLang="sr-Latn-RS" sz="2000" dirty="0" err="1" smtClean="0">
                <a:solidFill>
                  <a:srgbClr val="FF0000"/>
                </a:solidFill>
                <a:latin typeface="Century Gothic" panose="020B0502020202020204" pitchFamily="34" charset="0"/>
                <a:sym typeface="Symbol" panose="05050102010706020507" pitchFamily="18" charset="2"/>
              </a:rPr>
              <a:t>helix</a:t>
            </a:r>
            <a:r>
              <a:rPr lang="hr-HR" altLang="sr-Latn-RS" sz="2000" dirty="0" smtClean="0">
                <a:solidFill>
                  <a:srgbClr val="FF0000"/>
                </a:solidFill>
                <a:latin typeface="Century Gothic" panose="020B0502020202020204" pitchFamily="34" charset="0"/>
                <a:sym typeface="Symbol" panose="05050102010706020507" pitchFamily="18" charset="2"/>
              </a:rPr>
              <a:t> </a:t>
            </a:r>
            <a:r>
              <a:rPr lang="hr-HR" altLang="sr-Latn-RS" sz="2000" dirty="0" err="1" smtClean="0">
                <a:solidFill>
                  <a:srgbClr val="FF0000"/>
                </a:solidFill>
                <a:latin typeface="Century Gothic" panose="020B0502020202020204" pitchFamily="34" charset="0"/>
                <a:sym typeface="Symbol" panose="05050102010706020507" pitchFamily="18" charset="2"/>
              </a:rPr>
              <a:t>is</a:t>
            </a:r>
            <a:r>
              <a:rPr lang="en-US" altLang="sr-Latn-RS" sz="2000" dirty="0" smtClean="0">
                <a:solidFill>
                  <a:srgbClr val="FF0000"/>
                </a:solidFill>
                <a:latin typeface="Century Gothic" panose="020B0502020202020204" pitchFamily="34" charset="0"/>
                <a:sym typeface="Symbol" panose="05050102010706020507" pitchFamily="18" charset="2"/>
              </a:rPr>
              <a:t> </a:t>
            </a:r>
            <a:r>
              <a:rPr lang="en-US" altLang="sr-Latn-RS" sz="2000" b="1" dirty="0" err="1" smtClean="0">
                <a:solidFill>
                  <a:srgbClr val="FF0000"/>
                </a:solidFill>
                <a:latin typeface="Century Gothic" panose="020B0502020202020204" pitchFamily="34" charset="0"/>
                <a:sym typeface="Symbol" panose="05050102010706020507" pitchFamily="18" charset="2"/>
              </a:rPr>
              <a:t>Gly</a:t>
            </a:r>
            <a:r>
              <a:rPr lang="en-US" altLang="sr-Latn-RS" sz="2000" dirty="0" smtClean="0">
                <a:solidFill>
                  <a:srgbClr val="FF0000"/>
                </a:solidFill>
                <a:latin typeface="Century Gothic" panose="020B0502020202020204" pitchFamily="34" charset="0"/>
                <a:sym typeface="Symbol" panose="05050102010706020507" pitchFamily="18" charset="2"/>
              </a:rPr>
              <a:t/>
            </a:r>
            <a:br>
              <a:rPr lang="en-US" altLang="sr-Latn-RS" sz="2000" dirty="0" smtClean="0">
                <a:solidFill>
                  <a:srgbClr val="FF0000"/>
                </a:solidFill>
                <a:latin typeface="Century Gothic" panose="020B0502020202020204" pitchFamily="34" charset="0"/>
                <a:sym typeface="Symbol" panose="05050102010706020507" pitchFamily="18" charset="2"/>
              </a:rPr>
            </a:br>
            <a:r>
              <a:rPr lang="en-US" altLang="sr-Latn-RS" sz="2000" dirty="0" smtClean="0">
                <a:solidFill>
                  <a:srgbClr val="000066"/>
                </a:solidFill>
                <a:latin typeface="Century Gothic" panose="020B0502020202020204" pitchFamily="34" charset="0"/>
                <a:sym typeface="Symbol" panose="05050102010706020507" pitchFamily="18" charset="2"/>
              </a:rPr>
              <a:t>	</a:t>
            </a:r>
            <a:br>
              <a:rPr lang="en-US" altLang="sr-Latn-RS" sz="2000" dirty="0" smtClean="0">
                <a:solidFill>
                  <a:srgbClr val="000066"/>
                </a:solidFill>
                <a:latin typeface="Century Gothic" panose="020B0502020202020204" pitchFamily="34" charset="0"/>
                <a:sym typeface="Symbol" panose="05050102010706020507" pitchFamily="18" charset="2"/>
              </a:rPr>
            </a:br>
            <a:r>
              <a:rPr lang="en-US" altLang="sr-Latn-RS" sz="2000" dirty="0" smtClean="0">
                <a:solidFill>
                  <a:srgbClr val="000066"/>
                </a:solidFill>
                <a:latin typeface="Century Gothic" panose="020B0502020202020204" pitchFamily="34" charset="0"/>
                <a:sym typeface="Symbol" panose="05050102010706020507" pitchFamily="18" charset="2"/>
              </a:rPr>
              <a:t>		</a:t>
            </a:r>
          </a:p>
        </p:txBody>
      </p:sp>
      <p:pic>
        <p:nvPicPr>
          <p:cNvPr id="97283" name="Picture 3" descr="07_030"/>
          <p:cNvPicPr>
            <a:picLocks noChangeAspect="1"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3203575" y="1196975"/>
            <a:ext cx="4843463" cy="3630613"/>
          </a:xfrm>
          <a:prstGeom prst="rect">
            <a:avLst/>
          </a:prstGeom>
          <a:noFill/>
          <a:ln w="9525">
            <a:solidFill>
              <a:srgbClr val="9900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07_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53641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6156325" y="2133600"/>
            <a:ext cx="2438400" cy="300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hr-HR" altLang="sr-Latn-RS" sz="1800" b="1">
                <a:latin typeface="Century Gothic" panose="020B0502020202020204" pitchFamily="34" charset="0"/>
              </a:rPr>
              <a:t>The interior of the helical structure of collagen is extremely compact: </a:t>
            </a:r>
          </a:p>
          <a:p>
            <a:pPr algn="ctr">
              <a:spcBef>
                <a:spcPct val="50000"/>
              </a:spcBef>
              <a:buFontTx/>
              <a:buNone/>
            </a:pPr>
            <a:r>
              <a:rPr lang="hr-HR" altLang="sr-Latn-RS" sz="1800" b="1">
                <a:latin typeface="Century Gothic" panose="020B0502020202020204" pitchFamily="34" charset="0"/>
              </a:rPr>
              <a:t>– </a:t>
            </a:r>
            <a:r>
              <a:rPr lang="hr-HR" altLang="sr-Latn-RS" sz="1800" b="1">
                <a:solidFill>
                  <a:srgbClr val="FF0000"/>
                </a:solidFill>
                <a:latin typeface="Century Gothic" panose="020B0502020202020204" pitchFamily="34" charset="0"/>
              </a:rPr>
              <a:t>glycine</a:t>
            </a:r>
            <a:r>
              <a:rPr lang="hr-HR" altLang="sr-Latn-RS" sz="1800" b="1">
                <a:latin typeface="Century Gothic" panose="020B0502020202020204" pitchFamily="34" charset="0"/>
              </a:rPr>
              <a:t> is the only amino acid which suits to internal part of the collagen helical structure.</a:t>
            </a:r>
            <a:endParaRPr lang="en-GB" altLang="sr-Latn-RS" sz="1800" b="1">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ChangeAspect="1"/>
          </p:cNvGraphicFramePr>
          <p:nvPr/>
        </p:nvGraphicFramePr>
        <p:xfrm>
          <a:off x="179388" y="1268413"/>
          <a:ext cx="4649787" cy="1646237"/>
        </p:xfrm>
        <a:graphic>
          <a:graphicData uri="http://schemas.openxmlformats.org/presentationml/2006/ole">
            <mc:AlternateContent xmlns:mc="http://schemas.openxmlformats.org/markup-compatibility/2006">
              <mc:Choice xmlns:v="urn:schemas-microsoft-com:vml" Requires="v">
                <p:oleObj spid="_x0000_s99393" name="Bitmap Image" r:id="rId5" imgW="5780952" imgH="2048161" progId="Paint.Picture">
                  <p:embed/>
                </p:oleObj>
              </mc:Choice>
              <mc:Fallback>
                <p:oleObj name="Bitmap Image" r:id="rId5" imgW="5780952" imgH="2048161"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268413"/>
                        <a:ext cx="4649787"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1" name="Text Box 3"/>
          <p:cNvSpPr txBox="1">
            <a:spLocks noChangeArrowheads="1"/>
          </p:cNvSpPr>
          <p:nvPr/>
        </p:nvSpPr>
        <p:spPr bwMode="auto">
          <a:xfrm>
            <a:off x="142875" y="3047403"/>
            <a:ext cx="8964613" cy="16158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hr-HR" altLang="sr-Latn-RS" sz="1800" b="1" dirty="0" err="1">
                <a:solidFill>
                  <a:srgbClr val="000066"/>
                </a:solidFill>
                <a:latin typeface="Century Gothic" panose="020B0502020202020204" pitchFamily="34" charset="0"/>
              </a:rPr>
              <a:t>Proline</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residues</a:t>
            </a:r>
            <a:r>
              <a:rPr lang="hr-HR" altLang="sr-Latn-RS" sz="1800" b="1" dirty="0">
                <a:solidFill>
                  <a:srgbClr val="000066"/>
                </a:solidFill>
                <a:latin typeface="Century Gothic" panose="020B0502020202020204" pitchFamily="34" charset="0"/>
              </a:rPr>
              <a:t> are </a:t>
            </a:r>
            <a:r>
              <a:rPr lang="hr-HR" altLang="sr-Latn-RS" sz="1800" b="1" dirty="0" err="1">
                <a:solidFill>
                  <a:srgbClr val="000066"/>
                </a:solidFill>
                <a:latin typeface="Century Gothic" panose="020B0502020202020204" pitchFamily="34" charset="0"/>
              </a:rPr>
              <a:t>modified</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in</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collagen</a:t>
            </a:r>
            <a:r>
              <a:rPr lang="hr-HR" altLang="sr-Latn-RS" sz="1800" b="1" dirty="0">
                <a:solidFill>
                  <a:srgbClr val="000066"/>
                </a:solidFill>
                <a:latin typeface="Century Gothic" panose="020B0502020202020204" pitchFamily="34" charset="0"/>
              </a:rPr>
              <a:t> to </a:t>
            </a:r>
            <a:r>
              <a:rPr lang="hr-HR" altLang="sr-Latn-RS" sz="1800" b="1" u="sng" dirty="0" err="1">
                <a:solidFill>
                  <a:srgbClr val="CC0000"/>
                </a:solidFill>
                <a:latin typeface="Century Gothic" panose="020B0502020202020204" pitchFamily="34" charset="0"/>
              </a:rPr>
              <a:t>hydroxyproline</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by</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the</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catalytic</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activity</a:t>
            </a:r>
            <a:r>
              <a:rPr lang="hr-HR" altLang="sr-Latn-RS" sz="1800" b="1" dirty="0">
                <a:solidFill>
                  <a:srgbClr val="000066"/>
                </a:solidFill>
                <a:latin typeface="Century Gothic" panose="020B0502020202020204" pitchFamily="34" charset="0"/>
              </a:rPr>
              <a:t> </a:t>
            </a:r>
            <a:r>
              <a:rPr lang="hr-HR" altLang="sr-Latn-RS" sz="1800" b="1" dirty="0" err="1">
                <a:solidFill>
                  <a:srgbClr val="000066"/>
                </a:solidFill>
                <a:latin typeface="Century Gothic" panose="020B0502020202020204" pitchFamily="34" charset="0"/>
              </a:rPr>
              <a:t>of</a:t>
            </a:r>
            <a:r>
              <a:rPr lang="hr-HR" altLang="sr-Latn-RS" sz="1800" b="1" dirty="0">
                <a:solidFill>
                  <a:srgbClr val="000066"/>
                </a:solidFill>
                <a:latin typeface="Century Gothic" panose="020B0502020202020204" pitchFamily="34" charset="0"/>
              </a:rPr>
              <a:t> a  </a:t>
            </a:r>
            <a:r>
              <a:rPr lang="hr-HR" altLang="sr-Latn-RS" sz="1800" b="1" i="1" u="sng" dirty="0" err="1" smtClean="0">
                <a:solidFill>
                  <a:srgbClr val="CC0000"/>
                </a:solidFill>
                <a:latin typeface="Century Gothic" panose="020B0502020202020204" pitchFamily="34" charset="0"/>
              </a:rPr>
              <a:t>prolyl-hydroxylase</a:t>
            </a:r>
            <a:r>
              <a:rPr lang="hr-HR" altLang="sr-Latn-RS" sz="1800" b="1" dirty="0" smtClean="0">
                <a:solidFill>
                  <a:srgbClr val="000066"/>
                </a:solidFill>
                <a:latin typeface="Century Gothic" panose="020B0502020202020204" pitchFamily="34" charset="0"/>
              </a:rPr>
              <a:t>,</a:t>
            </a:r>
            <a:r>
              <a:rPr lang="en-US" altLang="sr-Latn-RS" sz="1800" b="1" dirty="0" smtClean="0">
                <a:solidFill>
                  <a:srgbClr val="000066"/>
                </a:solidFill>
                <a:latin typeface="Century Gothic" panose="020B0502020202020204" pitchFamily="34" charset="0"/>
              </a:rPr>
              <a:t> </a:t>
            </a:r>
            <a:r>
              <a:rPr lang="hr-HR" altLang="sr-Latn-RS" sz="1800" b="1" dirty="0" err="1" smtClean="0">
                <a:solidFill>
                  <a:srgbClr val="002060"/>
                </a:solidFill>
                <a:latin typeface="Century Gothic" panose="020B0502020202020204" pitchFamily="34" charset="0"/>
              </a:rPr>
              <a:t>while</a:t>
            </a:r>
            <a:r>
              <a:rPr lang="hr-HR" altLang="sr-Latn-RS" sz="1800" b="1" dirty="0" smtClean="0">
                <a:solidFill>
                  <a:srgbClr val="002060"/>
                </a:solidFill>
                <a:latin typeface="Century Gothic" panose="020B0502020202020204" pitchFamily="34" charset="0"/>
              </a:rPr>
              <a:t> </a:t>
            </a:r>
            <a:r>
              <a:rPr lang="hr-HR" altLang="sr-Latn-RS" sz="1800" b="1" dirty="0" err="1">
                <a:solidFill>
                  <a:srgbClr val="002060"/>
                </a:solidFill>
                <a:latin typeface="Century Gothic" panose="020B0502020202020204" pitchFamily="34" charset="0"/>
              </a:rPr>
              <a:t>part</a:t>
            </a:r>
            <a:r>
              <a:rPr lang="hr-HR" altLang="sr-Latn-RS" sz="1800" b="1" dirty="0">
                <a:solidFill>
                  <a:srgbClr val="002060"/>
                </a:solidFill>
                <a:latin typeface="Century Gothic" panose="020B0502020202020204" pitchFamily="34" charset="0"/>
              </a:rPr>
              <a:t> </a:t>
            </a:r>
            <a:r>
              <a:rPr lang="hr-HR" altLang="sr-Latn-RS" sz="1800" b="1" dirty="0" err="1">
                <a:solidFill>
                  <a:srgbClr val="002060"/>
                </a:solidFill>
                <a:latin typeface="Century Gothic" panose="020B0502020202020204" pitchFamily="34" charset="0"/>
              </a:rPr>
              <a:t>of</a:t>
            </a:r>
            <a:r>
              <a:rPr lang="hr-HR" altLang="sr-Latn-RS" sz="1800" b="1" dirty="0">
                <a:solidFill>
                  <a:srgbClr val="002060"/>
                </a:solidFill>
                <a:latin typeface="Century Gothic" panose="020B0502020202020204" pitchFamily="34" charset="0"/>
              </a:rPr>
              <a:t> </a:t>
            </a:r>
            <a:r>
              <a:rPr lang="hr-HR" altLang="sr-Latn-RS" sz="1800" b="1" dirty="0" err="1">
                <a:solidFill>
                  <a:srgbClr val="002060"/>
                </a:solidFill>
                <a:latin typeface="Century Gothic" panose="020B0502020202020204" pitchFamily="34" charset="0"/>
              </a:rPr>
              <a:t>lysine</a:t>
            </a:r>
            <a:r>
              <a:rPr lang="hr-HR" altLang="sr-Latn-RS" sz="1800" b="1" dirty="0">
                <a:solidFill>
                  <a:srgbClr val="002060"/>
                </a:solidFill>
                <a:latin typeface="Century Gothic" panose="020B0502020202020204" pitchFamily="34" charset="0"/>
              </a:rPr>
              <a:t> </a:t>
            </a:r>
            <a:r>
              <a:rPr lang="hr-HR" altLang="sr-Latn-RS" sz="1800" b="1" dirty="0" err="1">
                <a:solidFill>
                  <a:srgbClr val="002060"/>
                </a:solidFill>
                <a:latin typeface="Century Gothic" panose="020B0502020202020204" pitchFamily="34" charset="0"/>
              </a:rPr>
              <a:t>residues</a:t>
            </a:r>
            <a:r>
              <a:rPr lang="hr-HR" altLang="sr-Latn-RS" sz="1800" b="1" dirty="0">
                <a:solidFill>
                  <a:srgbClr val="002060"/>
                </a:solidFill>
                <a:latin typeface="Century Gothic" panose="020B0502020202020204" pitchFamily="34" charset="0"/>
              </a:rPr>
              <a:t> </a:t>
            </a:r>
            <a:r>
              <a:rPr lang="hr-HR" altLang="sr-Latn-RS" sz="1800" b="1" dirty="0" err="1">
                <a:solidFill>
                  <a:srgbClr val="002060"/>
                </a:solidFill>
                <a:latin typeface="Century Gothic" panose="020B0502020202020204" pitchFamily="34" charset="0"/>
              </a:rPr>
              <a:t>is</a:t>
            </a:r>
            <a:r>
              <a:rPr lang="hr-HR" altLang="sr-Latn-RS" sz="1800" b="1" dirty="0">
                <a:solidFill>
                  <a:srgbClr val="002060"/>
                </a:solidFill>
                <a:latin typeface="Century Gothic" panose="020B0502020202020204" pitchFamily="34" charset="0"/>
              </a:rPr>
              <a:t> </a:t>
            </a:r>
            <a:r>
              <a:rPr lang="hr-HR" altLang="sr-Latn-RS" sz="1800" b="1" dirty="0" err="1">
                <a:solidFill>
                  <a:srgbClr val="002060"/>
                </a:solidFill>
                <a:latin typeface="Century Gothic" panose="020B0502020202020204" pitchFamily="34" charset="0"/>
              </a:rPr>
              <a:t>hydroxylated</a:t>
            </a:r>
            <a:r>
              <a:rPr lang="hr-HR" altLang="sr-Latn-RS" sz="1800" b="1" dirty="0">
                <a:solidFill>
                  <a:srgbClr val="002060"/>
                </a:solidFill>
                <a:latin typeface="Century Gothic" panose="020B0502020202020204" pitchFamily="34" charset="0"/>
              </a:rPr>
              <a:t> (</a:t>
            </a:r>
            <a:r>
              <a:rPr lang="hr-HR" altLang="sr-Latn-RS" sz="1800" b="1" u="sng" dirty="0" err="1">
                <a:solidFill>
                  <a:srgbClr val="002060"/>
                </a:solidFill>
                <a:latin typeface="Century Gothic" panose="020B0502020202020204" pitchFamily="34" charset="0"/>
              </a:rPr>
              <a:t>hydroxylysine</a:t>
            </a:r>
            <a:r>
              <a:rPr lang="hr-HR" altLang="sr-Latn-RS" sz="1800" b="1" dirty="0">
                <a:solidFill>
                  <a:srgbClr val="002060"/>
                </a:solidFill>
                <a:latin typeface="Century Gothic" panose="020B0502020202020204" pitchFamily="34" charset="0"/>
              </a:rPr>
              <a:t>) </a:t>
            </a:r>
            <a:r>
              <a:rPr lang="hr-HR" altLang="sr-Latn-RS" sz="1800" b="1" dirty="0" err="1">
                <a:solidFill>
                  <a:srgbClr val="002060"/>
                </a:solidFill>
                <a:latin typeface="Century Gothic" panose="020B0502020202020204" pitchFamily="34" charset="0"/>
              </a:rPr>
              <a:t>by</a:t>
            </a:r>
            <a:r>
              <a:rPr lang="hr-HR" altLang="sr-Latn-RS" sz="1800" b="1" dirty="0">
                <a:solidFill>
                  <a:srgbClr val="002060"/>
                </a:solidFill>
                <a:latin typeface="Century Gothic" panose="020B0502020202020204" pitchFamily="34" charset="0"/>
              </a:rPr>
              <a:t> </a:t>
            </a:r>
            <a:r>
              <a:rPr lang="hr-HR" altLang="sr-Latn-RS" sz="1800" b="1" dirty="0" err="1">
                <a:solidFill>
                  <a:srgbClr val="002060"/>
                </a:solidFill>
                <a:latin typeface="Century Gothic" panose="020B0502020202020204" pitchFamily="34" charset="0"/>
              </a:rPr>
              <a:t>activity</a:t>
            </a:r>
            <a:r>
              <a:rPr lang="hr-HR" altLang="sr-Latn-RS" sz="1800" b="1" dirty="0">
                <a:solidFill>
                  <a:srgbClr val="002060"/>
                </a:solidFill>
                <a:latin typeface="Century Gothic" panose="020B0502020202020204" pitchFamily="34" charset="0"/>
              </a:rPr>
              <a:t> </a:t>
            </a:r>
            <a:r>
              <a:rPr lang="hr-HR" altLang="sr-Latn-RS" sz="1800" b="1" dirty="0" err="1">
                <a:solidFill>
                  <a:srgbClr val="002060"/>
                </a:solidFill>
                <a:latin typeface="Century Gothic" panose="020B0502020202020204" pitchFamily="34" charset="0"/>
              </a:rPr>
              <a:t>of</a:t>
            </a:r>
            <a:r>
              <a:rPr lang="hr-HR" altLang="sr-Latn-RS" sz="1800" b="1" dirty="0">
                <a:solidFill>
                  <a:srgbClr val="002060"/>
                </a:solidFill>
                <a:latin typeface="Century Gothic" panose="020B0502020202020204" pitchFamily="34" charset="0"/>
              </a:rPr>
              <a:t> a </a:t>
            </a:r>
            <a:r>
              <a:rPr lang="hr-HR" altLang="sr-Latn-RS" sz="1800" b="1" i="1" u="sng" dirty="0" err="1">
                <a:solidFill>
                  <a:srgbClr val="002060"/>
                </a:solidFill>
                <a:latin typeface="Century Gothic" panose="020B0502020202020204" pitchFamily="34" charset="0"/>
              </a:rPr>
              <a:t>lysil-hydroxylase</a:t>
            </a:r>
            <a:endParaRPr lang="en-US" altLang="sr-Latn-RS" sz="1800" b="1" i="1" u="sng" dirty="0">
              <a:solidFill>
                <a:srgbClr val="002060"/>
              </a:solidFill>
              <a:latin typeface="Century Gothic" panose="020B0502020202020204" pitchFamily="34" charset="0"/>
            </a:endParaRPr>
          </a:p>
          <a:p>
            <a:pPr>
              <a:spcBef>
                <a:spcPct val="50000"/>
              </a:spcBef>
              <a:buFontTx/>
              <a:buNone/>
            </a:pPr>
            <a:r>
              <a:rPr lang="hr-HR" altLang="sr-Latn-RS" sz="1800" dirty="0" err="1">
                <a:solidFill>
                  <a:srgbClr val="000066"/>
                </a:solidFill>
                <a:latin typeface="Century Gothic" panose="020B0502020202020204" pitchFamily="34" charset="0"/>
              </a:rPr>
              <a:t>Prolyl-hydroxylase</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contains</a:t>
            </a:r>
            <a:r>
              <a:rPr lang="hr-HR" altLang="sr-Latn-RS" sz="1800" dirty="0">
                <a:solidFill>
                  <a:srgbClr val="000066"/>
                </a:solidFill>
                <a:latin typeface="Century Gothic" panose="020B0502020202020204" pitchFamily="34" charset="0"/>
              </a:rPr>
              <a:t> Fe(II)ion </a:t>
            </a:r>
            <a:r>
              <a:rPr lang="hr-HR" altLang="sr-Latn-RS" sz="1800" dirty="0" err="1">
                <a:solidFill>
                  <a:srgbClr val="000066"/>
                </a:solidFill>
                <a:latin typeface="Century Gothic" panose="020B0502020202020204" pitchFamily="34" charset="0"/>
              </a:rPr>
              <a:t>in</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the</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active</a:t>
            </a:r>
            <a:r>
              <a:rPr lang="hr-HR" altLang="sr-Latn-RS" sz="1800" dirty="0">
                <a:solidFill>
                  <a:srgbClr val="000066"/>
                </a:solidFill>
                <a:latin typeface="Century Gothic" panose="020B0502020202020204" pitchFamily="34" charset="0"/>
              </a:rPr>
              <a:t> site, </a:t>
            </a:r>
            <a:r>
              <a:rPr lang="hr-HR" altLang="sr-Latn-RS" sz="1800" dirty="0" err="1">
                <a:solidFill>
                  <a:srgbClr val="000066"/>
                </a:solidFill>
                <a:latin typeface="Century Gothic" panose="020B0502020202020204" pitchFamily="34" charset="0"/>
              </a:rPr>
              <a:t>and</a:t>
            </a:r>
            <a:r>
              <a:rPr lang="hr-HR" altLang="sr-Latn-RS" sz="1800" dirty="0">
                <a:solidFill>
                  <a:srgbClr val="000066"/>
                </a:solidFill>
                <a:latin typeface="Century Gothic" panose="020B0502020202020204" pitchFamily="34" charset="0"/>
              </a:rPr>
              <a:t> for </a:t>
            </a:r>
            <a:r>
              <a:rPr lang="hr-HR" altLang="sr-Latn-RS" sz="1800" dirty="0" err="1">
                <a:solidFill>
                  <a:srgbClr val="000066"/>
                </a:solidFill>
                <a:latin typeface="Century Gothic" panose="020B0502020202020204" pitchFamily="34" charset="0"/>
              </a:rPr>
              <a:t>normal</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activity</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the</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enzyme</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needs</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the</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presence</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of</a:t>
            </a:r>
            <a:r>
              <a:rPr lang="hr-HR" altLang="sr-Latn-RS" sz="1800" dirty="0">
                <a:solidFill>
                  <a:srgbClr val="000066"/>
                </a:solidFill>
                <a:latin typeface="Century Gothic" panose="020B0502020202020204" pitchFamily="34" charset="0"/>
              </a:rPr>
              <a:t> a </a:t>
            </a:r>
            <a:r>
              <a:rPr lang="hr-HR" altLang="sr-Latn-RS" sz="1800" dirty="0" err="1">
                <a:solidFill>
                  <a:srgbClr val="000066"/>
                </a:solidFill>
                <a:latin typeface="Century Gothic" panose="020B0502020202020204" pitchFamily="34" charset="0"/>
              </a:rPr>
              <a:t>reducing</a:t>
            </a:r>
            <a:r>
              <a:rPr lang="hr-HR" altLang="sr-Latn-RS" sz="1800" dirty="0">
                <a:solidFill>
                  <a:srgbClr val="000066"/>
                </a:solidFill>
                <a:latin typeface="Century Gothic" panose="020B0502020202020204" pitchFamily="34" charset="0"/>
              </a:rPr>
              <a:t> agent (</a:t>
            </a:r>
            <a:r>
              <a:rPr lang="hr-HR" altLang="sr-Latn-RS" sz="1800" dirty="0" err="1">
                <a:solidFill>
                  <a:srgbClr val="000066"/>
                </a:solidFill>
                <a:latin typeface="Century Gothic" panose="020B0502020202020204" pitchFamily="34" charset="0"/>
              </a:rPr>
              <a:t>ascorbic</a:t>
            </a:r>
            <a:r>
              <a:rPr lang="hr-HR" altLang="sr-Latn-RS" sz="1800" dirty="0">
                <a:solidFill>
                  <a:srgbClr val="000066"/>
                </a:solidFill>
                <a:latin typeface="Century Gothic" panose="020B0502020202020204" pitchFamily="34" charset="0"/>
              </a:rPr>
              <a:t> </a:t>
            </a:r>
            <a:r>
              <a:rPr lang="hr-HR" altLang="sr-Latn-RS" sz="1800" dirty="0" err="1">
                <a:solidFill>
                  <a:srgbClr val="000066"/>
                </a:solidFill>
                <a:latin typeface="Century Gothic" panose="020B0502020202020204" pitchFamily="34" charset="0"/>
              </a:rPr>
              <a:t>acid</a:t>
            </a:r>
            <a:r>
              <a:rPr lang="hr-HR" altLang="sr-Latn-RS" sz="1800" dirty="0">
                <a:solidFill>
                  <a:srgbClr val="000066"/>
                </a:solidFill>
                <a:latin typeface="Century Gothic" panose="020B0502020202020204" pitchFamily="34" charset="0"/>
              </a:rPr>
              <a:t>).</a:t>
            </a:r>
            <a:endParaRPr lang="en-US" altLang="sr-Latn-RS" sz="1800" dirty="0">
              <a:solidFill>
                <a:srgbClr val="000066"/>
              </a:solidFill>
              <a:latin typeface="Century Gothic" panose="020B0502020202020204" pitchFamily="34" charset="0"/>
            </a:endParaRPr>
          </a:p>
        </p:txBody>
      </p:sp>
      <p:graphicFrame>
        <p:nvGraphicFramePr>
          <p:cNvPr id="99332" name="Object 4"/>
          <p:cNvGraphicFramePr>
            <a:graphicFrameLocks noChangeAspect="1"/>
          </p:cNvGraphicFramePr>
          <p:nvPr/>
        </p:nvGraphicFramePr>
        <p:xfrm>
          <a:off x="4945063" y="1268413"/>
          <a:ext cx="4054475" cy="1655762"/>
        </p:xfrm>
        <a:graphic>
          <a:graphicData uri="http://schemas.openxmlformats.org/presentationml/2006/ole">
            <mc:AlternateContent xmlns:mc="http://schemas.openxmlformats.org/markup-compatibility/2006">
              <mc:Choice xmlns:v="urn:schemas-microsoft-com:vml" Requires="v">
                <p:oleObj spid="_x0000_s99394" name="Bitmap Image" r:id="rId7" imgW="5114286" imgH="2114845" progId="Paint.Picture">
                  <p:embed/>
                </p:oleObj>
              </mc:Choice>
              <mc:Fallback>
                <p:oleObj name="Bitmap Image" r:id="rId7" imgW="5114286" imgH="2114845" progId="Paint.Picture">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5063" y="1268413"/>
                        <a:ext cx="4054475"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Rectangle 4"/>
          <p:cNvSpPr>
            <a:spLocks noChangeArrowheads="1"/>
          </p:cNvSpPr>
          <p:nvPr/>
        </p:nvSpPr>
        <p:spPr bwMode="auto">
          <a:xfrm>
            <a:off x="179388" y="260350"/>
            <a:ext cx="8640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dirty="0" err="1">
                <a:solidFill>
                  <a:srgbClr val="FF0000"/>
                </a:solidFill>
                <a:latin typeface="Century Gothic" panose="020B0502020202020204" pitchFamily="34" charset="0"/>
              </a:rPr>
              <a:t>Hydroxylation</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of</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prolin</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and</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lysine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ensures</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the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stability</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of</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the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triple</a:t>
            </a:r>
            <a:r>
              <a:rPr lang="hr-HR" altLang="sr-Latn-RS" sz="2400" b="1" dirty="0">
                <a:solidFill>
                  <a:srgbClr val="FF0000"/>
                </a:solidFill>
                <a:latin typeface="Century Gothic" panose="020B0502020202020204" pitchFamily="34" charset="0"/>
              </a:rPr>
              <a:t> </a:t>
            </a:r>
            <a:r>
              <a:rPr lang="hr-HR" altLang="sr-Latn-RS" sz="2400" b="1" dirty="0" err="1">
                <a:solidFill>
                  <a:srgbClr val="FF0000"/>
                </a:solidFill>
                <a:latin typeface="Century Gothic" panose="020B0502020202020204" pitchFamily="34" charset="0"/>
              </a:rPr>
              <a:t>collagen</a:t>
            </a:r>
            <a:r>
              <a:rPr lang="hr-HR" altLang="sr-Latn-RS" sz="2400" b="1" dirty="0">
                <a:solidFill>
                  <a:srgbClr val="FF0000"/>
                </a:solidFill>
                <a:latin typeface="Century Gothic" panose="020B0502020202020204" pitchFamily="34" charset="0"/>
              </a:rPr>
              <a:t> </a:t>
            </a:r>
            <a:r>
              <a:rPr lang="hr-HR" altLang="sr-Latn-RS" sz="2400" b="1" dirty="0" err="1" smtClean="0">
                <a:solidFill>
                  <a:srgbClr val="FF0000"/>
                </a:solidFill>
                <a:latin typeface="Century Gothic" panose="020B0502020202020204" pitchFamily="34" charset="0"/>
              </a:rPr>
              <a:t>helix</a:t>
            </a:r>
            <a:r>
              <a:rPr lang="en-US" altLang="sr-Latn-RS" sz="2400" b="1" dirty="0" smtClean="0">
                <a:solidFill>
                  <a:srgbClr val="FF0000"/>
                </a:solidFill>
                <a:latin typeface="Century Gothic" panose="020B0502020202020204" pitchFamily="34" charset="0"/>
              </a:rPr>
              <a:t>.</a:t>
            </a:r>
            <a:r>
              <a:rPr lang="hr-HR" altLang="sr-Latn-RS" sz="2400" b="1" dirty="0" smtClean="0">
                <a:solidFill>
                  <a:srgbClr val="FF0000"/>
                </a:solidFill>
                <a:latin typeface="Century Gothic" panose="020B0502020202020204" pitchFamily="34" charset="0"/>
              </a:rPr>
              <a:t>   </a:t>
            </a:r>
            <a:endParaRPr lang="hr-HR" altLang="sr-Latn-RS" sz="2400" b="1" dirty="0">
              <a:solidFill>
                <a:srgbClr val="FF0000"/>
              </a:solidFill>
              <a:latin typeface="Century Gothic" panose="020B0502020202020204" pitchFamily="34" charset="0"/>
            </a:endParaRPr>
          </a:p>
        </p:txBody>
      </p:sp>
      <p:pic>
        <p:nvPicPr>
          <p:cNvPr id="3" name="slajd 5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541574" y="5020856"/>
            <a:ext cx="630825" cy="630825"/>
          </a:xfrm>
          <a:prstGeom prst="rect">
            <a:avLst/>
          </a:prstGeom>
          <a:ln>
            <a:solidFill>
              <a:srgbClr val="FF0000"/>
            </a:solidFill>
          </a:ln>
        </p:spPr>
      </p:pic>
      <p:sp>
        <p:nvSpPr>
          <p:cNvPr id="8" name="Rectangle 7"/>
          <p:cNvSpPr>
            <a:spLocks noChangeArrowheads="1"/>
          </p:cNvSpPr>
          <p:nvPr/>
        </p:nvSpPr>
        <p:spPr bwMode="auto">
          <a:xfrm>
            <a:off x="177920" y="5651681"/>
            <a:ext cx="77422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sr-Latn-RS" sz="2000" b="1" u="sng" dirty="0">
                <a:solidFill>
                  <a:srgbClr val="FF0000"/>
                </a:solidFill>
                <a:latin typeface="Century Gothic" panose="020B0502020202020204" pitchFamily="34" charset="0"/>
              </a:rPr>
              <a:t>S</a:t>
            </a:r>
            <a:r>
              <a:rPr lang="hr-HR" altLang="sr-Latn-RS" sz="2000" b="1" u="sng" dirty="0">
                <a:solidFill>
                  <a:srgbClr val="FF0000"/>
                </a:solidFill>
                <a:latin typeface="Century Gothic" panose="020B0502020202020204" pitchFamily="34" charset="0"/>
              </a:rPr>
              <a:t>CURVY</a:t>
            </a:r>
            <a:r>
              <a:rPr lang="en-US" altLang="sr-Latn-RS" sz="2000" b="1" u="sng" dirty="0">
                <a:solidFill>
                  <a:srgbClr val="FF0000"/>
                </a:solidFill>
                <a:latin typeface="Century Gothic" panose="020B0502020202020204" pitchFamily="34" charset="0"/>
              </a:rPr>
              <a:t/>
            </a:r>
            <a:br>
              <a:rPr lang="en-US" altLang="sr-Latn-RS" sz="2000" b="1" u="sng" dirty="0">
                <a:solidFill>
                  <a:srgbClr val="FF0000"/>
                </a:solidFill>
                <a:latin typeface="Century Gothic" panose="020B0502020202020204" pitchFamily="34" charset="0"/>
              </a:rPr>
            </a:br>
            <a:r>
              <a:rPr lang="en-US"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this</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disease</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is</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the</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consequence</a:t>
            </a:r>
            <a:r>
              <a:rPr lang="hr-HR" altLang="sr-Latn-RS" sz="2000" dirty="0">
                <a:solidFill>
                  <a:srgbClr val="FF0000"/>
                </a:solidFill>
                <a:latin typeface="Century Gothic" panose="020B0502020202020204" pitchFamily="34" charset="0"/>
              </a:rPr>
              <a:t> </a:t>
            </a:r>
            <a:r>
              <a:rPr lang="hr-HR" altLang="sr-Latn-RS" sz="2000" dirty="0" err="1">
                <a:solidFill>
                  <a:srgbClr val="FF0000"/>
                </a:solidFill>
                <a:latin typeface="Century Gothic" panose="020B0502020202020204" pitchFamily="34" charset="0"/>
              </a:rPr>
              <a:t>of</a:t>
            </a:r>
            <a:r>
              <a:rPr lang="hr-HR" altLang="sr-Latn-RS" sz="2000" dirty="0">
                <a:solidFill>
                  <a:srgbClr val="FF0000"/>
                </a:solidFill>
                <a:latin typeface="Century Gothic" panose="020B0502020202020204" pitchFamily="34" charset="0"/>
              </a:rPr>
              <a:t> </a:t>
            </a:r>
            <a:r>
              <a:rPr lang="en-US" altLang="sr-Latn-RS" sz="2000" dirty="0" smtClean="0">
                <a:solidFill>
                  <a:srgbClr val="FF0000"/>
                </a:solidFill>
                <a:latin typeface="Century Gothic" panose="020B0502020202020204" pitchFamily="34" charset="0"/>
              </a:rPr>
              <a:t>lack of dietary vitamin </a:t>
            </a:r>
            <a:r>
              <a:rPr lang="hr-HR" altLang="sr-Latn-RS" sz="2000" dirty="0" smtClean="0">
                <a:solidFill>
                  <a:srgbClr val="FF0000"/>
                </a:solidFill>
                <a:latin typeface="Century Gothic" panose="020B0502020202020204" pitchFamily="34" charset="0"/>
              </a:rPr>
              <a:t>C</a:t>
            </a:r>
            <a:endParaRPr lang="hr-HR" altLang="sr-Latn-R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143000" y="1981200"/>
            <a:ext cx="601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r-Latn-CS" altLang="sr-Latn-RS" sz="1600">
              <a:latin typeface="Times New Roman" panose="02020603050405020304" pitchFamily="18" charset="0"/>
            </a:endParaRPr>
          </a:p>
        </p:txBody>
      </p:sp>
      <p:sp>
        <p:nvSpPr>
          <p:cNvPr id="93187" name="Text Box 3"/>
          <p:cNvSpPr txBox="1">
            <a:spLocks noChangeArrowheads="1"/>
          </p:cNvSpPr>
          <p:nvPr/>
        </p:nvSpPr>
        <p:spPr bwMode="auto">
          <a:xfrm>
            <a:off x="179512" y="583429"/>
            <a:ext cx="8676455" cy="346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30000"/>
              </a:lnSpc>
              <a:spcBef>
                <a:spcPct val="50000"/>
              </a:spcBef>
              <a:buFontTx/>
              <a:buNone/>
            </a:pPr>
            <a:r>
              <a:rPr lang="hr-HR" altLang="sr-Latn-RS" sz="2000" b="1" dirty="0" smtClean="0">
                <a:solidFill>
                  <a:schemeClr val="accent2"/>
                </a:solidFill>
                <a:latin typeface="Century Gothic" panose="020B0502020202020204" pitchFamily="34" charset="0"/>
              </a:rPr>
              <a:t>DISORDER</a:t>
            </a:r>
            <a:r>
              <a:rPr lang="en-US" altLang="sr-Latn-RS" sz="2000" b="1" dirty="0" smtClean="0">
                <a:solidFill>
                  <a:schemeClr val="accent2"/>
                </a:solidFill>
                <a:latin typeface="Century Gothic" panose="020B0502020202020204" pitchFamily="34" charset="0"/>
              </a:rPr>
              <a:t>S</a:t>
            </a:r>
            <a:r>
              <a:rPr lang="hr-HR" altLang="sr-Latn-RS" sz="2000" b="1" dirty="0" smtClean="0">
                <a:solidFill>
                  <a:schemeClr val="accent2"/>
                </a:solidFill>
                <a:latin typeface="Century Gothic" panose="020B0502020202020204" pitchFamily="34" charset="0"/>
              </a:rPr>
              <a:t> </a:t>
            </a:r>
            <a:r>
              <a:rPr lang="hr-HR" altLang="sr-Latn-RS" sz="2000" b="1" dirty="0">
                <a:solidFill>
                  <a:schemeClr val="accent2"/>
                </a:solidFill>
                <a:latin typeface="Century Gothic" panose="020B0502020202020204" pitchFamily="34" charset="0"/>
              </a:rPr>
              <a:t>IN AMINO ACID SEQUENCE </a:t>
            </a:r>
            <a:r>
              <a:rPr lang="en-US" altLang="sr-Latn-RS" sz="2000" b="1" dirty="0" smtClean="0">
                <a:solidFill>
                  <a:schemeClr val="accent2"/>
                </a:solidFill>
                <a:latin typeface="Century Gothic" panose="020B0502020202020204" pitchFamily="34" charset="0"/>
              </a:rPr>
              <a:t>OF A</a:t>
            </a:r>
            <a:r>
              <a:rPr lang="hr-HR" altLang="sr-Latn-RS" sz="2000" b="1" dirty="0" smtClean="0">
                <a:solidFill>
                  <a:schemeClr val="accent2"/>
                </a:solidFill>
                <a:latin typeface="Century Gothic" panose="020B0502020202020204" pitchFamily="34" charset="0"/>
              </a:rPr>
              <a:t> </a:t>
            </a:r>
            <a:r>
              <a:rPr lang="hr-HR" altLang="sr-Latn-RS" sz="2000" b="1" dirty="0">
                <a:solidFill>
                  <a:schemeClr val="accent2"/>
                </a:solidFill>
                <a:latin typeface="Century Gothic" panose="020B0502020202020204" pitchFamily="34" charset="0"/>
              </a:rPr>
              <a:t>POLYPEPTIDE CHAIN (PROTEIN) AND MISFOLDING OF PROTEINS MAY CAUSE A DISEASE</a:t>
            </a:r>
          </a:p>
          <a:p>
            <a:pPr algn="ctr" eaLnBrk="1" hangingPunct="1">
              <a:lnSpc>
                <a:spcPct val="130000"/>
              </a:lnSpc>
              <a:spcBef>
                <a:spcPct val="50000"/>
              </a:spcBef>
              <a:buFontTx/>
              <a:buNone/>
            </a:pPr>
            <a:r>
              <a:rPr lang="hr-HR" altLang="sr-Latn-RS" sz="1800" u="sng" dirty="0" err="1">
                <a:latin typeface="Century Gothic" panose="020B0502020202020204" pitchFamily="34" charset="0"/>
              </a:rPr>
              <a:t>Examples</a:t>
            </a:r>
            <a:r>
              <a:rPr lang="hr-HR" altLang="sr-Latn-RS" sz="1800" u="sng" dirty="0">
                <a:latin typeface="Century Gothic" panose="020B0502020202020204" pitchFamily="34" charset="0"/>
              </a:rPr>
              <a:t>:</a:t>
            </a:r>
          </a:p>
          <a:p>
            <a:pPr algn="ctr" eaLnBrk="1" hangingPunct="1">
              <a:lnSpc>
                <a:spcPct val="130000"/>
              </a:lnSpc>
              <a:spcBef>
                <a:spcPct val="50000"/>
              </a:spcBef>
              <a:buFont typeface="Wingdings" panose="05000000000000000000" pitchFamily="2" charset="2"/>
              <a:buChar char="Ø"/>
            </a:pPr>
            <a:r>
              <a:rPr lang="hr-HR" altLang="sr-Latn-RS" sz="1800" dirty="0" err="1">
                <a:latin typeface="Century Gothic" panose="020B0502020202020204" pitchFamily="34" charset="0"/>
              </a:rPr>
              <a:t>Sickle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cell</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anemia</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replacement</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glutamate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with</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valine</a:t>
            </a:r>
            <a:r>
              <a:rPr lang="hr-HR" altLang="sr-Latn-RS" sz="1800" dirty="0">
                <a:latin typeface="Century Gothic" panose="020B0502020202020204" pitchFamily="34" charset="0"/>
              </a:rPr>
              <a:t> at </a:t>
            </a:r>
            <a:r>
              <a:rPr lang="hr-HR" altLang="sr-Latn-RS" sz="1800" dirty="0" err="1">
                <a:latin typeface="Century Gothic" panose="020B0502020202020204" pitchFamily="34" charset="0"/>
              </a:rPr>
              <a:t>the</a:t>
            </a:r>
            <a:r>
              <a:rPr lang="hr-HR" altLang="sr-Latn-RS" sz="1800" dirty="0">
                <a:latin typeface="Century Gothic" panose="020B0502020202020204" pitchFamily="34" charset="0"/>
              </a:rPr>
              <a:t> 6</a:t>
            </a:r>
            <a:r>
              <a:rPr lang="hr-HR" altLang="sr-Latn-RS" sz="1800" baseline="30000" dirty="0">
                <a:latin typeface="Century Gothic" panose="020B0502020202020204" pitchFamily="34" charset="0"/>
              </a:rPr>
              <a:t>th</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position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hemoglobin beta </a:t>
            </a:r>
            <a:r>
              <a:rPr lang="hr-HR" altLang="sr-Latn-RS" sz="1800" dirty="0" err="1">
                <a:latin typeface="Century Gothic" panose="020B0502020202020204" pitchFamily="34" charset="0"/>
              </a:rPr>
              <a:t>chain</a:t>
            </a:r>
            <a:r>
              <a:rPr lang="hr-HR" altLang="sr-Latn-RS" sz="1800" dirty="0">
                <a:latin typeface="Century Gothic" panose="020B0502020202020204" pitchFamily="34" charset="0"/>
              </a:rPr>
              <a:t>) </a:t>
            </a:r>
          </a:p>
          <a:p>
            <a:pPr algn="ctr" eaLnBrk="1" hangingPunct="1">
              <a:lnSpc>
                <a:spcPct val="130000"/>
              </a:lnSpc>
              <a:spcBef>
                <a:spcPct val="50000"/>
              </a:spcBef>
              <a:buFont typeface="Wingdings" panose="05000000000000000000" pitchFamily="2" charset="2"/>
              <a:buChar char="Ø"/>
            </a:pPr>
            <a:r>
              <a:rPr lang="hr-HR" altLang="sr-Latn-RS" sz="1800" dirty="0">
                <a:latin typeface="Century Gothic" panose="020B0502020202020204" pitchFamily="34" charset="0"/>
              </a:rPr>
              <a:t>Some </a:t>
            </a:r>
            <a:r>
              <a:rPr lang="hr-HR" altLang="sr-Latn-RS" sz="1800" dirty="0" err="1">
                <a:latin typeface="Century Gothic" panose="020B0502020202020204" pitchFamily="34" charset="0"/>
              </a:rPr>
              <a:t>neurological</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diseases</a:t>
            </a:r>
            <a:r>
              <a:rPr lang="hr-HR" altLang="sr-Latn-RS" sz="1800" dirty="0">
                <a:latin typeface="Century Gothic" panose="020B0502020202020204" pitchFamily="34" charset="0"/>
              </a:rPr>
              <a:t> are </a:t>
            </a:r>
            <a:r>
              <a:rPr lang="hr-HR" altLang="sr-Latn-RS" sz="1800" dirty="0" err="1">
                <a:latin typeface="Century Gothic" panose="020B0502020202020204" pitchFamily="34" charset="0"/>
              </a:rPr>
              <a:t>characterized</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by</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disturbed</a:t>
            </a:r>
            <a:r>
              <a:rPr lang="hr-HR" altLang="sr-Latn-RS" sz="1800" dirty="0">
                <a:latin typeface="Century Gothic" panose="020B0502020202020204" pitchFamily="34" charset="0"/>
              </a:rPr>
              <a:t> protein processing </a:t>
            </a:r>
            <a:r>
              <a:rPr lang="hr-HR" altLang="sr-Latn-RS" sz="1800" dirty="0" err="1">
                <a:latin typeface="Century Gothic" panose="020B0502020202020204" pitchFamily="34" charset="0"/>
              </a:rPr>
              <a:t>and</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consequently</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altered</a:t>
            </a:r>
            <a:r>
              <a:rPr lang="hr-HR" altLang="sr-Latn-RS" sz="1800" dirty="0">
                <a:latin typeface="Century Gothic" panose="020B0502020202020204" pitchFamily="34" charset="0"/>
              </a:rPr>
              <a:t> protein </a:t>
            </a:r>
            <a:r>
              <a:rPr lang="hr-HR" altLang="sr-Latn-RS" sz="1800" dirty="0" err="1">
                <a:latin typeface="Century Gothic" panose="020B0502020202020204" pitchFamily="34" charset="0"/>
              </a:rPr>
              <a:t>conformation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prion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diseases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Alzheimer’s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disease</a:t>
            </a:r>
            <a:endParaRPr lang="en-GB" altLang="sr-Latn-RS" sz="1800" dirty="0">
              <a:latin typeface="Century Gothic" panose="020B0502020202020204" pitchFamily="34" charset="0"/>
            </a:endParaRPr>
          </a:p>
        </p:txBody>
      </p:sp>
      <p:pic>
        <p:nvPicPr>
          <p:cNvPr id="93188" name="Picture 4"/>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140200" y="4581525"/>
            <a:ext cx="13081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375" y="4724400"/>
            <a:ext cx="20161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6" descr="figure 2"/>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5867400" y="4724400"/>
            <a:ext cx="187325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extLst>
      <p:ext uri="{BB962C8B-B14F-4D97-AF65-F5344CB8AC3E}">
        <p14:creationId xmlns:p14="http://schemas.microsoft.com/office/powerpoint/2010/main" val="7909169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1619250" y="1700213"/>
            <a:ext cx="59769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400" b="1" u="sng">
                <a:solidFill>
                  <a:srgbClr val="0000FF"/>
                </a:solidFill>
                <a:latin typeface="Century Gothic" panose="020B0502020202020204" pitchFamily="34" charset="0"/>
              </a:rPr>
              <a:t>Methods used for analysis, separation and purification of proteins</a:t>
            </a:r>
          </a:p>
          <a:p>
            <a:pPr algn="ctr" eaLnBrk="1" hangingPunct="1">
              <a:spcBef>
                <a:spcPct val="50000"/>
              </a:spcBef>
              <a:buFontTx/>
              <a:buAutoNum type="arabicPeriod"/>
            </a:pPr>
            <a:r>
              <a:rPr lang="hr-HR" altLang="sr-Latn-RS" sz="2000" b="1">
                <a:latin typeface="Century Gothic" panose="020B0502020202020204" pitchFamily="34" charset="0"/>
              </a:rPr>
              <a:t>According to size of molecule</a:t>
            </a:r>
          </a:p>
          <a:p>
            <a:pPr algn="ctr" eaLnBrk="1" hangingPunct="1">
              <a:spcBef>
                <a:spcPct val="50000"/>
              </a:spcBef>
              <a:buFontTx/>
              <a:buAutoNum type="arabicPeriod"/>
            </a:pPr>
            <a:r>
              <a:rPr lang="hr-HR" altLang="sr-Latn-RS" sz="2000" b="1">
                <a:latin typeface="Century Gothic" panose="020B0502020202020204" pitchFamily="34" charset="0"/>
              </a:rPr>
              <a:t>According to solubility</a:t>
            </a:r>
          </a:p>
          <a:p>
            <a:pPr algn="ctr" eaLnBrk="1" hangingPunct="1">
              <a:spcBef>
                <a:spcPct val="50000"/>
              </a:spcBef>
              <a:buFontTx/>
              <a:buAutoNum type="arabicPeriod"/>
            </a:pPr>
            <a:r>
              <a:rPr lang="hr-HR" altLang="sr-Latn-RS" sz="2000" b="1">
                <a:latin typeface="Century Gothic" panose="020B0502020202020204" pitchFamily="34" charset="0"/>
              </a:rPr>
              <a:t>According to charge</a:t>
            </a:r>
          </a:p>
          <a:p>
            <a:pPr algn="ctr" eaLnBrk="1" hangingPunct="1">
              <a:spcBef>
                <a:spcPct val="50000"/>
              </a:spcBef>
              <a:buFontTx/>
              <a:buAutoNum type="arabicPeriod"/>
            </a:pPr>
            <a:r>
              <a:rPr lang="hr-HR" altLang="sr-Latn-RS" sz="2000" b="1">
                <a:latin typeface="Century Gothic" panose="020B0502020202020204" pitchFamily="34" charset="0"/>
              </a:rPr>
              <a:t>According to specific binding affinity</a:t>
            </a:r>
          </a:p>
        </p:txBody>
      </p:sp>
    </p:spTree>
    <p:extLst>
      <p:ext uri="{BB962C8B-B14F-4D97-AF65-F5344CB8AC3E}">
        <p14:creationId xmlns:p14="http://schemas.microsoft.com/office/powerpoint/2010/main" val="1171929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3315" name="Picture 3" descr="sarcom2"/>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1403350" y="1844675"/>
            <a:ext cx="30353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4"/>
          <p:cNvSpPr>
            <a:spLocks noChangeArrowheads="1"/>
          </p:cNvSpPr>
          <p:nvPr/>
        </p:nvSpPr>
        <p:spPr bwMode="auto">
          <a:xfrm>
            <a:off x="1042988" y="4076700"/>
            <a:ext cx="7637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000" b="1">
                <a:latin typeface="Century Gothic" panose="020B0502020202020204" pitchFamily="34" charset="0"/>
              </a:rPr>
              <a:t>Mechanical </a:t>
            </a:r>
            <a:r>
              <a:rPr lang="hr-HR" altLang="sr-Latn-RS" sz="2000">
                <a:latin typeface="Century Gothic" panose="020B0502020202020204" pitchFamily="34" charset="0"/>
              </a:rPr>
              <a:t> </a:t>
            </a:r>
            <a:r>
              <a:rPr lang="hr-HR" altLang="sr-Latn-RS" sz="2000" b="1">
                <a:latin typeface="Century Gothic" panose="020B0502020202020204" pitchFamily="34" charset="0"/>
              </a:rPr>
              <a:t>rigidity </a:t>
            </a:r>
            <a:r>
              <a:rPr lang="hr-HR" altLang="sr-Latn-RS" sz="2000">
                <a:latin typeface="Century Gothic" panose="020B0502020202020204" pitchFamily="34" charset="0"/>
              </a:rPr>
              <a:t>-</a:t>
            </a:r>
            <a:r>
              <a:rPr lang="hr-HR" altLang="sr-Latn-RS" sz="2000" b="1">
                <a:latin typeface="Century Gothic" panose="020B0502020202020204" pitchFamily="34" charset="0"/>
              </a:rPr>
              <a:t> </a:t>
            </a:r>
            <a:r>
              <a:rPr lang="hr-HR" altLang="sr-Latn-RS" sz="2000">
                <a:latin typeface="Century Gothic" panose="020B0502020202020204" pitchFamily="34" charset="0"/>
              </a:rPr>
              <a:t>collagen in the skin and bone structure</a:t>
            </a:r>
          </a:p>
        </p:txBody>
      </p:sp>
      <p:pic>
        <p:nvPicPr>
          <p:cNvPr id="13317" name="Picture 5" descr="1948collagen"/>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3276600" y="4508500"/>
            <a:ext cx="25146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kinesin_walki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1978025"/>
            <a:ext cx="19431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251520" y="437068"/>
            <a:ext cx="88190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dirty="0" err="1">
                <a:latin typeface="Century Gothic" panose="020B0502020202020204" pitchFamily="34" charset="0"/>
              </a:rPr>
              <a:t>Movement</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coordination</a:t>
            </a:r>
            <a:r>
              <a:rPr lang="hr-HR" altLang="sr-Latn-RS" sz="2000" dirty="0">
                <a:latin typeface="Century Gothic" panose="020B0502020202020204" pitchFamily="34" charset="0"/>
              </a:rPr>
              <a:t> - </a:t>
            </a:r>
            <a:r>
              <a:rPr lang="hr-HR" altLang="sr-Latn-RS" sz="2000" dirty="0" err="1">
                <a:latin typeface="Century Gothic" panose="020B0502020202020204" pitchFamily="34" charset="0"/>
              </a:rPr>
              <a:t>actin</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myosin</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and</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other</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muscle</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tissue</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proteins</a:t>
            </a:r>
            <a:r>
              <a:rPr lang="hr-HR" altLang="sr-Latn-RS" sz="2000" dirty="0">
                <a:latin typeface="Century Gothic" panose="020B0502020202020204" pitchFamily="34" charset="0"/>
              </a:rPr>
              <a:t>; </a:t>
            </a:r>
            <a:r>
              <a:rPr lang="hr-HR" altLang="sr-Latn-RS" sz="2000" dirty="0" err="1" smtClean="0">
                <a:latin typeface="Century Gothic" panose="020B0502020202020204" pitchFamily="34" charset="0"/>
              </a:rPr>
              <a:t>cellular</a:t>
            </a:r>
            <a:r>
              <a:rPr lang="hr-HR" altLang="sr-Latn-RS" sz="2000" dirty="0" smtClean="0">
                <a:latin typeface="Century Gothic" panose="020B0502020202020204" pitchFamily="34" charset="0"/>
              </a:rPr>
              <a:t> </a:t>
            </a:r>
            <a:r>
              <a:rPr lang="hr-HR" altLang="sr-Latn-RS" sz="2000" dirty="0" err="1">
                <a:latin typeface="Century Gothic" panose="020B0502020202020204" pitchFamily="34" charset="0"/>
              </a:rPr>
              <a:t>movement</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by</a:t>
            </a:r>
            <a:r>
              <a:rPr lang="hr-HR" altLang="sr-Latn-RS" sz="2000" dirty="0">
                <a:latin typeface="Century Gothic" panose="020B0502020202020204" pitchFamily="34" charset="0"/>
              </a:rPr>
              <a:t> protein motor </a:t>
            </a:r>
            <a:r>
              <a:rPr lang="hr-HR" altLang="sr-Latn-RS" sz="2000" dirty="0" err="1" smtClean="0">
                <a:latin typeface="Century Gothic" panose="020B0502020202020204" pitchFamily="34" charset="0"/>
              </a:rPr>
              <a:t>molecules</a:t>
            </a:r>
            <a:r>
              <a:rPr lang="en-US" altLang="sr-Latn-RS" sz="2000" dirty="0" smtClean="0">
                <a:latin typeface="Century Gothic" panose="020B0502020202020204" pitchFamily="34" charset="0"/>
              </a:rPr>
              <a:t>                               (for example, kinesin enables transport of intracellular components)</a:t>
            </a:r>
            <a:endParaRPr lang="hr-HR" altLang="sr-Latn-RS" sz="2000"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981075"/>
            <a:ext cx="31162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341438"/>
            <a:ext cx="16922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5" y="1123950"/>
            <a:ext cx="268763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8"/>
          <p:cNvSpPr txBox="1">
            <a:spLocks noChangeArrowheads="1"/>
          </p:cNvSpPr>
          <p:nvPr/>
        </p:nvSpPr>
        <p:spPr bwMode="auto">
          <a:xfrm>
            <a:off x="684213" y="5357813"/>
            <a:ext cx="7848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u="sng">
                <a:latin typeface="Century Gothic" panose="020B0502020202020204" pitchFamily="34" charset="0"/>
              </a:rPr>
              <a:t>Chromatographic methods used in protein purification:</a:t>
            </a:r>
            <a:r>
              <a:rPr lang="hr-HR" altLang="sr-Latn-RS" sz="2000">
                <a:latin typeface="Century Gothic" panose="020B0502020202020204" pitchFamily="34" charset="0"/>
              </a:rPr>
              <a:t>                      1. ion-exchange chromatography;                                                           2. size-exclusion chromatography (gel-filtration);                                                     3. affinity chromatography.</a:t>
            </a:r>
          </a:p>
        </p:txBody>
      </p:sp>
    </p:spTree>
    <p:extLst>
      <p:ext uri="{BB962C8B-B14F-4D97-AF65-F5344CB8AC3E}">
        <p14:creationId xmlns:p14="http://schemas.microsoft.com/office/powerpoint/2010/main" val="14774139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921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3859213"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765175"/>
            <a:ext cx="2260600"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7"/>
          <p:cNvSpPr txBox="1">
            <a:spLocks noChangeArrowheads="1"/>
          </p:cNvSpPr>
          <p:nvPr/>
        </p:nvSpPr>
        <p:spPr bwMode="auto">
          <a:xfrm>
            <a:off x="1331913" y="620713"/>
            <a:ext cx="4032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000" b="1" u="sng">
                <a:solidFill>
                  <a:schemeClr val="accent2"/>
                </a:solidFill>
                <a:latin typeface="Century Gothic" panose="020B0502020202020204" pitchFamily="34" charset="0"/>
              </a:rPr>
              <a:t>Electrophoresis</a:t>
            </a:r>
          </a:p>
        </p:txBody>
      </p:sp>
    </p:spTree>
    <p:extLst>
      <p:ext uri="{BB962C8B-B14F-4D97-AF65-F5344CB8AC3E}">
        <p14:creationId xmlns:p14="http://schemas.microsoft.com/office/powerpoint/2010/main" val="20349367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812925" y="1738313"/>
            <a:ext cx="2378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r-Latn-CS" altLang="sr-Latn-RS" sz="1600">
              <a:latin typeface="Times New Roman" panose="02020603050405020304" pitchFamily="18" charset="0"/>
            </a:endParaRPr>
          </a:p>
        </p:txBody>
      </p:sp>
      <p:sp>
        <p:nvSpPr>
          <p:cNvPr id="100355" name="Text Box 3"/>
          <p:cNvSpPr txBox="1">
            <a:spLocks noChangeArrowheads="1"/>
          </p:cNvSpPr>
          <p:nvPr/>
        </p:nvSpPr>
        <p:spPr bwMode="auto">
          <a:xfrm>
            <a:off x="292100" y="1557338"/>
            <a:ext cx="8640763" cy="4149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50000"/>
              </a:spcBef>
              <a:buFontTx/>
              <a:buNone/>
            </a:pPr>
            <a:r>
              <a:rPr lang="hr-HR" altLang="sr-Latn-RS" sz="2000" b="1" u="sng" dirty="0">
                <a:solidFill>
                  <a:srgbClr val="FF0000"/>
                </a:solidFill>
                <a:latin typeface="Century Gothic" panose="020B0502020202020204" pitchFamily="34" charset="0"/>
              </a:rPr>
              <a:t>SUMMARY – </a:t>
            </a:r>
            <a:r>
              <a:rPr lang="hr-HR" altLang="sr-Latn-RS" sz="2000" b="1" u="sng" dirty="0" err="1">
                <a:solidFill>
                  <a:srgbClr val="FF0000"/>
                </a:solidFill>
                <a:latin typeface="Century Gothic" panose="020B0502020202020204" pitchFamily="34" charset="0"/>
              </a:rPr>
              <a:t>Proteins</a:t>
            </a:r>
            <a:r>
              <a:rPr lang="hr-HR" altLang="sr-Latn-RS" sz="2000" b="1" u="sng" dirty="0">
                <a:solidFill>
                  <a:srgbClr val="FF0000"/>
                </a:solidFill>
                <a:latin typeface="Century Gothic" panose="020B0502020202020204" pitchFamily="34" charset="0"/>
              </a:rPr>
              <a:t> </a:t>
            </a:r>
          </a:p>
          <a:p>
            <a:pPr algn="just" eaLnBrk="1" hangingPunct="1">
              <a:lnSpc>
                <a:spcPct val="130000"/>
              </a:lnSpc>
              <a:spcBef>
                <a:spcPct val="50000"/>
              </a:spcBef>
              <a:buFontTx/>
              <a:buAutoNum type="arabicPeriod"/>
            </a:pPr>
            <a:r>
              <a:rPr lang="en-US" altLang="sr-Latn-RS" sz="1800" dirty="0">
                <a:latin typeface="Century Gothic" panose="020B0502020202020204" pitchFamily="34" charset="0"/>
              </a:rPr>
              <a:t>Proteins are made of amino acids. All naturally occurring pro</a:t>
            </a:r>
            <a:r>
              <a:rPr lang="hr-HR" altLang="sr-Latn-RS" sz="1800" dirty="0" err="1">
                <a:latin typeface="Century Gothic" panose="020B0502020202020204" pitchFamily="34" charset="0"/>
              </a:rPr>
              <a:t>teins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consist</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the</a:t>
            </a:r>
            <a:r>
              <a:rPr lang="hr-HR" altLang="sr-Latn-RS" sz="1800" dirty="0">
                <a:latin typeface="Century Gothic" panose="020B0502020202020204" pitchFamily="34" charset="0"/>
              </a:rPr>
              <a:t> same 20 </a:t>
            </a:r>
            <a:r>
              <a:rPr lang="hr-HR" altLang="sr-Latn-RS" sz="1800" dirty="0" err="1">
                <a:latin typeface="Century Gothic" panose="020B0502020202020204" pitchFamily="34" charset="0"/>
              </a:rPr>
              <a:t>amino</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acids</a:t>
            </a:r>
            <a:r>
              <a:rPr lang="hr-HR" altLang="sr-Latn-RS" sz="1800" dirty="0">
                <a:latin typeface="Century Gothic" panose="020B0502020202020204" pitchFamily="34" charset="0"/>
              </a:rPr>
              <a:t>. Side </a:t>
            </a:r>
            <a:r>
              <a:rPr lang="hr-HR" altLang="sr-Latn-RS" sz="1800" dirty="0" err="1">
                <a:latin typeface="Century Gothic" panose="020B0502020202020204" pitchFamily="34" charset="0"/>
              </a:rPr>
              <a:t>chains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amino</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acids</a:t>
            </a:r>
            <a:r>
              <a:rPr lang="hr-HR" altLang="sr-Latn-RS" sz="1800" dirty="0">
                <a:latin typeface="Century Gothic" panose="020B0502020202020204" pitchFamily="34" charset="0"/>
              </a:rPr>
              <a:t> are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variable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sizes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shapes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and</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contain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different</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functional</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groups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thus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many</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diverse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structures</a:t>
            </a:r>
            <a:r>
              <a:rPr lang="hr-HR" altLang="sr-Latn-RS" sz="1800" dirty="0">
                <a:latin typeface="Century Gothic" panose="020B0502020202020204" pitchFamily="34" charset="0"/>
              </a:rPr>
              <a:t> are </a:t>
            </a:r>
            <a:r>
              <a:rPr lang="hr-HR" altLang="sr-Latn-RS" sz="1800" dirty="0" err="1">
                <a:latin typeface="Century Gothic" panose="020B0502020202020204" pitchFamily="34" charset="0"/>
              </a:rPr>
              <a:t>possible</a:t>
            </a:r>
            <a:r>
              <a:rPr lang="hr-HR" altLang="sr-Latn-RS" sz="1800" dirty="0">
                <a:latin typeface="Century Gothic" panose="020B0502020202020204" pitchFamily="34" charset="0"/>
              </a:rPr>
              <a:t>. </a:t>
            </a:r>
          </a:p>
          <a:p>
            <a:pPr algn="just" eaLnBrk="1" hangingPunct="1">
              <a:lnSpc>
                <a:spcPct val="130000"/>
              </a:lnSpc>
              <a:spcBef>
                <a:spcPct val="50000"/>
              </a:spcBef>
              <a:buFontTx/>
              <a:buAutoNum type="arabicPeriod"/>
            </a:pPr>
            <a:r>
              <a:rPr lang="hr-HR" altLang="sr-Latn-RS" sz="1800" dirty="0" err="1">
                <a:latin typeface="Century Gothic" panose="020B0502020202020204" pitchFamily="34" charset="0"/>
              </a:rPr>
              <a:t>Levels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protein </a:t>
            </a:r>
            <a:r>
              <a:rPr lang="hr-HR" altLang="sr-Latn-RS" sz="1800" dirty="0" err="1">
                <a:latin typeface="Century Gothic" panose="020B0502020202020204" pitchFamily="34" charset="0"/>
              </a:rPr>
              <a:t>structure</a:t>
            </a:r>
            <a:r>
              <a:rPr lang="hr-HR" altLang="sr-Latn-RS" sz="1800" dirty="0">
                <a:latin typeface="Century Gothic" panose="020B0502020202020204" pitchFamily="34" charset="0"/>
              </a:rPr>
              <a:t> are: </a:t>
            </a:r>
            <a:r>
              <a:rPr lang="en-US" altLang="sr-Latn-RS" sz="1800" b="1" dirty="0" err="1">
                <a:latin typeface="Century Gothic" panose="020B0502020202020204" pitchFamily="34" charset="0"/>
              </a:rPr>
              <a:t>primar</a:t>
            </a:r>
            <a:r>
              <a:rPr lang="hr-HR" altLang="sr-Latn-RS" sz="1800" b="1" dirty="0">
                <a:latin typeface="Century Gothic" panose="020B0502020202020204" pitchFamily="34" charset="0"/>
              </a:rPr>
              <a:t>y</a:t>
            </a:r>
            <a:r>
              <a:rPr lang="en-US" altLang="sr-Latn-RS" sz="1800" b="1" dirty="0">
                <a:latin typeface="Century Gothic" panose="020B0502020202020204" pitchFamily="34" charset="0"/>
              </a:rPr>
              <a:t>, se</a:t>
            </a:r>
            <a:r>
              <a:rPr lang="hr-HR" altLang="sr-Latn-RS" sz="1800" b="1" dirty="0" err="1">
                <a:latin typeface="Century Gothic" panose="020B0502020202020204" pitchFamily="34" charset="0"/>
              </a:rPr>
              <a:t>condary</a:t>
            </a:r>
            <a:r>
              <a:rPr lang="en-US" altLang="sr-Latn-RS" sz="1800" b="1" dirty="0">
                <a:latin typeface="Century Gothic" panose="020B0502020202020204" pitchFamily="34" charset="0"/>
              </a:rPr>
              <a:t>, </a:t>
            </a:r>
            <a:r>
              <a:rPr lang="en-US" altLang="sr-Latn-RS" sz="1800" b="1" dirty="0" err="1" smtClean="0">
                <a:latin typeface="Century Gothic" panose="020B0502020202020204" pitchFamily="34" charset="0"/>
              </a:rPr>
              <a:t>terti</a:t>
            </a:r>
            <a:r>
              <a:rPr lang="hr-HR" altLang="sr-Latn-RS" sz="1800" b="1" dirty="0" err="1">
                <a:latin typeface="Century Gothic" panose="020B0502020202020204" pitchFamily="34" charset="0"/>
              </a:rPr>
              <a:t>ary</a:t>
            </a:r>
            <a:r>
              <a:rPr lang="en-US" altLang="sr-Latn-RS" sz="1800" b="1" dirty="0">
                <a:latin typeface="Century Gothic" panose="020B0502020202020204" pitchFamily="34" charset="0"/>
              </a:rPr>
              <a:t> </a:t>
            </a:r>
            <a:r>
              <a:rPr lang="hr-HR" altLang="sr-Latn-RS" sz="1800" b="1" dirty="0" err="1">
                <a:latin typeface="Century Gothic" panose="020B0502020202020204" pitchFamily="34" charset="0"/>
              </a:rPr>
              <a:t>and</a:t>
            </a:r>
            <a:r>
              <a:rPr lang="hr-HR" altLang="sr-Latn-RS" sz="1800" b="1" dirty="0">
                <a:latin typeface="Century Gothic" panose="020B0502020202020204" pitchFamily="34" charset="0"/>
              </a:rPr>
              <a:t> </a:t>
            </a:r>
            <a:r>
              <a:rPr lang="hr-HR" altLang="sr-Latn-RS" sz="1800" b="1" dirty="0" err="1">
                <a:latin typeface="Century Gothic" panose="020B0502020202020204" pitchFamily="34" charset="0"/>
              </a:rPr>
              <a:t>quaternary</a:t>
            </a:r>
            <a:r>
              <a:rPr lang="en-US" altLang="sr-Latn-RS" sz="1800" b="1" dirty="0">
                <a:latin typeface="Century Gothic" panose="020B0502020202020204" pitchFamily="34" charset="0"/>
              </a:rPr>
              <a:t>. </a:t>
            </a:r>
          </a:p>
          <a:p>
            <a:pPr algn="just" eaLnBrk="1" hangingPunct="1">
              <a:lnSpc>
                <a:spcPct val="130000"/>
              </a:lnSpc>
              <a:spcBef>
                <a:spcPct val="50000"/>
              </a:spcBef>
              <a:buFontTx/>
              <a:buAutoNum type="arabicPeriod"/>
            </a:pPr>
            <a:r>
              <a:rPr lang="hr-HR" altLang="sr-Latn-RS" sz="1800" dirty="0">
                <a:latin typeface="Century Gothic" panose="020B0502020202020204" pitchFamily="34" charset="0"/>
              </a:rPr>
              <a:t>Amino </a:t>
            </a:r>
            <a:r>
              <a:rPr lang="hr-HR" altLang="sr-Latn-RS" sz="1800" dirty="0" err="1">
                <a:latin typeface="Century Gothic" panose="020B0502020202020204" pitchFamily="34" charset="0"/>
              </a:rPr>
              <a:t>acid</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sequence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protein (</a:t>
            </a:r>
            <a:r>
              <a:rPr lang="hr-HR" altLang="sr-Latn-RS" sz="1800" i="1" dirty="0" err="1">
                <a:latin typeface="Century Gothic" panose="020B0502020202020204" pitchFamily="34" charset="0"/>
              </a:rPr>
              <a:t>primary</a:t>
            </a:r>
            <a:r>
              <a:rPr lang="hr-HR" altLang="sr-Latn-RS" sz="1800" i="1" dirty="0">
                <a:latin typeface="Century Gothic" panose="020B0502020202020204" pitchFamily="34" charset="0"/>
              </a:rPr>
              <a:t> </a:t>
            </a:r>
            <a:r>
              <a:rPr lang="hr-HR" altLang="sr-Latn-RS" sz="1800" i="1" dirty="0" err="1">
                <a:latin typeface="Century Gothic" panose="020B0502020202020204" pitchFamily="34" charset="0"/>
              </a:rPr>
              <a:t>structure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determines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its</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three-dimensional</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structure</a:t>
            </a:r>
            <a:r>
              <a:rPr lang="hr-HR" altLang="sr-Latn-RS" sz="1800" dirty="0">
                <a:latin typeface="Century Gothic" panose="020B0502020202020204" pitchFamily="34" charset="0"/>
              </a:rPr>
              <a:t> (</a:t>
            </a:r>
            <a:r>
              <a:rPr lang="hr-HR" altLang="sr-Latn-RS" sz="1800" i="1" dirty="0" err="1">
                <a:latin typeface="Century Gothic" panose="020B0502020202020204" pitchFamily="34" charset="0"/>
              </a:rPr>
              <a:t>secondary</a:t>
            </a:r>
            <a:r>
              <a:rPr lang="hr-HR" altLang="sr-Latn-RS" sz="1800" i="1" dirty="0">
                <a:latin typeface="Century Gothic" panose="020B0502020202020204" pitchFamily="34" charset="0"/>
              </a:rPr>
              <a:t> </a:t>
            </a:r>
            <a:r>
              <a:rPr lang="hr-HR" altLang="sr-Latn-RS" sz="1800" i="1" dirty="0" err="1">
                <a:latin typeface="Century Gothic" panose="020B0502020202020204" pitchFamily="34" charset="0"/>
              </a:rPr>
              <a:t>and</a:t>
            </a:r>
            <a:r>
              <a:rPr lang="hr-HR" altLang="sr-Latn-RS" sz="1800" i="1" dirty="0">
                <a:latin typeface="Century Gothic" panose="020B0502020202020204" pitchFamily="34" charset="0"/>
              </a:rPr>
              <a:t> </a:t>
            </a:r>
            <a:r>
              <a:rPr lang="hr-HR" altLang="sr-Latn-RS" sz="1800" i="1" dirty="0" err="1" smtClean="0">
                <a:latin typeface="Century Gothic" panose="020B0502020202020204" pitchFamily="34" charset="0"/>
              </a:rPr>
              <a:t>ter</a:t>
            </a:r>
            <a:r>
              <a:rPr lang="en-US" altLang="sr-Latn-RS" sz="1800" i="1" dirty="0" smtClean="0">
                <a:latin typeface="Century Gothic" panose="020B0502020202020204" pitchFamily="34" charset="0"/>
              </a:rPr>
              <a:t>t</a:t>
            </a:r>
            <a:r>
              <a:rPr lang="hr-HR" altLang="sr-Latn-RS" sz="1800" i="1" dirty="0" err="1" smtClean="0">
                <a:latin typeface="Century Gothic" panose="020B0502020202020204" pitchFamily="34" charset="0"/>
              </a:rPr>
              <a:t>iary</a:t>
            </a:r>
            <a:r>
              <a:rPr lang="hr-HR" altLang="sr-Latn-RS" sz="1800" i="1" dirty="0" smtClean="0">
                <a:latin typeface="Century Gothic" panose="020B0502020202020204" pitchFamily="34" charset="0"/>
              </a:rPr>
              <a:t> </a:t>
            </a:r>
            <a:r>
              <a:rPr lang="hr-HR" altLang="sr-Latn-RS" sz="1800" i="1" dirty="0" err="1">
                <a:latin typeface="Century Gothic" panose="020B0502020202020204" pitchFamily="34" charset="0"/>
              </a:rPr>
              <a:t>structure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and</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the</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function</a:t>
            </a:r>
            <a:r>
              <a:rPr lang="hr-HR" altLang="sr-Latn-RS" sz="1800" dirty="0">
                <a:latin typeface="Century Gothic" panose="020B0502020202020204" pitchFamily="34" charset="0"/>
              </a:rPr>
              <a:t> </a:t>
            </a:r>
            <a:r>
              <a:rPr lang="hr-HR" altLang="sr-Latn-RS" sz="1800" dirty="0" err="1">
                <a:latin typeface="Century Gothic" panose="020B0502020202020204" pitchFamily="34" charset="0"/>
              </a:rPr>
              <a:t>of</a:t>
            </a:r>
            <a:r>
              <a:rPr lang="hr-HR" altLang="sr-Latn-RS" sz="1800" dirty="0">
                <a:latin typeface="Century Gothic" panose="020B0502020202020204" pitchFamily="34" charset="0"/>
              </a:rPr>
              <a:t> a protein. </a:t>
            </a:r>
            <a:endParaRPr lang="en-GB" altLang="sr-Latn-RS" sz="1600" dirty="0">
              <a:latin typeface="Times New Roman" panose="02020603050405020304" pitchFamily="18" charset="0"/>
            </a:endParaRPr>
          </a:p>
        </p:txBody>
      </p:sp>
      <p:pic>
        <p:nvPicPr>
          <p:cNvPr id="100356" name="Picture 5" descr="idea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98425"/>
            <a:ext cx="4667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107504" y="908720"/>
            <a:ext cx="8856662" cy="575542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None/>
            </a:pPr>
            <a:r>
              <a:rPr lang="en-US" altLang="en-US" sz="2000" b="1" u="sng" dirty="0" smtClean="0">
                <a:latin typeface="Calibri" panose="020F0502020204030204" pitchFamily="34" charset="0"/>
                <a:cs typeface="Calibri" panose="020F0502020204030204" pitchFamily="34" charset="0"/>
              </a:rPr>
              <a:t>LEARNING OUTCOMES</a:t>
            </a:r>
            <a:endParaRPr lang="en-US" altLang="en-US" sz="2000" b="1" u="sng" dirty="0">
              <a:latin typeface="Calibri" panose="020F0502020204030204" pitchFamily="34" charset="0"/>
              <a:cs typeface="Calibri" panose="020F0502020204030204" pitchFamily="34" charset="0"/>
            </a:endParaRPr>
          </a:p>
          <a:p>
            <a:pPr marL="171450" indent="-171450" eaLnBrk="1" hangingPunct="1">
              <a:spcBef>
                <a:spcPct val="0"/>
              </a:spcBef>
              <a:buFont typeface="Wingdings" panose="05000000000000000000" pitchFamily="2" charset="2"/>
              <a:buChar char="§"/>
            </a:pPr>
            <a:endParaRPr lang="en-US" altLang="en-US" sz="800" b="1" dirty="0">
              <a:latin typeface="Calibri" panose="020F0502020204030204" pitchFamily="34" charset="0"/>
              <a:cs typeface="Calibri" panose="020F0502020204030204" pitchFamily="34" charset="0"/>
            </a:endParaRPr>
          </a:p>
          <a:p>
            <a:pPr marL="342900" indent="-342900" eaLnBrk="1" hangingPunct="1">
              <a:spcBef>
                <a:spcPct val="0"/>
              </a:spcBef>
              <a:buFont typeface="Wingdings" panose="05000000000000000000" pitchFamily="2" charset="2"/>
              <a:buChar char="§"/>
            </a:pPr>
            <a:r>
              <a:rPr lang="en-US" altLang="en-US" sz="2000" dirty="0" smtClean="0">
                <a:latin typeface="Calibri" panose="020F0502020204030204" pitchFamily="34" charset="0"/>
                <a:cs typeface="Calibri" panose="020F0502020204030204" pitchFamily="34" charset="0"/>
              </a:rPr>
              <a:t>To describe main structural features of proteins as </a:t>
            </a:r>
            <a:r>
              <a:rPr lang="en-US" altLang="en-US" sz="2000" b="1" dirty="0" smtClean="0">
                <a:latin typeface="Calibri" panose="020F0502020204030204" pitchFamily="34" charset="0"/>
                <a:cs typeface="Calibri" panose="020F0502020204030204" pitchFamily="34" charset="0"/>
              </a:rPr>
              <a:t>polymers of amino acids</a:t>
            </a:r>
            <a:r>
              <a:rPr lang="en-US" altLang="en-US" sz="2000" dirty="0" smtClean="0">
                <a:latin typeface="Calibri" panose="020F0502020204030204" pitchFamily="34" charset="0"/>
                <a:cs typeface="Calibri" panose="020F0502020204030204" pitchFamily="34" charset="0"/>
              </a:rPr>
              <a:t>;</a:t>
            </a:r>
            <a:endParaRPr lang="en-US" altLang="en-US" sz="2000" dirty="0">
              <a:latin typeface="Calibri" panose="020F0502020204030204" pitchFamily="34" charset="0"/>
              <a:cs typeface="Calibri" panose="020F0502020204030204" pitchFamily="34" charset="0"/>
            </a:endParaRPr>
          </a:p>
          <a:p>
            <a:pPr marL="342900" indent="-342900" eaLnBrk="1" hangingPunct="1">
              <a:spcBef>
                <a:spcPct val="0"/>
              </a:spcBef>
              <a:buFont typeface="Wingdings" panose="05000000000000000000" pitchFamily="2" charset="2"/>
              <a:buChar char="§"/>
            </a:pPr>
            <a:r>
              <a:rPr lang="en-US" altLang="en-US" sz="2000" dirty="0" smtClean="0">
                <a:latin typeface="Calibri" panose="020F0502020204030204" pitchFamily="34" charset="0"/>
                <a:cs typeface="Calibri" panose="020F0502020204030204" pitchFamily="34" charset="0"/>
              </a:rPr>
              <a:t>To understand </a:t>
            </a:r>
            <a:r>
              <a:rPr lang="en-US" altLang="en-US" sz="2000" b="1" dirty="0" smtClean="0">
                <a:latin typeface="Calibri" panose="020F0502020204030204" pitchFamily="34" charset="0"/>
                <a:cs typeface="Calibri" panose="020F0502020204030204" pitchFamily="34" charset="0"/>
              </a:rPr>
              <a:t>acid-base properties of proteins </a:t>
            </a:r>
            <a:r>
              <a:rPr lang="en-US" altLang="en-US" sz="2000" dirty="0" smtClean="0">
                <a:latin typeface="Calibri" panose="020F0502020204030204" pitchFamily="34" charset="0"/>
                <a:cs typeface="Calibri" panose="020F0502020204030204" pitchFamily="34" charset="0"/>
              </a:rPr>
              <a:t>being polymers of amino acids;</a:t>
            </a:r>
            <a:endParaRPr lang="en-US" altLang="en-US" sz="2000" dirty="0">
              <a:latin typeface="Calibri" panose="020F0502020204030204" pitchFamily="34" charset="0"/>
              <a:cs typeface="Calibri" panose="020F0502020204030204" pitchFamily="34" charset="0"/>
            </a:endParaRPr>
          </a:p>
          <a:p>
            <a:pPr marL="342900" indent="-342900" eaLnBrk="1" hangingPunct="1">
              <a:spcBef>
                <a:spcPct val="0"/>
              </a:spcBef>
              <a:buFont typeface="Wingdings" panose="05000000000000000000" pitchFamily="2" charset="2"/>
              <a:buChar char="§"/>
            </a:pPr>
            <a:r>
              <a:rPr lang="en-US" altLang="en-US" sz="2000" dirty="0" smtClean="0">
                <a:latin typeface="Calibri" panose="020F0502020204030204" pitchFamily="34" charset="0"/>
                <a:cs typeface="Calibri" panose="020F0502020204030204" pitchFamily="34" charset="0"/>
              </a:rPr>
              <a:t>To be acquainted with a </a:t>
            </a:r>
            <a:r>
              <a:rPr lang="en-US" altLang="en-US" sz="2000" b="1" dirty="0" smtClean="0">
                <a:latin typeface="Calibri" panose="020F0502020204030204" pitchFamily="34" charset="0"/>
                <a:cs typeface="Calibri" panose="020F0502020204030204" pitchFamily="34" charset="0"/>
              </a:rPr>
              <a:t>general classification of proteins </a:t>
            </a:r>
            <a:r>
              <a:rPr lang="en-US" altLang="en-US" sz="2000" dirty="0" smtClean="0">
                <a:latin typeface="Calibri" panose="020F0502020204030204" pitchFamily="34" charset="0"/>
                <a:cs typeface="Calibri" panose="020F0502020204030204" pitchFamily="34" charset="0"/>
              </a:rPr>
              <a:t>according to their three-dimensional conformation (globular and fibrillary proteins) and water solubility;</a:t>
            </a:r>
            <a:endParaRPr lang="en-US" altLang="en-US" sz="2000" dirty="0">
              <a:latin typeface="Calibri" panose="020F0502020204030204" pitchFamily="34" charset="0"/>
              <a:cs typeface="Calibri" panose="020F0502020204030204" pitchFamily="34" charset="0"/>
            </a:endParaRPr>
          </a:p>
          <a:p>
            <a:pPr marL="342900" indent="-342900" eaLnBrk="1" hangingPunct="1">
              <a:spcBef>
                <a:spcPct val="0"/>
              </a:spcBef>
              <a:buFont typeface="Wingdings" panose="05000000000000000000" pitchFamily="2" charset="2"/>
              <a:buChar char="§"/>
            </a:pPr>
            <a:r>
              <a:rPr lang="en-US" altLang="en-US" sz="2000" dirty="0" smtClean="0">
                <a:latin typeface="Calibri" panose="020F0502020204030204" pitchFamily="34" charset="0"/>
                <a:cs typeface="Calibri" panose="020F0502020204030204" pitchFamily="34" charset="0"/>
              </a:rPr>
              <a:t>To recognize </a:t>
            </a:r>
            <a:r>
              <a:rPr lang="en-US" altLang="en-US" sz="2000" b="1" dirty="0" smtClean="0">
                <a:latin typeface="Calibri" panose="020F0502020204030204" pitchFamily="34" charset="0"/>
                <a:cs typeface="Calibri" panose="020F0502020204030204" pitchFamily="34" charset="0"/>
              </a:rPr>
              <a:t>classes of complex proteins </a:t>
            </a:r>
            <a:r>
              <a:rPr lang="en-US" altLang="en-US" sz="2000" dirty="0" smtClean="0">
                <a:latin typeface="Calibri" panose="020F0502020204030204" pitchFamily="34" charset="0"/>
                <a:cs typeface="Calibri" panose="020F0502020204030204" pitchFamily="34" charset="0"/>
              </a:rPr>
              <a:t>(such as hemoproteins, lipoproteins, glycoproteins, phosphoproteins); </a:t>
            </a:r>
            <a:endParaRPr lang="en-US" altLang="en-US" sz="2000" dirty="0">
              <a:latin typeface="Calibri" panose="020F0502020204030204" pitchFamily="34" charset="0"/>
              <a:cs typeface="Calibri" panose="020F0502020204030204" pitchFamily="34" charset="0"/>
            </a:endParaRPr>
          </a:p>
          <a:p>
            <a:pPr marL="342900" indent="-342900" eaLnBrk="1" hangingPunct="1">
              <a:spcBef>
                <a:spcPct val="0"/>
              </a:spcBef>
              <a:buFont typeface="Wingdings" panose="05000000000000000000" pitchFamily="2" charset="2"/>
              <a:buChar char="§"/>
            </a:pPr>
            <a:r>
              <a:rPr lang="en-US" altLang="en-US" sz="2000" dirty="0" smtClean="0">
                <a:latin typeface="Calibri" panose="020F0502020204030204" pitchFamily="34" charset="0"/>
                <a:cs typeface="Calibri" panose="020F0502020204030204" pitchFamily="34" charset="0"/>
              </a:rPr>
              <a:t>To understand and distinguish </a:t>
            </a:r>
            <a:r>
              <a:rPr lang="en-US" altLang="en-US" sz="2000" b="1" dirty="0" smtClean="0">
                <a:latin typeface="Calibri" panose="020F0502020204030204" pitchFamily="34" charset="0"/>
                <a:cs typeface="Calibri" panose="020F0502020204030204" pitchFamily="34" charset="0"/>
              </a:rPr>
              <a:t>levels of structural organization of proteins </a:t>
            </a:r>
            <a:r>
              <a:rPr lang="en-US" altLang="en-US" sz="2000" dirty="0" smtClean="0">
                <a:latin typeface="Calibri" panose="020F0502020204030204" pitchFamily="34" charset="0"/>
                <a:cs typeface="Calibri" panose="020F0502020204030204" pitchFamily="34" charset="0"/>
              </a:rPr>
              <a:t>(</a:t>
            </a:r>
            <a:r>
              <a:rPr lang="en-US" altLang="en-US" sz="2000" dirty="0">
                <a:latin typeface="Calibri" panose="020F0502020204030204" pitchFamily="34" charset="0"/>
                <a:cs typeface="Calibri" panose="020F0502020204030204" pitchFamily="34" charset="0"/>
              </a:rPr>
              <a:t>p</a:t>
            </a:r>
            <a:r>
              <a:rPr lang="hr-HR" altLang="en-US" sz="2000" dirty="0" err="1" smtClean="0">
                <a:latin typeface="Calibri" panose="020F0502020204030204" pitchFamily="34" charset="0"/>
                <a:cs typeface="Calibri" panose="020F0502020204030204" pitchFamily="34" charset="0"/>
              </a:rPr>
              <a:t>rimar</a:t>
            </a:r>
            <a:r>
              <a:rPr lang="en-US" altLang="en-US" sz="2000" dirty="0" smtClean="0">
                <a:latin typeface="Calibri" panose="020F0502020204030204" pitchFamily="34" charset="0"/>
                <a:cs typeface="Calibri" panose="020F0502020204030204" pitchFamily="34" charset="0"/>
              </a:rPr>
              <a:t>y</a:t>
            </a:r>
            <a:r>
              <a:rPr lang="hr-HR" altLang="en-US" sz="2000" dirty="0" smtClean="0">
                <a:latin typeface="Calibri" panose="020F0502020204030204" pitchFamily="34" charset="0"/>
                <a:cs typeface="Calibri" panose="020F0502020204030204" pitchFamily="34" charset="0"/>
              </a:rPr>
              <a:t>, </a:t>
            </a:r>
            <a:r>
              <a:rPr lang="en-US" altLang="en-US" sz="2000" dirty="0" smtClean="0">
                <a:latin typeface="Calibri" panose="020F0502020204030204" pitchFamily="34" charset="0"/>
                <a:cs typeface="Calibri" panose="020F0502020204030204" pitchFamily="34" charset="0"/>
              </a:rPr>
              <a:t>secondary</a:t>
            </a:r>
            <a:r>
              <a:rPr lang="hr-HR" altLang="en-US" sz="2000" dirty="0" smtClean="0">
                <a:latin typeface="Calibri" panose="020F0502020204030204" pitchFamily="34" charset="0"/>
                <a:cs typeface="Calibri" panose="020F0502020204030204" pitchFamily="34" charset="0"/>
              </a:rPr>
              <a:t>, </a:t>
            </a:r>
            <a:r>
              <a:rPr lang="en-US" altLang="en-US" sz="2000" dirty="0" smtClean="0">
                <a:latin typeface="Calibri" panose="020F0502020204030204" pitchFamily="34" charset="0"/>
                <a:cs typeface="Calibri" panose="020F0502020204030204" pitchFamily="34" charset="0"/>
              </a:rPr>
              <a:t>tertiary and quaternary structure)</a:t>
            </a:r>
            <a:r>
              <a:rPr lang="hr-HR" altLang="en-US" sz="2000" dirty="0">
                <a:latin typeface="Calibri" panose="020F0502020204030204" pitchFamily="34" charset="0"/>
                <a:cs typeface="Calibri" panose="020F0502020204030204" pitchFamily="34" charset="0"/>
              </a:rPr>
              <a:t>; </a:t>
            </a:r>
            <a:endParaRPr lang="en-US" altLang="en-US" sz="2000" dirty="0">
              <a:latin typeface="Calibri" panose="020F0502020204030204" pitchFamily="34" charset="0"/>
              <a:cs typeface="Calibri" panose="020F0502020204030204" pitchFamily="34" charset="0"/>
            </a:endParaRPr>
          </a:p>
          <a:p>
            <a:pPr marL="342900" indent="-342900" eaLnBrk="1" hangingPunct="1">
              <a:spcBef>
                <a:spcPct val="0"/>
              </a:spcBef>
              <a:buFont typeface="Wingdings" panose="05000000000000000000" pitchFamily="2" charset="2"/>
              <a:buChar char="§"/>
            </a:pPr>
            <a:r>
              <a:rPr lang="en-US" altLang="en-US" sz="2000" dirty="0" smtClean="0">
                <a:latin typeface="Calibri" panose="020F0502020204030204" pitchFamily="34" charset="0"/>
                <a:cs typeface="Calibri" panose="020F0502020204030204" pitchFamily="34" charset="0"/>
              </a:rPr>
              <a:t>To describe features of common types of </a:t>
            </a:r>
            <a:r>
              <a:rPr lang="en-US" altLang="en-US" sz="2000" b="1" dirty="0" smtClean="0">
                <a:latin typeface="Calibri" panose="020F0502020204030204" pitchFamily="34" charset="0"/>
                <a:cs typeface="Calibri" panose="020F0502020204030204" pitchFamily="34" charset="0"/>
              </a:rPr>
              <a:t>secondary protein structures </a:t>
            </a:r>
            <a:r>
              <a:rPr lang="en-US" altLang="en-US" sz="2000" dirty="0" smtClean="0">
                <a:latin typeface="Calibri" panose="020F0502020204030204" pitchFamily="34" charset="0"/>
                <a:cs typeface="Calibri" panose="020F0502020204030204" pitchFamily="34" charset="0"/>
              </a:rPr>
              <a:t>(</a:t>
            </a:r>
            <a:r>
              <a:rPr lang="el-GR" altLang="en-US" sz="2000" dirty="0">
                <a:latin typeface="Calibri" panose="020F0502020204030204" pitchFamily="34" charset="0"/>
                <a:cs typeface="Calibri" panose="020F0502020204030204" pitchFamily="34" charset="0"/>
              </a:rPr>
              <a:t>α</a:t>
            </a:r>
            <a:r>
              <a:rPr lang="en-US" altLang="en-US" sz="2000" dirty="0" smtClean="0">
                <a:latin typeface="Calibri" panose="020F0502020204030204" pitchFamily="34" charset="0"/>
                <a:cs typeface="Calibri" panose="020F0502020204030204" pitchFamily="34" charset="0"/>
              </a:rPr>
              <a:t>-helix, </a:t>
            </a:r>
            <a:r>
              <a:rPr lang="el-GR" altLang="en-US" sz="2000" dirty="0" smtClean="0">
                <a:latin typeface="Calibri" panose="020F0502020204030204" pitchFamily="34" charset="0"/>
                <a:cs typeface="Calibri" panose="020F0502020204030204" pitchFamily="34" charset="0"/>
              </a:rPr>
              <a:t>β</a:t>
            </a:r>
            <a:r>
              <a:rPr lang="en-US" altLang="en-US" sz="2000" dirty="0" smtClean="0">
                <a:latin typeface="Calibri" panose="020F0502020204030204" pitchFamily="34" charset="0"/>
                <a:cs typeface="Calibri" panose="020F0502020204030204" pitchFamily="34" charset="0"/>
              </a:rPr>
              <a:t>-pleated sheet, collagen helix);</a:t>
            </a:r>
            <a:endParaRPr lang="en-US" altLang="en-US" sz="2000" dirty="0">
              <a:latin typeface="Calibri" panose="020F0502020204030204" pitchFamily="34" charset="0"/>
              <a:cs typeface="Calibri" panose="020F0502020204030204" pitchFamily="34" charset="0"/>
            </a:endParaRPr>
          </a:p>
          <a:p>
            <a:pPr marL="342900" indent="-342900" eaLnBrk="1" hangingPunct="1">
              <a:spcBef>
                <a:spcPct val="0"/>
              </a:spcBef>
              <a:buFont typeface="Wingdings" panose="05000000000000000000" pitchFamily="2" charset="2"/>
              <a:buChar char="§"/>
            </a:pPr>
            <a:r>
              <a:rPr lang="en-US" altLang="en-US" sz="2000" dirty="0" smtClean="0">
                <a:latin typeface="Calibri" panose="020F0502020204030204" pitchFamily="34" charset="0"/>
                <a:cs typeface="Calibri" panose="020F0502020204030204" pitchFamily="34" charset="0"/>
              </a:rPr>
              <a:t>To recognize </a:t>
            </a:r>
            <a:r>
              <a:rPr lang="en-US" altLang="en-US" sz="2000" b="1" dirty="0" smtClean="0">
                <a:latin typeface="Calibri" panose="020F0502020204030204" pitchFamily="34" charset="0"/>
                <a:cs typeface="Calibri" panose="020F0502020204030204" pitchFamily="34" charset="0"/>
              </a:rPr>
              <a:t>bonds and interactions involved in stabilization </a:t>
            </a:r>
            <a:r>
              <a:rPr lang="en-US" altLang="en-US" sz="2000" dirty="0" smtClean="0">
                <a:latin typeface="Calibri" panose="020F0502020204030204" pitchFamily="34" charset="0"/>
                <a:cs typeface="Calibri" panose="020F0502020204030204" pitchFamily="34" charset="0"/>
              </a:rPr>
              <a:t>of secondary, tertiary and quaternary protein structure;</a:t>
            </a:r>
            <a:endParaRPr lang="en-US" altLang="en-US" sz="2000" dirty="0">
              <a:latin typeface="Calibri" panose="020F0502020204030204" pitchFamily="34" charset="0"/>
              <a:cs typeface="Calibri" panose="020F0502020204030204" pitchFamily="34" charset="0"/>
            </a:endParaRPr>
          </a:p>
          <a:p>
            <a:pPr marL="342900" indent="-342900" eaLnBrk="1" hangingPunct="1">
              <a:spcBef>
                <a:spcPct val="0"/>
              </a:spcBef>
              <a:buFont typeface="Wingdings" panose="05000000000000000000" pitchFamily="2" charset="2"/>
              <a:buChar char="§"/>
            </a:pPr>
            <a:r>
              <a:rPr lang="en-US" altLang="en-US" sz="2000" dirty="0" smtClean="0">
                <a:latin typeface="Calibri" panose="020F0502020204030204" pitchFamily="34" charset="0"/>
                <a:cs typeface="Calibri" panose="020F0502020204030204" pitchFamily="34" charset="0"/>
              </a:rPr>
              <a:t>To describe the </a:t>
            </a:r>
            <a:r>
              <a:rPr lang="en-US" altLang="en-US" sz="2000" b="1" dirty="0" smtClean="0">
                <a:latin typeface="Calibri" panose="020F0502020204030204" pitchFamily="34" charset="0"/>
                <a:cs typeface="Calibri" panose="020F0502020204030204" pitchFamily="34" charset="0"/>
              </a:rPr>
              <a:t>structure of collagen </a:t>
            </a:r>
            <a:r>
              <a:rPr lang="en-US" altLang="en-US" sz="2000" dirty="0" smtClean="0">
                <a:latin typeface="Calibri" panose="020F0502020204030204" pitchFamily="34" charset="0"/>
                <a:cs typeface="Calibri" panose="020F0502020204030204" pitchFamily="34" charset="0"/>
              </a:rPr>
              <a:t>as the most abundant </a:t>
            </a:r>
            <a:r>
              <a:rPr lang="en-US" altLang="en-US" sz="2000" b="1" dirty="0" smtClean="0">
                <a:latin typeface="Calibri" panose="020F0502020204030204" pitchFamily="34" charset="0"/>
                <a:cs typeface="Calibri" panose="020F0502020204030204" pitchFamily="34" charset="0"/>
              </a:rPr>
              <a:t>extracellular matrix protein</a:t>
            </a:r>
            <a:r>
              <a:rPr lang="en-US" altLang="en-US" sz="2000" dirty="0" smtClean="0">
                <a:latin typeface="Calibri" panose="020F0502020204030204" pitchFamily="34" charset="0"/>
                <a:cs typeface="Calibri" panose="020F0502020204030204" pitchFamily="34" charset="0"/>
              </a:rPr>
              <a:t> – levels of structural organization, specific amino acid composition;</a:t>
            </a:r>
            <a:endParaRPr lang="en-US" altLang="en-US" sz="2000" dirty="0">
              <a:latin typeface="Calibri" panose="020F0502020204030204" pitchFamily="34" charset="0"/>
              <a:cs typeface="Calibri" panose="020F0502020204030204" pitchFamily="34" charset="0"/>
            </a:endParaRPr>
          </a:p>
          <a:p>
            <a:pPr marL="342900" indent="-342900" eaLnBrk="1" hangingPunct="1">
              <a:spcBef>
                <a:spcPct val="0"/>
              </a:spcBef>
              <a:buFont typeface="Wingdings" panose="05000000000000000000" pitchFamily="2" charset="2"/>
              <a:buChar char="§"/>
            </a:pPr>
            <a:r>
              <a:rPr lang="en-US" altLang="en-US" sz="2000" dirty="0" smtClean="0">
                <a:latin typeface="Calibri" panose="020F0502020204030204" pitchFamily="34" charset="0"/>
                <a:cs typeface="Calibri" panose="020F0502020204030204" pitchFamily="34" charset="0"/>
              </a:rPr>
              <a:t>To explain influence of </a:t>
            </a:r>
            <a:r>
              <a:rPr lang="en-US" altLang="en-US" sz="2000" b="1" dirty="0">
                <a:latin typeface="Calibri" panose="020F0502020204030204" pitchFamily="34" charset="0"/>
                <a:cs typeface="Calibri" panose="020F0502020204030204" pitchFamily="34" charset="0"/>
              </a:rPr>
              <a:t>vitamin C </a:t>
            </a:r>
            <a:r>
              <a:rPr lang="en-US" altLang="en-US" sz="2000" b="1" dirty="0" smtClean="0">
                <a:latin typeface="Calibri" panose="020F0502020204030204" pitchFamily="34" charset="0"/>
                <a:cs typeface="Calibri" panose="020F0502020204030204" pitchFamily="34" charset="0"/>
              </a:rPr>
              <a:t>deficiency </a:t>
            </a:r>
            <a:r>
              <a:rPr lang="en-US" altLang="en-US" sz="2000" dirty="0" smtClean="0">
                <a:latin typeface="Calibri" panose="020F0502020204030204" pitchFamily="34" charset="0"/>
                <a:cs typeface="Calibri" panose="020F0502020204030204" pitchFamily="34" charset="0"/>
              </a:rPr>
              <a:t>on collagen </a:t>
            </a:r>
            <a:r>
              <a:rPr lang="en-US" altLang="en-US" sz="2000" dirty="0">
                <a:latin typeface="Calibri" panose="020F0502020204030204" pitchFamily="34" charset="0"/>
                <a:cs typeface="Calibri" panose="020F0502020204030204" pitchFamily="34" charset="0"/>
              </a:rPr>
              <a:t>synthesis and </a:t>
            </a:r>
            <a:r>
              <a:rPr lang="en-US" altLang="en-US" sz="2000" dirty="0" smtClean="0">
                <a:latin typeface="Calibri" panose="020F0502020204030204" pitchFamily="34" charset="0"/>
                <a:cs typeface="Calibri" panose="020F0502020204030204" pitchFamily="34" charset="0"/>
              </a:rPr>
              <a:t>structure - </a:t>
            </a:r>
            <a:r>
              <a:rPr lang="en-US" altLang="en-US" sz="2000" dirty="0">
                <a:latin typeface="Calibri" panose="020F0502020204030204" pitchFamily="34" charset="0"/>
                <a:cs typeface="Calibri" panose="020F0502020204030204" pitchFamily="34" charset="0"/>
              </a:rPr>
              <a:t>biochemical basis </a:t>
            </a:r>
            <a:r>
              <a:rPr lang="en-US" altLang="en-US" sz="2000" dirty="0" smtClean="0">
                <a:latin typeface="Calibri" panose="020F0502020204030204" pitchFamily="34" charset="0"/>
                <a:cs typeface="Calibri" panose="020F0502020204030204" pitchFamily="34" charset="0"/>
              </a:rPr>
              <a:t>of scurvy symptoms. </a:t>
            </a:r>
            <a:endParaRPr lang="en-US" altLang="en-US" sz="2000" dirty="0">
              <a:latin typeface="Calibri" panose="020F0502020204030204" pitchFamily="34" charset="0"/>
              <a:cs typeface="Calibri" panose="020F0502020204030204" pitchFamily="34" charset="0"/>
            </a:endParaRPr>
          </a:p>
        </p:txBody>
      </p:sp>
      <p:pic>
        <p:nvPicPr>
          <p:cNvPr id="3" name="Picture 5" descr="idea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27570"/>
            <a:ext cx="4667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0792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lum bright="-4000" contrast="12000"/>
            <a:extLst>
              <a:ext uri="{28A0092B-C50C-407E-A947-70E740481C1C}">
                <a14:useLocalDpi xmlns:a14="http://schemas.microsoft.com/office/drawing/2010/main" val="0"/>
              </a:ext>
            </a:extLst>
          </a:blip>
          <a:srcRect/>
          <a:stretch>
            <a:fillRect/>
          </a:stretch>
        </p:blipFill>
        <p:spPr bwMode="auto">
          <a:xfrm>
            <a:off x="3298825" y="115888"/>
            <a:ext cx="5300663" cy="662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3" name="Rectangle 4"/>
          <p:cNvSpPr>
            <a:spLocks noChangeArrowheads="1"/>
          </p:cNvSpPr>
          <p:nvPr/>
        </p:nvSpPr>
        <p:spPr bwMode="auto">
          <a:xfrm>
            <a:off x="179388" y="620713"/>
            <a:ext cx="28813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r-HR" altLang="sr-Latn-RS" sz="2000" b="1">
                <a:solidFill>
                  <a:srgbClr val="FF0000"/>
                </a:solidFill>
                <a:latin typeface="Century Gothic" panose="020B0502020202020204" pitchFamily="34" charset="0"/>
              </a:rPr>
              <a:t>FROM PROTEIN STRUCTURE TO PROTEIN FUNCTION!</a:t>
            </a:r>
          </a:p>
        </p:txBody>
      </p:sp>
      <p:sp>
        <p:nvSpPr>
          <p:cNvPr id="4" name="TextBox 3"/>
          <p:cNvSpPr txBox="1">
            <a:spLocks noChangeArrowheads="1"/>
          </p:cNvSpPr>
          <p:nvPr/>
        </p:nvSpPr>
        <p:spPr bwMode="auto">
          <a:xfrm>
            <a:off x="344487" y="3789040"/>
            <a:ext cx="2835275"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hr-HR" altLang="sr-Latn-RS" sz="1400" u="sng" dirty="0" smtClean="0">
                <a:latin typeface="+mn-lt"/>
                <a:cs typeface="Tahoma" pitchFamily="34" charset="0"/>
              </a:rPr>
              <a:t>Literature:</a:t>
            </a:r>
          </a:p>
          <a:p>
            <a:pPr eaLnBrk="1" hangingPunct="1">
              <a:spcBef>
                <a:spcPct val="0"/>
              </a:spcBef>
              <a:buFontTx/>
              <a:buNone/>
              <a:defRPr/>
            </a:pPr>
            <a:r>
              <a:rPr lang="hr-HR" altLang="sr-Latn-RS" sz="1400" dirty="0" smtClean="0">
                <a:latin typeface="+mn-lt"/>
              </a:rPr>
              <a:t>1. </a:t>
            </a:r>
            <a:r>
              <a:rPr lang="en-US" altLang="sr-Latn-RS" sz="1400" dirty="0" smtClean="0">
                <a:latin typeface="+mn-lt"/>
              </a:rPr>
              <a:t>D.L.</a:t>
            </a:r>
            <a:r>
              <a:rPr lang="hr-HR" altLang="sr-Latn-RS" sz="1400" dirty="0" smtClean="0">
                <a:latin typeface="+mn-lt"/>
              </a:rPr>
              <a:t> </a:t>
            </a:r>
            <a:r>
              <a:rPr lang="en-US" altLang="sr-Latn-RS" sz="1400" dirty="0" smtClean="0">
                <a:latin typeface="+mn-lt"/>
              </a:rPr>
              <a:t>Nelson </a:t>
            </a:r>
            <a:r>
              <a:rPr lang="hr-HR" altLang="sr-Latn-RS" sz="1400" dirty="0" smtClean="0">
                <a:latin typeface="+mn-lt"/>
              </a:rPr>
              <a:t>i</a:t>
            </a:r>
            <a:r>
              <a:rPr lang="en-US" altLang="sr-Latn-RS" sz="1400" dirty="0" smtClean="0">
                <a:latin typeface="+mn-lt"/>
              </a:rPr>
              <a:t> M.M. Cox</a:t>
            </a:r>
            <a:r>
              <a:rPr lang="hr-HR" altLang="sr-Latn-RS" sz="1400" dirty="0" smtClean="0">
                <a:latin typeface="+mn-lt"/>
              </a:rPr>
              <a:t>:</a:t>
            </a:r>
            <a:r>
              <a:rPr lang="en-US" altLang="sr-Latn-RS" sz="1400" dirty="0" smtClean="0">
                <a:latin typeface="+mn-lt"/>
              </a:rPr>
              <a:t> </a:t>
            </a:r>
            <a:r>
              <a:rPr lang="en-US" altLang="sr-Latn-RS" sz="1400" dirty="0" err="1" smtClean="0">
                <a:latin typeface="+mn-lt"/>
              </a:rPr>
              <a:t>Lehninger</a:t>
            </a:r>
            <a:r>
              <a:rPr lang="en-US" altLang="sr-Latn-RS" sz="1400" dirty="0" smtClean="0">
                <a:latin typeface="+mn-lt"/>
              </a:rPr>
              <a:t> Principles of Biochemistry</a:t>
            </a:r>
            <a:r>
              <a:rPr lang="hr-HR" altLang="sr-Latn-RS" sz="1400" dirty="0" smtClean="0">
                <a:latin typeface="+mn-lt"/>
              </a:rPr>
              <a:t>,</a:t>
            </a:r>
            <a:r>
              <a:rPr lang="en-US" altLang="sr-Latn-RS" sz="1400" dirty="0" smtClean="0">
                <a:latin typeface="+mn-lt"/>
              </a:rPr>
              <a:t> 5</a:t>
            </a:r>
            <a:r>
              <a:rPr lang="en-US" altLang="sr-Latn-RS" sz="1400" baseline="30000" dirty="0" smtClean="0">
                <a:latin typeface="+mn-lt"/>
              </a:rPr>
              <a:t>th</a:t>
            </a:r>
            <a:r>
              <a:rPr lang="en-US" altLang="sr-Latn-RS" sz="1400" dirty="0" smtClean="0">
                <a:latin typeface="+mn-lt"/>
              </a:rPr>
              <a:t> </a:t>
            </a:r>
            <a:r>
              <a:rPr lang="hr-HR" altLang="sr-Latn-RS" sz="1400" dirty="0" err="1" smtClean="0">
                <a:latin typeface="+mn-lt"/>
              </a:rPr>
              <a:t>edition</a:t>
            </a:r>
            <a:r>
              <a:rPr lang="hr-HR" altLang="sr-Latn-RS" sz="1400" dirty="0" smtClean="0">
                <a:latin typeface="+mn-lt"/>
              </a:rPr>
              <a:t>, </a:t>
            </a:r>
            <a:r>
              <a:rPr lang="en-US" altLang="sr-Latn-RS" sz="1400" dirty="0" smtClean="0">
                <a:latin typeface="+mn-lt"/>
              </a:rPr>
              <a:t>Worth Publishers, </a:t>
            </a:r>
            <a:r>
              <a:rPr lang="hr-HR" altLang="sr-Latn-RS" sz="1400" dirty="0" smtClean="0">
                <a:latin typeface="+mn-lt"/>
              </a:rPr>
              <a:t>USA,</a:t>
            </a:r>
            <a:r>
              <a:rPr lang="en-US" altLang="sr-Latn-RS" sz="1400" dirty="0" smtClean="0">
                <a:latin typeface="+mn-lt"/>
              </a:rPr>
              <a:t> 2008.</a:t>
            </a:r>
            <a:endParaRPr lang="hr-HR" altLang="sr-Latn-RS" sz="1400" dirty="0" smtClean="0">
              <a:latin typeface="+mn-lt"/>
            </a:endParaRPr>
          </a:p>
          <a:p>
            <a:pPr eaLnBrk="1" hangingPunct="1">
              <a:spcBef>
                <a:spcPct val="0"/>
              </a:spcBef>
              <a:buFontTx/>
              <a:buNone/>
              <a:defRPr/>
            </a:pPr>
            <a:r>
              <a:rPr lang="hr-HR" altLang="sr-Latn-RS" sz="1400" dirty="0" smtClean="0">
                <a:latin typeface="+mn-lt"/>
              </a:rPr>
              <a:t>2. </a:t>
            </a:r>
            <a:r>
              <a:rPr lang="hr-HR" sz="1400" dirty="0" smtClean="0">
                <a:latin typeface="+mn-lt"/>
                <a:ea typeface="Tahoma" panose="020B0604030504040204" pitchFamily="34" charset="0"/>
                <a:cs typeface="Tahoma" panose="020B0604030504040204" pitchFamily="34" charset="0"/>
              </a:rPr>
              <a:t>J.M. Berg, J.L. Tymoczko i L. Stryer: Biochemistry, 7</a:t>
            </a:r>
            <a:r>
              <a:rPr lang="hr-HR" sz="1400" baseline="30000" dirty="0" smtClean="0">
                <a:latin typeface="+mn-lt"/>
                <a:ea typeface="Tahoma" panose="020B0604030504040204" pitchFamily="34" charset="0"/>
                <a:cs typeface="Tahoma" panose="020B0604030504040204" pitchFamily="34" charset="0"/>
              </a:rPr>
              <a:t>th </a:t>
            </a:r>
            <a:r>
              <a:rPr lang="hr-HR" sz="1400" dirty="0" smtClean="0">
                <a:latin typeface="+mn-lt"/>
                <a:ea typeface="Tahoma" panose="020B0604030504040204" pitchFamily="34" charset="0"/>
                <a:cs typeface="Tahoma" panose="020B0604030504040204" pitchFamily="34" charset="0"/>
              </a:rPr>
              <a:t>edition, W.H. Freeman and Company, USA, 2012</a:t>
            </a:r>
            <a:endParaRPr lang="en-US" sz="1400" dirty="0" smtClean="0">
              <a:latin typeface="+mn-lt"/>
              <a:ea typeface="Tahoma" panose="020B0604030504040204" pitchFamily="34" charset="0"/>
              <a:cs typeface="Tahoma" panose="020B0604030504040204" pitchFamily="34" charset="0"/>
            </a:endParaRPr>
          </a:p>
          <a:p>
            <a:pPr eaLnBrk="1" hangingPunct="1">
              <a:spcBef>
                <a:spcPct val="0"/>
              </a:spcBef>
              <a:buNone/>
              <a:defRPr/>
            </a:pPr>
            <a:r>
              <a:rPr lang="en-US" altLang="sr-Latn-RS" sz="1400" dirty="0">
                <a:latin typeface="+mn-lt"/>
                <a:ea typeface="Tahoma" panose="020B0604030504040204" pitchFamily="34" charset="0"/>
                <a:cs typeface="Tahoma" panose="020B0604030504040204" pitchFamily="34" charset="0"/>
              </a:rPr>
              <a:t>3. Smith JG: Organic chemistry, 3</a:t>
            </a:r>
            <a:r>
              <a:rPr lang="en-US" altLang="sr-Latn-RS" sz="1400" baseline="30000" dirty="0">
                <a:latin typeface="+mn-lt"/>
                <a:ea typeface="Tahoma" panose="020B0604030504040204" pitchFamily="34" charset="0"/>
                <a:cs typeface="Tahoma" panose="020B0604030504040204" pitchFamily="34" charset="0"/>
              </a:rPr>
              <a:t>rd</a:t>
            </a:r>
            <a:r>
              <a:rPr lang="en-US" altLang="sr-Latn-RS" sz="1400" dirty="0">
                <a:latin typeface="+mn-lt"/>
                <a:ea typeface="Tahoma" panose="020B0604030504040204" pitchFamily="34" charset="0"/>
                <a:cs typeface="Tahoma" panose="020B0604030504040204" pitchFamily="34" charset="0"/>
              </a:rPr>
              <a:t> edition, McGraw Hill, USA, 2011</a:t>
            </a:r>
            <a:endParaRPr lang="hr-HR" altLang="sr-Latn-RS" sz="1400" dirty="0">
              <a:latin typeface="+mn-lt"/>
              <a:cs typeface="Tahoma" pitchFamily="34" charset="0"/>
            </a:endParaRPr>
          </a:p>
          <a:p>
            <a:pPr eaLnBrk="1" hangingPunct="1">
              <a:spcBef>
                <a:spcPct val="0"/>
              </a:spcBef>
              <a:buFontTx/>
              <a:buNone/>
              <a:defRPr/>
            </a:pPr>
            <a:endParaRPr lang="hr-HR" altLang="sr-Latn-RS" sz="1400" dirty="0" smtClean="0">
              <a:latin typeface="+mn-lt"/>
              <a:cs typeface="Tahoma"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7544" y="165189"/>
            <a:ext cx="8424862" cy="6463308"/>
            <a:chOff x="467544" y="295973"/>
            <a:chExt cx="8424862" cy="7036466"/>
          </a:xfrm>
        </p:grpSpPr>
        <p:sp>
          <p:nvSpPr>
            <p:cNvPr id="104450" name="TextBox 1"/>
            <p:cNvSpPr txBox="1">
              <a:spLocks noChangeArrowheads="1"/>
            </p:cNvSpPr>
            <p:nvPr/>
          </p:nvSpPr>
          <p:spPr bwMode="auto">
            <a:xfrm>
              <a:off x="467544" y="295973"/>
              <a:ext cx="8424862" cy="7036466"/>
            </a:xfrm>
            <a:prstGeom prst="rect">
              <a:avLst/>
            </a:prstGeom>
            <a:noFill/>
            <a:ln w="22225">
              <a:solidFill>
                <a:srgbClr val="FF0000">
                  <a:alpha val="99000"/>
                </a:srgb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smtClean="0">
                  <a:solidFill>
                    <a:srgbClr val="FF0000"/>
                  </a:solidFill>
                </a:rPr>
                <a:t>REVIEW QUESTIONS</a:t>
              </a:r>
              <a:endParaRPr lang="en-US" altLang="en-US" sz="1800" b="1" dirty="0">
                <a:solidFill>
                  <a:srgbClr val="FF0000"/>
                </a:solidFill>
              </a:endParaRPr>
            </a:p>
            <a:p>
              <a:pPr eaLnBrk="1" hangingPunct="1">
                <a:spcBef>
                  <a:spcPct val="0"/>
                </a:spcBef>
                <a:buFontTx/>
                <a:buNone/>
              </a:pPr>
              <a:endParaRPr lang="en-US" altLang="en-US" sz="1800" dirty="0"/>
            </a:p>
            <a:p>
              <a:pPr eaLnBrk="1" hangingPunct="1">
                <a:spcBef>
                  <a:spcPct val="0"/>
                </a:spcBef>
                <a:buFontTx/>
                <a:buNone/>
              </a:pPr>
              <a:r>
                <a:rPr lang="en-US" altLang="en-US" sz="1800" dirty="0"/>
                <a:t>1. Represent by structural </a:t>
              </a:r>
              <a:r>
                <a:rPr lang="en-US" altLang="en-US" sz="1800" dirty="0" smtClean="0"/>
                <a:t>formula </a:t>
              </a:r>
              <a:r>
                <a:rPr lang="en-US" altLang="en-US" sz="1800" dirty="0"/>
                <a:t>the </a:t>
              </a:r>
              <a:r>
                <a:rPr lang="en-US" altLang="en-US" sz="1800" dirty="0" smtClean="0"/>
                <a:t>dipeptide </a:t>
              </a:r>
              <a:r>
                <a:rPr lang="en-US" altLang="en-US" sz="1800" dirty="0" err="1"/>
                <a:t>alanyl</a:t>
              </a:r>
              <a:r>
                <a:rPr lang="en-US" altLang="en-US" sz="1800" dirty="0"/>
                <a:t>-glycine. </a:t>
              </a:r>
            </a:p>
            <a:p>
              <a:pPr eaLnBrk="1" hangingPunct="1">
                <a:spcBef>
                  <a:spcPct val="0"/>
                </a:spcBef>
                <a:buFontTx/>
                <a:buNone/>
              </a:pPr>
              <a:endParaRPr lang="en-US" altLang="en-US" sz="1800" dirty="0" smtClean="0"/>
            </a:p>
            <a:p>
              <a:pPr eaLnBrk="1" hangingPunct="1">
                <a:spcBef>
                  <a:spcPct val="0"/>
                </a:spcBef>
                <a:buFontTx/>
                <a:buNone/>
              </a:pPr>
              <a:r>
                <a:rPr lang="en-US" altLang="en-US" sz="1800" dirty="0" smtClean="0"/>
                <a:t>2. Consider the following molecule:</a:t>
              </a:r>
            </a:p>
            <a:p>
              <a:pPr eaLnBrk="1" hangingPunct="1">
                <a:spcBef>
                  <a:spcPct val="0"/>
                </a:spcBef>
                <a:buFontTx/>
                <a:buNone/>
              </a:pPr>
              <a:r>
                <a:rPr lang="en-US" altLang="en-US" sz="1800" dirty="0"/>
                <a:t> </a:t>
              </a:r>
              <a:r>
                <a:rPr lang="en-US" altLang="en-US" sz="1800" dirty="0" smtClean="0"/>
                <a:t>    a) Name it.</a:t>
              </a:r>
            </a:p>
            <a:p>
              <a:pPr eaLnBrk="1" hangingPunct="1">
                <a:spcBef>
                  <a:spcPct val="0"/>
                </a:spcBef>
                <a:buFontTx/>
                <a:buNone/>
              </a:pPr>
              <a:r>
                <a:rPr lang="en-US" altLang="en-US" sz="1800" dirty="0"/>
                <a:t> </a:t>
              </a:r>
              <a:r>
                <a:rPr lang="en-US" altLang="en-US" sz="1800" dirty="0" smtClean="0"/>
                <a:t>    b) Using the three-letter symbols</a:t>
              </a:r>
            </a:p>
            <a:p>
              <a:pPr eaLnBrk="1" hangingPunct="1">
                <a:spcBef>
                  <a:spcPct val="0"/>
                </a:spcBef>
                <a:buFontTx/>
                <a:buNone/>
              </a:pPr>
              <a:r>
                <a:rPr lang="en-US" altLang="en-US" sz="1800" dirty="0"/>
                <a:t> </a:t>
              </a:r>
              <a:r>
                <a:rPr lang="en-US" altLang="en-US" sz="1800" dirty="0" smtClean="0"/>
                <a:t>        for the amino acids, how would</a:t>
              </a:r>
            </a:p>
            <a:p>
              <a:pPr eaLnBrk="1" hangingPunct="1">
                <a:spcBef>
                  <a:spcPct val="0"/>
                </a:spcBef>
                <a:buFontTx/>
                <a:buNone/>
              </a:pPr>
              <a:r>
                <a:rPr lang="en-US" altLang="en-US" sz="1800" dirty="0"/>
                <a:t> </a:t>
              </a:r>
              <a:r>
                <a:rPr lang="en-US" altLang="en-US" sz="1800" dirty="0" smtClean="0"/>
                <a:t>        this molecule be represented?</a:t>
              </a:r>
              <a:endParaRPr lang="en-US" altLang="en-US" sz="1800" dirty="0"/>
            </a:p>
            <a:p>
              <a:pPr eaLnBrk="1" hangingPunct="1">
                <a:spcBef>
                  <a:spcPct val="0"/>
                </a:spcBef>
                <a:buFontTx/>
                <a:buNone/>
              </a:pPr>
              <a:endParaRPr lang="en-US" altLang="en-US" sz="1800" dirty="0" smtClean="0"/>
            </a:p>
            <a:p>
              <a:pPr eaLnBrk="1" hangingPunct="1">
                <a:spcBef>
                  <a:spcPct val="0"/>
                </a:spcBef>
                <a:buFontTx/>
                <a:buNone/>
              </a:pPr>
              <a:r>
                <a:rPr lang="en-US" altLang="en-US" sz="1800" dirty="0" smtClean="0"/>
                <a:t>3. Define the following terms:</a:t>
              </a:r>
            </a:p>
            <a:p>
              <a:pPr eaLnBrk="1" hangingPunct="1">
                <a:spcBef>
                  <a:spcPct val="0"/>
                </a:spcBef>
                <a:buFontTx/>
                <a:buNone/>
              </a:pPr>
              <a:r>
                <a:rPr lang="en-US" altLang="en-US" sz="1800" dirty="0"/>
                <a:t> </a:t>
              </a:r>
              <a:r>
                <a:rPr lang="en-US" altLang="en-US" sz="1800" dirty="0" smtClean="0"/>
                <a:t>    a) </a:t>
              </a:r>
              <a:r>
                <a:rPr lang="el-GR" altLang="en-US" sz="1800" dirty="0" smtClean="0"/>
                <a:t>α</a:t>
              </a:r>
              <a:r>
                <a:rPr lang="en-US" altLang="en-US" sz="1800" dirty="0" smtClean="0"/>
                <a:t>-carbon</a:t>
              </a:r>
            </a:p>
            <a:p>
              <a:pPr eaLnBrk="1" hangingPunct="1">
                <a:spcBef>
                  <a:spcPct val="0"/>
                </a:spcBef>
                <a:buFontTx/>
                <a:buNone/>
              </a:pPr>
              <a:r>
                <a:rPr lang="en-US" altLang="en-US" sz="1800" dirty="0"/>
                <a:t> </a:t>
              </a:r>
              <a:r>
                <a:rPr lang="en-US" altLang="en-US" sz="1800" dirty="0" smtClean="0"/>
                <a:t>    b) isoelectric point</a:t>
              </a:r>
            </a:p>
            <a:p>
              <a:pPr eaLnBrk="1" hangingPunct="1">
                <a:spcBef>
                  <a:spcPct val="0"/>
                </a:spcBef>
                <a:buFontTx/>
                <a:buNone/>
              </a:pPr>
              <a:r>
                <a:rPr lang="en-US" altLang="en-US" sz="1800" dirty="0"/>
                <a:t> </a:t>
              </a:r>
              <a:r>
                <a:rPr lang="en-US" altLang="en-US" sz="1800" dirty="0" smtClean="0"/>
                <a:t>    c) peptide bond</a:t>
              </a:r>
            </a:p>
            <a:p>
              <a:pPr eaLnBrk="1" hangingPunct="1">
                <a:spcBef>
                  <a:spcPct val="0"/>
                </a:spcBef>
                <a:buFontTx/>
                <a:buNone/>
              </a:pPr>
              <a:endParaRPr lang="en-US" altLang="en-US" sz="1800" dirty="0"/>
            </a:p>
            <a:p>
              <a:pPr eaLnBrk="1" hangingPunct="1">
                <a:spcBef>
                  <a:spcPct val="0"/>
                </a:spcBef>
                <a:buFontTx/>
                <a:buNone/>
              </a:pPr>
              <a:r>
                <a:rPr lang="en-US" altLang="en-US" sz="1800" dirty="0" smtClean="0"/>
                <a:t>4. Indicate the level(s) of protein structure to which each of the following contributes:</a:t>
              </a:r>
            </a:p>
            <a:p>
              <a:pPr eaLnBrk="1" hangingPunct="1">
                <a:spcBef>
                  <a:spcPct val="0"/>
                </a:spcBef>
                <a:buFontTx/>
                <a:buNone/>
              </a:pPr>
              <a:r>
                <a:rPr lang="en-US" altLang="en-US" sz="1800" dirty="0"/>
                <a:t> </a:t>
              </a:r>
              <a:r>
                <a:rPr lang="en-US" altLang="en-US" sz="1800" dirty="0" smtClean="0"/>
                <a:t>    a) amino acid sequence</a:t>
              </a:r>
            </a:p>
            <a:p>
              <a:pPr eaLnBrk="1" hangingPunct="1">
                <a:spcBef>
                  <a:spcPct val="0"/>
                </a:spcBef>
                <a:buFontTx/>
                <a:buNone/>
              </a:pPr>
              <a:r>
                <a:rPr lang="en-US" altLang="en-US" sz="1800" dirty="0"/>
                <a:t> </a:t>
              </a:r>
              <a:r>
                <a:rPr lang="en-US" altLang="en-US" sz="1800" dirty="0" smtClean="0"/>
                <a:t>    b) </a:t>
              </a:r>
              <a:r>
                <a:rPr lang="el-GR" altLang="en-US" sz="1800" dirty="0" smtClean="0"/>
                <a:t>β</a:t>
              </a:r>
              <a:r>
                <a:rPr lang="en-US" altLang="en-US" sz="1800" dirty="0" smtClean="0"/>
                <a:t>–pleated sheet</a:t>
              </a:r>
            </a:p>
            <a:p>
              <a:pPr eaLnBrk="1" hangingPunct="1">
                <a:spcBef>
                  <a:spcPct val="0"/>
                </a:spcBef>
                <a:buFontTx/>
                <a:buNone/>
              </a:pPr>
              <a:r>
                <a:rPr lang="en-US" altLang="en-US" sz="1800" dirty="0"/>
                <a:t> </a:t>
              </a:r>
              <a:r>
                <a:rPr lang="en-US" altLang="en-US" sz="1800" dirty="0" smtClean="0"/>
                <a:t>    c) hydrogen bond</a:t>
              </a:r>
            </a:p>
            <a:p>
              <a:pPr eaLnBrk="1" hangingPunct="1">
                <a:spcBef>
                  <a:spcPct val="0"/>
                </a:spcBef>
                <a:buFontTx/>
                <a:buNone/>
              </a:pPr>
              <a:r>
                <a:rPr lang="en-US" altLang="en-US" sz="1800" dirty="0"/>
                <a:t> </a:t>
              </a:r>
              <a:r>
                <a:rPr lang="en-US" altLang="en-US" sz="1800" dirty="0" smtClean="0"/>
                <a:t>    d) disulfide bond</a:t>
              </a:r>
            </a:p>
            <a:p>
              <a:pPr eaLnBrk="1" hangingPunct="1">
                <a:spcBef>
                  <a:spcPct val="0"/>
                </a:spcBef>
                <a:buFontTx/>
                <a:buNone/>
              </a:pPr>
              <a:r>
                <a:rPr lang="en-US" altLang="en-US" sz="1800" dirty="0"/>
                <a:t> </a:t>
              </a:r>
              <a:r>
                <a:rPr lang="en-US" altLang="en-US" sz="1800" dirty="0" smtClean="0"/>
                <a:t>    </a:t>
              </a:r>
            </a:p>
            <a:p>
              <a:pPr eaLnBrk="1" hangingPunct="1">
                <a:spcBef>
                  <a:spcPct val="0"/>
                </a:spcBef>
                <a:buFontTx/>
                <a:buNone/>
              </a:pPr>
              <a:r>
                <a:rPr lang="en-US" altLang="en-US" sz="1800" dirty="0" smtClean="0"/>
                <a:t>5. List six functions of proteins in the body.</a:t>
              </a:r>
              <a:endParaRPr lang="en-US" altLang="en-US" sz="1800" dirty="0"/>
            </a:p>
          </p:txBody>
        </p:sp>
        <p:pic>
          <p:nvPicPr>
            <p:cNvPr id="2" name="Picture 1"/>
            <p:cNvPicPr>
              <a:picLocks noChangeAspect="1"/>
            </p:cNvPicPr>
            <p:nvPr/>
          </p:nvPicPr>
          <p:blipFill>
            <a:blip r:embed="rId2"/>
            <a:stretch>
              <a:fillRect/>
            </a:stretch>
          </p:blipFill>
          <p:spPr>
            <a:xfrm>
              <a:off x="4355976" y="1427087"/>
              <a:ext cx="3548009" cy="1800000"/>
            </a:xfrm>
            <a:prstGeom prst="rect">
              <a:avLst/>
            </a:prstGeom>
            <a:ln w="22225">
              <a:noFill/>
            </a:ln>
          </p:spPr>
        </p:pic>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8441" y="945520"/>
            <a:ext cx="6318647" cy="4870564"/>
            <a:chOff x="467544" y="295973"/>
            <a:chExt cx="8424862" cy="7069973"/>
          </a:xfrm>
        </p:grpSpPr>
        <p:sp>
          <p:nvSpPr>
            <p:cNvPr id="104450" name="TextBox 1"/>
            <p:cNvSpPr txBox="1">
              <a:spLocks noChangeArrowheads="1"/>
            </p:cNvSpPr>
            <p:nvPr/>
          </p:nvSpPr>
          <p:spPr bwMode="auto">
            <a:xfrm>
              <a:off x="467544" y="295973"/>
              <a:ext cx="8424862" cy="7069973"/>
            </a:xfrm>
            <a:prstGeom prst="rect">
              <a:avLst/>
            </a:prstGeom>
            <a:noFill/>
            <a:ln w="22225">
              <a:solidFill>
                <a:srgbClr val="FF0000">
                  <a:alpha val="99000"/>
                </a:srgb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pPr>
              <a:r>
                <a:rPr lang="en-US" altLang="en-US" sz="1350" b="1" dirty="0" smtClean="0">
                  <a:solidFill>
                    <a:srgbClr val="FF0000"/>
                  </a:solidFill>
                </a:rPr>
                <a:t>ANSWERS TO REVIEW QUESTIONS</a:t>
              </a:r>
              <a:endParaRPr lang="en-US" altLang="en-US" sz="1350" b="1" dirty="0">
                <a:solidFill>
                  <a:srgbClr val="FF0000"/>
                </a:solidFill>
              </a:endParaRPr>
            </a:p>
            <a:p>
              <a:pPr defTabSz="685800" eaLnBrk="1" fontAlgn="auto" hangingPunct="1">
                <a:spcBef>
                  <a:spcPct val="0"/>
                </a:spcBef>
                <a:spcAft>
                  <a:spcPts val="0"/>
                </a:spcAft>
                <a:buNone/>
              </a:pPr>
              <a:endParaRPr lang="en-US" altLang="en-US" sz="1350" dirty="0">
                <a:solidFill>
                  <a:prstClr val="black"/>
                </a:solidFill>
              </a:endParaRPr>
            </a:p>
            <a:p>
              <a:pPr defTabSz="685800" eaLnBrk="1" fontAlgn="auto" hangingPunct="1">
                <a:spcBef>
                  <a:spcPct val="0"/>
                </a:spcBef>
                <a:spcAft>
                  <a:spcPts val="0"/>
                </a:spcAft>
                <a:buNone/>
              </a:pPr>
              <a:r>
                <a:rPr lang="en-US" altLang="en-US" sz="1350" dirty="0">
                  <a:solidFill>
                    <a:prstClr val="black"/>
                  </a:solidFill>
                </a:rPr>
                <a:t>1. Represent by structural formula the dipeptide </a:t>
              </a:r>
              <a:r>
                <a:rPr lang="en-US" altLang="en-US" sz="1350" dirty="0" err="1">
                  <a:solidFill>
                    <a:prstClr val="black"/>
                  </a:solidFill>
                </a:rPr>
                <a:t>alanyl</a:t>
              </a:r>
              <a:r>
                <a:rPr lang="en-US" altLang="en-US" sz="1350" dirty="0">
                  <a:solidFill>
                    <a:prstClr val="black"/>
                  </a:solidFill>
                </a:rPr>
                <a:t>-glycine. </a:t>
              </a:r>
            </a:p>
            <a:p>
              <a:pPr defTabSz="685800" eaLnBrk="1" fontAlgn="auto" hangingPunct="1">
                <a:spcBef>
                  <a:spcPct val="0"/>
                </a:spcBef>
                <a:spcAft>
                  <a:spcPts val="0"/>
                </a:spcAft>
                <a:buNone/>
              </a:pPr>
              <a:endParaRPr lang="en-US" altLang="en-US" sz="1350" dirty="0">
                <a:solidFill>
                  <a:prstClr val="black"/>
                </a:solidFill>
              </a:endParaRPr>
            </a:p>
            <a:p>
              <a:pPr defTabSz="685800" eaLnBrk="1" fontAlgn="auto" hangingPunct="1">
                <a:spcBef>
                  <a:spcPct val="0"/>
                </a:spcBef>
                <a:spcAft>
                  <a:spcPts val="0"/>
                </a:spcAft>
                <a:buNone/>
              </a:pPr>
              <a:r>
                <a:rPr lang="en-US" altLang="en-US" sz="1350" dirty="0">
                  <a:solidFill>
                    <a:prstClr val="black"/>
                  </a:solidFill>
                </a:rPr>
                <a:t>2. Consider the following molecule:</a:t>
              </a:r>
            </a:p>
            <a:p>
              <a:pPr defTabSz="685800" eaLnBrk="1" fontAlgn="auto" hangingPunct="1">
                <a:spcBef>
                  <a:spcPct val="0"/>
                </a:spcBef>
                <a:spcAft>
                  <a:spcPts val="0"/>
                </a:spcAft>
                <a:buNone/>
              </a:pPr>
              <a:r>
                <a:rPr lang="en-US" altLang="en-US" sz="1350" dirty="0">
                  <a:solidFill>
                    <a:prstClr val="black"/>
                  </a:solidFill>
                </a:rPr>
                <a:t>     a) Name it.</a:t>
              </a:r>
            </a:p>
            <a:p>
              <a:pPr defTabSz="685800" eaLnBrk="1" fontAlgn="auto" hangingPunct="1">
                <a:spcBef>
                  <a:spcPct val="0"/>
                </a:spcBef>
                <a:spcAft>
                  <a:spcPts val="0"/>
                </a:spcAft>
                <a:buNone/>
              </a:pPr>
              <a:r>
                <a:rPr lang="en-US" altLang="en-US" sz="1350" dirty="0">
                  <a:solidFill>
                    <a:prstClr val="black"/>
                  </a:solidFill>
                </a:rPr>
                <a:t>     b) Using the three-letter symbols</a:t>
              </a:r>
            </a:p>
            <a:p>
              <a:pPr defTabSz="685800" eaLnBrk="1" fontAlgn="auto" hangingPunct="1">
                <a:spcBef>
                  <a:spcPct val="0"/>
                </a:spcBef>
                <a:spcAft>
                  <a:spcPts val="0"/>
                </a:spcAft>
                <a:buNone/>
              </a:pPr>
              <a:r>
                <a:rPr lang="en-US" altLang="en-US" sz="1350" dirty="0">
                  <a:solidFill>
                    <a:prstClr val="black"/>
                  </a:solidFill>
                </a:rPr>
                <a:t>         for the amino acids, how would</a:t>
              </a:r>
            </a:p>
            <a:p>
              <a:pPr defTabSz="685800" eaLnBrk="1" fontAlgn="auto" hangingPunct="1">
                <a:spcBef>
                  <a:spcPct val="0"/>
                </a:spcBef>
                <a:spcAft>
                  <a:spcPts val="0"/>
                </a:spcAft>
                <a:buNone/>
              </a:pPr>
              <a:r>
                <a:rPr lang="en-US" altLang="en-US" sz="1350" dirty="0">
                  <a:solidFill>
                    <a:prstClr val="black"/>
                  </a:solidFill>
                </a:rPr>
                <a:t>         this molecule be represented?</a:t>
              </a:r>
            </a:p>
            <a:p>
              <a:pPr defTabSz="685800" eaLnBrk="1" fontAlgn="auto" hangingPunct="1">
                <a:spcBef>
                  <a:spcPct val="0"/>
                </a:spcBef>
                <a:spcAft>
                  <a:spcPts val="0"/>
                </a:spcAft>
                <a:buNone/>
              </a:pPr>
              <a:endParaRPr lang="en-US" altLang="en-US" sz="1350" dirty="0">
                <a:solidFill>
                  <a:prstClr val="black"/>
                </a:solidFill>
              </a:endParaRPr>
            </a:p>
            <a:p>
              <a:pPr defTabSz="685800" eaLnBrk="1" fontAlgn="auto" hangingPunct="1">
                <a:spcBef>
                  <a:spcPct val="0"/>
                </a:spcBef>
                <a:spcAft>
                  <a:spcPts val="0"/>
                </a:spcAft>
                <a:buNone/>
              </a:pPr>
              <a:r>
                <a:rPr lang="en-US" altLang="en-US" sz="1350" dirty="0">
                  <a:solidFill>
                    <a:prstClr val="black"/>
                  </a:solidFill>
                </a:rPr>
                <a:t>3. Define the following terms:</a:t>
              </a:r>
            </a:p>
            <a:p>
              <a:pPr defTabSz="685800" eaLnBrk="1" fontAlgn="auto" hangingPunct="1">
                <a:spcBef>
                  <a:spcPct val="0"/>
                </a:spcBef>
                <a:spcAft>
                  <a:spcPts val="0"/>
                </a:spcAft>
                <a:buNone/>
              </a:pPr>
              <a:r>
                <a:rPr lang="en-US" altLang="en-US" sz="1350" dirty="0">
                  <a:solidFill>
                    <a:prstClr val="black"/>
                  </a:solidFill>
                </a:rPr>
                <a:t>     a) </a:t>
              </a:r>
              <a:r>
                <a:rPr lang="el-GR" altLang="en-US" sz="1350" dirty="0">
                  <a:solidFill>
                    <a:prstClr val="black"/>
                  </a:solidFill>
                </a:rPr>
                <a:t>α</a:t>
              </a:r>
              <a:r>
                <a:rPr lang="en-US" altLang="en-US" sz="1350" dirty="0">
                  <a:solidFill>
                    <a:prstClr val="black"/>
                  </a:solidFill>
                </a:rPr>
                <a:t>-carbon</a:t>
              </a:r>
            </a:p>
            <a:p>
              <a:pPr defTabSz="685800" eaLnBrk="1" fontAlgn="auto" hangingPunct="1">
                <a:spcBef>
                  <a:spcPct val="0"/>
                </a:spcBef>
                <a:spcAft>
                  <a:spcPts val="0"/>
                </a:spcAft>
                <a:buNone/>
              </a:pPr>
              <a:r>
                <a:rPr lang="en-US" altLang="en-US" sz="1350" dirty="0">
                  <a:solidFill>
                    <a:prstClr val="black"/>
                  </a:solidFill>
                </a:rPr>
                <a:t>     b) isoelectric point</a:t>
              </a:r>
            </a:p>
            <a:p>
              <a:pPr defTabSz="685800" eaLnBrk="1" fontAlgn="auto" hangingPunct="1">
                <a:spcBef>
                  <a:spcPct val="0"/>
                </a:spcBef>
                <a:spcAft>
                  <a:spcPts val="0"/>
                </a:spcAft>
                <a:buNone/>
              </a:pPr>
              <a:r>
                <a:rPr lang="en-US" altLang="en-US" sz="1350" dirty="0">
                  <a:solidFill>
                    <a:prstClr val="black"/>
                  </a:solidFill>
                </a:rPr>
                <a:t>     c) peptide bond</a:t>
              </a:r>
            </a:p>
            <a:p>
              <a:pPr defTabSz="685800" eaLnBrk="1" fontAlgn="auto" hangingPunct="1">
                <a:spcBef>
                  <a:spcPct val="0"/>
                </a:spcBef>
                <a:spcAft>
                  <a:spcPts val="0"/>
                </a:spcAft>
                <a:buNone/>
              </a:pPr>
              <a:endParaRPr lang="en-US" altLang="en-US" sz="1350" dirty="0">
                <a:solidFill>
                  <a:prstClr val="black"/>
                </a:solidFill>
              </a:endParaRPr>
            </a:p>
            <a:p>
              <a:pPr defTabSz="685800" eaLnBrk="1" fontAlgn="auto" hangingPunct="1">
                <a:spcBef>
                  <a:spcPct val="0"/>
                </a:spcBef>
                <a:spcAft>
                  <a:spcPts val="0"/>
                </a:spcAft>
                <a:buNone/>
              </a:pPr>
              <a:r>
                <a:rPr lang="en-US" altLang="en-US" sz="1350" dirty="0">
                  <a:solidFill>
                    <a:prstClr val="black"/>
                  </a:solidFill>
                </a:rPr>
                <a:t>4. Indicate the level(s) of protein structure to which each of the following contributes:</a:t>
              </a:r>
            </a:p>
            <a:p>
              <a:pPr defTabSz="685800" eaLnBrk="1" fontAlgn="auto" hangingPunct="1">
                <a:spcBef>
                  <a:spcPct val="0"/>
                </a:spcBef>
                <a:spcAft>
                  <a:spcPts val="0"/>
                </a:spcAft>
                <a:buNone/>
              </a:pPr>
              <a:r>
                <a:rPr lang="en-US" altLang="en-US" sz="1350" dirty="0">
                  <a:solidFill>
                    <a:prstClr val="black"/>
                  </a:solidFill>
                </a:rPr>
                <a:t>     a) amino acid sequence</a:t>
              </a:r>
            </a:p>
            <a:p>
              <a:pPr defTabSz="685800" eaLnBrk="1" fontAlgn="auto" hangingPunct="1">
                <a:spcBef>
                  <a:spcPct val="0"/>
                </a:spcBef>
                <a:spcAft>
                  <a:spcPts val="0"/>
                </a:spcAft>
                <a:buNone/>
              </a:pPr>
              <a:r>
                <a:rPr lang="en-US" altLang="en-US" sz="1350" dirty="0">
                  <a:solidFill>
                    <a:prstClr val="black"/>
                  </a:solidFill>
                </a:rPr>
                <a:t>     b) </a:t>
              </a:r>
              <a:r>
                <a:rPr lang="el-GR" altLang="en-US" sz="1350" dirty="0">
                  <a:solidFill>
                    <a:prstClr val="black"/>
                  </a:solidFill>
                </a:rPr>
                <a:t>β</a:t>
              </a:r>
              <a:r>
                <a:rPr lang="en-US" altLang="en-US" sz="1350" dirty="0">
                  <a:solidFill>
                    <a:prstClr val="black"/>
                  </a:solidFill>
                </a:rPr>
                <a:t>–pleated sheet</a:t>
              </a:r>
            </a:p>
            <a:p>
              <a:pPr defTabSz="685800" eaLnBrk="1" fontAlgn="auto" hangingPunct="1">
                <a:spcBef>
                  <a:spcPct val="0"/>
                </a:spcBef>
                <a:spcAft>
                  <a:spcPts val="0"/>
                </a:spcAft>
                <a:buNone/>
              </a:pPr>
              <a:r>
                <a:rPr lang="en-US" altLang="en-US" sz="1350" dirty="0">
                  <a:solidFill>
                    <a:prstClr val="black"/>
                  </a:solidFill>
                </a:rPr>
                <a:t>     c) hydrogen bond</a:t>
              </a:r>
            </a:p>
            <a:p>
              <a:pPr defTabSz="685800" eaLnBrk="1" fontAlgn="auto" hangingPunct="1">
                <a:spcBef>
                  <a:spcPct val="0"/>
                </a:spcBef>
                <a:spcAft>
                  <a:spcPts val="0"/>
                </a:spcAft>
                <a:buNone/>
              </a:pPr>
              <a:r>
                <a:rPr lang="en-US" altLang="en-US" sz="1350" dirty="0">
                  <a:solidFill>
                    <a:prstClr val="black"/>
                  </a:solidFill>
                </a:rPr>
                <a:t>     d) disulfide bond</a:t>
              </a:r>
            </a:p>
            <a:p>
              <a:pPr defTabSz="685800" eaLnBrk="1" fontAlgn="auto" hangingPunct="1">
                <a:spcBef>
                  <a:spcPct val="0"/>
                </a:spcBef>
                <a:spcAft>
                  <a:spcPts val="0"/>
                </a:spcAft>
                <a:buNone/>
              </a:pPr>
              <a:r>
                <a:rPr lang="en-US" altLang="en-US" sz="1350" dirty="0">
                  <a:solidFill>
                    <a:prstClr val="black"/>
                  </a:solidFill>
                </a:rPr>
                <a:t>     </a:t>
              </a:r>
            </a:p>
            <a:p>
              <a:pPr defTabSz="685800" eaLnBrk="1" fontAlgn="auto" hangingPunct="1">
                <a:spcBef>
                  <a:spcPct val="0"/>
                </a:spcBef>
                <a:spcAft>
                  <a:spcPts val="0"/>
                </a:spcAft>
                <a:buNone/>
              </a:pPr>
              <a:r>
                <a:rPr lang="en-US" altLang="en-US" sz="1350" dirty="0">
                  <a:solidFill>
                    <a:prstClr val="black"/>
                  </a:solidFill>
                </a:rPr>
                <a:t>5. List six functions of proteins in the body</a:t>
              </a:r>
              <a:r>
                <a:rPr lang="en-US" altLang="en-US" sz="1350" dirty="0" smtClean="0">
                  <a:solidFill>
                    <a:prstClr val="black"/>
                  </a:solidFill>
                </a:rPr>
                <a:t>.</a:t>
              </a:r>
              <a:endParaRPr lang="en-US" altLang="en-US" sz="1350" dirty="0">
                <a:solidFill>
                  <a:prstClr val="black"/>
                </a:solidFill>
              </a:endParaRPr>
            </a:p>
          </p:txBody>
        </p:sp>
        <p:pic>
          <p:nvPicPr>
            <p:cNvPr id="2" name="Picture 1"/>
            <p:cNvPicPr>
              <a:picLocks noChangeAspect="1"/>
            </p:cNvPicPr>
            <p:nvPr/>
          </p:nvPicPr>
          <p:blipFill>
            <a:blip r:embed="rId4"/>
            <a:stretch>
              <a:fillRect/>
            </a:stretch>
          </p:blipFill>
          <p:spPr>
            <a:xfrm>
              <a:off x="4355976" y="1427087"/>
              <a:ext cx="3548009" cy="1800000"/>
            </a:xfrm>
            <a:prstGeom prst="rect">
              <a:avLst/>
            </a:prstGeom>
            <a:ln w="22225">
              <a:noFill/>
            </a:ln>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6668303" y="1058509"/>
            <a:ext cx="1913793" cy="772814"/>
          </a:xfrm>
          <a:prstGeom prst="rect">
            <a:avLst/>
          </a:prstGeom>
          <a:ln>
            <a:solidFill>
              <a:schemeClr val="tx1"/>
            </a:solidFill>
          </a:ln>
        </p:spPr>
      </p:pic>
      <p:sp>
        <p:nvSpPr>
          <p:cNvPr id="5" name="TextBox 4"/>
          <p:cNvSpPr txBox="1"/>
          <p:nvPr/>
        </p:nvSpPr>
        <p:spPr>
          <a:xfrm>
            <a:off x="6957862" y="1831322"/>
            <a:ext cx="1187918"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err="1">
                <a:solidFill>
                  <a:prstClr val="black"/>
                </a:solidFill>
                <a:latin typeface="Calibri" panose="020F0502020204030204"/>
              </a:rPr>
              <a:t>Alanyl</a:t>
            </a:r>
            <a:r>
              <a:rPr lang="en-US" sz="1350" dirty="0">
                <a:solidFill>
                  <a:prstClr val="black"/>
                </a:solidFill>
                <a:latin typeface="Calibri" panose="020F0502020204030204"/>
              </a:rPr>
              <a:t>-glycine</a:t>
            </a:r>
          </a:p>
        </p:txBody>
      </p:sp>
      <p:sp>
        <p:nvSpPr>
          <p:cNvPr id="6" name="TextBox 5"/>
          <p:cNvSpPr txBox="1"/>
          <p:nvPr/>
        </p:nvSpPr>
        <p:spPr>
          <a:xfrm>
            <a:off x="6407087" y="1058508"/>
            <a:ext cx="289560"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1.</a:t>
            </a:r>
          </a:p>
        </p:txBody>
      </p:sp>
      <p:sp>
        <p:nvSpPr>
          <p:cNvPr id="7" name="TextBox 6"/>
          <p:cNvSpPr txBox="1"/>
          <p:nvPr/>
        </p:nvSpPr>
        <p:spPr>
          <a:xfrm>
            <a:off x="6477000" y="2276922"/>
            <a:ext cx="2211133" cy="71558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2. </a:t>
            </a:r>
          </a:p>
          <a:p>
            <a:pPr defTabSz="685800" eaLnBrk="1" fontAlgn="auto" hangingPunct="1">
              <a:spcBef>
                <a:spcPts val="0"/>
              </a:spcBef>
              <a:spcAft>
                <a:spcPts val="0"/>
              </a:spcAft>
            </a:pPr>
            <a:r>
              <a:rPr lang="en-US" sz="1350" dirty="0">
                <a:solidFill>
                  <a:prstClr val="black"/>
                </a:solidFill>
                <a:latin typeface="Calibri" panose="020F0502020204030204"/>
              </a:rPr>
              <a:t>a) </a:t>
            </a:r>
            <a:r>
              <a:rPr lang="en-US" sz="1350" dirty="0" err="1">
                <a:solidFill>
                  <a:prstClr val="black"/>
                </a:solidFill>
                <a:latin typeface="Calibri" panose="020F0502020204030204"/>
              </a:rPr>
              <a:t>cysteyl</a:t>
            </a:r>
            <a:r>
              <a:rPr lang="en-US" sz="1350" dirty="0">
                <a:solidFill>
                  <a:prstClr val="black"/>
                </a:solidFill>
                <a:latin typeface="Calibri" panose="020F0502020204030204"/>
              </a:rPr>
              <a:t>-</a:t>
            </a:r>
            <a:r>
              <a:rPr lang="en-US" sz="1350" dirty="0" err="1">
                <a:solidFill>
                  <a:prstClr val="black"/>
                </a:solidFill>
                <a:latin typeface="Calibri" panose="020F0502020204030204"/>
              </a:rPr>
              <a:t>glycyl</a:t>
            </a:r>
            <a:r>
              <a:rPr lang="en-US" sz="1350" dirty="0">
                <a:solidFill>
                  <a:prstClr val="black"/>
                </a:solidFill>
                <a:latin typeface="Calibri" panose="020F0502020204030204"/>
              </a:rPr>
              <a:t>-tyrosine</a:t>
            </a:r>
          </a:p>
          <a:p>
            <a:pPr defTabSz="685800" eaLnBrk="1" fontAlgn="auto" hangingPunct="1">
              <a:spcBef>
                <a:spcPts val="0"/>
              </a:spcBef>
              <a:spcAft>
                <a:spcPts val="0"/>
              </a:spcAft>
            </a:pPr>
            <a:r>
              <a:rPr lang="en-US" sz="1350" dirty="0">
                <a:solidFill>
                  <a:prstClr val="black"/>
                </a:solidFill>
                <a:latin typeface="Calibri" panose="020F0502020204030204"/>
              </a:rPr>
              <a:t>b) </a:t>
            </a:r>
            <a:r>
              <a:rPr lang="en-US" sz="1350" dirty="0" err="1">
                <a:solidFill>
                  <a:prstClr val="black"/>
                </a:solidFill>
                <a:latin typeface="Calibri" panose="020F0502020204030204"/>
              </a:rPr>
              <a:t>Cys</a:t>
            </a:r>
            <a:r>
              <a:rPr lang="en-US" sz="1350" dirty="0">
                <a:solidFill>
                  <a:prstClr val="black"/>
                </a:solidFill>
                <a:latin typeface="Calibri" panose="020F0502020204030204"/>
              </a:rPr>
              <a:t>-</a:t>
            </a:r>
            <a:r>
              <a:rPr lang="en-US" sz="1350" dirty="0" err="1">
                <a:solidFill>
                  <a:prstClr val="black"/>
                </a:solidFill>
                <a:latin typeface="Calibri" panose="020F0502020204030204"/>
              </a:rPr>
              <a:t>Gly</a:t>
            </a:r>
            <a:r>
              <a:rPr lang="en-US" sz="1350" dirty="0">
                <a:solidFill>
                  <a:prstClr val="black"/>
                </a:solidFill>
                <a:latin typeface="Calibri" panose="020F0502020204030204"/>
              </a:rPr>
              <a:t>-Tyr</a:t>
            </a:r>
          </a:p>
        </p:txBody>
      </p:sp>
      <p:sp>
        <p:nvSpPr>
          <p:cNvPr id="8" name="Rectangle 7"/>
          <p:cNvSpPr/>
          <p:nvPr/>
        </p:nvSpPr>
        <p:spPr>
          <a:xfrm>
            <a:off x="3649980" y="1724755"/>
            <a:ext cx="403860" cy="383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0" name="Rectangle 9"/>
          <p:cNvSpPr/>
          <p:nvPr/>
        </p:nvSpPr>
        <p:spPr>
          <a:xfrm>
            <a:off x="4478806" y="1731087"/>
            <a:ext cx="403860" cy="383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9" name="TextBox 8"/>
          <p:cNvSpPr txBox="1"/>
          <p:nvPr/>
        </p:nvSpPr>
        <p:spPr>
          <a:xfrm>
            <a:off x="6477000" y="3166110"/>
            <a:ext cx="2537460" cy="1546577"/>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4. </a:t>
            </a:r>
          </a:p>
          <a:p>
            <a:pPr defTabSz="685800" eaLnBrk="1" fontAlgn="auto" hangingPunct="1">
              <a:spcBef>
                <a:spcPts val="0"/>
              </a:spcBef>
              <a:spcAft>
                <a:spcPts val="0"/>
              </a:spcAft>
            </a:pPr>
            <a:r>
              <a:rPr lang="en-US" sz="1350" dirty="0">
                <a:solidFill>
                  <a:prstClr val="black"/>
                </a:solidFill>
                <a:latin typeface="Calibri" panose="020F0502020204030204"/>
              </a:rPr>
              <a:t>a) primary structure</a:t>
            </a:r>
          </a:p>
          <a:p>
            <a:pPr defTabSz="685800" eaLnBrk="1" fontAlgn="auto" hangingPunct="1">
              <a:spcBef>
                <a:spcPts val="0"/>
              </a:spcBef>
              <a:spcAft>
                <a:spcPts val="0"/>
              </a:spcAft>
            </a:pPr>
            <a:r>
              <a:rPr lang="en-US" sz="1350" dirty="0">
                <a:solidFill>
                  <a:prstClr val="black"/>
                </a:solidFill>
                <a:latin typeface="Calibri" panose="020F0502020204030204"/>
              </a:rPr>
              <a:t>b) secondary structure</a:t>
            </a:r>
          </a:p>
          <a:p>
            <a:pPr defTabSz="685800" eaLnBrk="1" fontAlgn="auto" hangingPunct="1">
              <a:spcBef>
                <a:spcPts val="0"/>
              </a:spcBef>
              <a:spcAft>
                <a:spcPts val="0"/>
              </a:spcAft>
            </a:pPr>
            <a:r>
              <a:rPr lang="en-US" sz="1350" dirty="0">
                <a:solidFill>
                  <a:prstClr val="black"/>
                </a:solidFill>
                <a:latin typeface="Calibri" panose="020F0502020204030204"/>
              </a:rPr>
              <a:t>c) secondary, tertiary (and quaternary structure)</a:t>
            </a:r>
          </a:p>
          <a:p>
            <a:pPr defTabSz="685800" eaLnBrk="1" fontAlgn="auto" hangingPunct="1">
              <a:spcBef>
                <a:spcPts val="0"/>
              </a:spcBef>
              <a:spcAft>
                <a:spcPts val="0"/>
              </a:spcAft>
            </a:pPr>
            <a:r>
              <a:rPr lang="en-US" sz="1350" dirty="0">
                <a:solidFill>
                  <a:prstClr val="black"/>
                </a:solidFill>
                <a:latin typeface="Calibri" panose="020F0502020204030204"/>
              </a:rPr>
              <a:t>d) tertiary (and quaternary structure) </a:t>
            </a: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76596" y="5013175"/>
            <a:ext cx="679779" cy="679779"/>
          </a:xfrm>
          <a:prstGeom prst="rect">
            <a:avLst/>
          </a:prstGeom>
          <a:ln>
            <a:solidFill>
              <a:srgbClr val="FF0000"/>
            </a:solidFill>
          </a:ln>
        </p:spPr>
      </p:pic>
    </p:spTree>
    <p:extLst>
      <p:ext uri="{BB962C8B-B14F-4D97-AF65-F5344CB8AC3E}">
        <p14:creationId xmlns:p14="http://schemas.microsoft.com/office/powerpoint/2010/main" val="2715317938"/>
      </p:ext>
    </p:extLst>
  </p:cSld>
  <p:clrMapOvr>
    <a:masterClrMapping/>
  </p:clrMapOvr>
  <mc:AlternateContent xmlns:mc="http://schemas.openxmlformats.org/markup-compatibility/2006" xmlns:p14="http://schemas.microsoft.com/office/powerpoint/2010/main">
    <mc:Choice Requires="p14">
      <p:transition spd="slow" p14:dur="2000" advTm="160921"/>
    </mc:Choice>
    <mc:Fallback xmlns="">
      <p:transition spd="slow" advTm="160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187624" y="871780"/>
            <a:ext cx="3384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dirty="0" err="1">
                <a:latin typeface="Century Gothic" panose="020B0502020202020204" pitchFamily="34" charset="0"/>
              </a:rPr>
              <a:t>Immunity</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of</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the</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organism</a:t>
            </a:r>
            <a:r>
              <a:rPr lang="hr-HR" altLang="sr-Latn-RS" sz="2000" dirty="0">
                <a:latin typeface="Century Gothic" panose="020B0502020202020204" pitchFamily="34" charset="0"/>
              </a:rPr>
              <a:t> - </a:t>
            </a:r>
            <a:r>
              <a:rPr lang="hr-HR" altLang="sr-Latn-RS" sz="2000" dirty="0" err="1">
                <a:latin typeface="Century Gothic" panose="020B0502020202020204" pitchFamily="34" charset="0"/>
              </a:rPr>
              <a:t>antibodies</a:t>
            </a:r>
            <a:r>
              <a:rPr lang="hr-HR" altLang="sr-Latn-RS" sz="2000" dirty="0">
                <a:latin typeface="Century Gothic" panose="020B0502020202020204" pitchFamily="34" charset="0"/>
              </a:rPr>
              <a:t> are </a:t>
            </a:r>
            <a:r>
              <a:rPr lang="hr-HR" altLang="sr-Latn-RS" sz="2000" dirty="0" err="1">
                <a:latin typeface="Century Gothic" panose="020B0502020202020204" pitchFamily="34" charset="0"/>
              </a:rPr>
              <a:t>highly-specific</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proteins</a:t>
            </a:r>
            <a:endParaRPr lang="hr-HR" altLang="sr-Latn-RS" sz="2000" dirty="0">
              <a:latin typeface="Century Gothic" panose="020B0502020202020204" pitchFamily="34" charset="0"/>
            </a:endParaRPr>
          </a:p>
        </p:txBody>
      </p:sp>
      <p:pic>
        <p:nvPicPr>
          <p:cNvPr id="15363" name="Picture 3"/>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932040" y="332656"/>
            <a:ext cx="15240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2"/>
          <p:cNvSpPr txBox="1">
            <a:spLocks noChangeArrowheads="1"/>
          </p:cNvSpPr>
          <p:nvPr/>
        </p:nvSpPr>
        <p:spPr bwMode="auto">
          <a:xfrm>
            <a:off x="59532" y="3192304"/>
            <a:ext cx="5413375"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000" b="1" dirty="0" err="1">
                <a:latin typeface="Century Gothic" panose="020B0502020202020204" pitchFamily="34" charset="0"/>
              </a:rPr>
              <a:t>Generation</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and</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propagation</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of</a:t>
            </a:r>
            <a:r>
              <a:rPr lang="hr-HR" altLang="sr-Latn-RS" sz="2000" b="1" dirty="0">
                <a:latin typeface="Century Gothic" panose="020B0502020202020204" pitchFamily="34" charset="0"/>
              </a:rPr>
              <a:t> nerve </a:t>
            </a:r>
            <a:r>
              <a:rPr lang="hr-HR" altLang="sr-Latn-RS" sz="2000" b="1" dirty="0" err="1">
                <a:latin typeface="Century Gothic" panose="020B0502020202020204" pitchFamily="34" charset="0"/>
              </a:rPr>
              <a:t>impulses</a:t>
            </a:r>
            <a:r>
              <a:rPr lang="hr-HR" altLang="sr-Latn-RS" sz="2000" dirty="0">
                <a:latin typeface="Century Gothic" panose="020B0502020202020204" pitchFamily="34" charset="0"/>
              </a:rPr>
              <a:t> - receptor </a:t>
            </a:r>
            <a:r>
              <a:rPr lang="hr-HR" altLang="sr-Latn-RS" sz="2000" dirty="0" err="1">
                <a:latin typeface="Century Gothic" panose="020B0502020202020204" pitchFamily="34" charset="0"/>
              </a:rPr>
              <a:t>proteins</a:t>
            </a:r>
            <a:endParaRPr lang="hr-HR" altLang="sr-Latn-RS" sz="2000" dirty="0">
              <a:latin typeface="Century Gothic" panose="020B0502020202020204" pitchFamily="34" charset="0"/>
            </a:endParaRPr>
          </a:p>
          <a:p>
            <a:pPr algn="ctr" eaLnBrk="1" hangingPunct="1">
              <a:spcBef>
                <a:spcPct val="50000"/>
              </a:spcBef>
              <a:buFontTx/>
              <a:buNone/>
            </a:pPr>
            <a:endParaRPr lang="hr-HR" altLang="sr-Latn-RS" sz="2000" dirty="0">
              <a:latin typeface="Century Gothic" panose="020B0502020202020204" pitchFamily="34" charset="0"/>
            </a:endParaRPr>
          </a:p>
          <a:p>
            <a:pPr algn="ctr" eaLnBrk="1" hangingPunct="1">
              <a:spcBef>
                <a:spcPct val="50000"/>
              </a:spcBef>
              <a:buFontTx/>
              <a:buNone/>
            </a:pPr>
            <a:endParaRPr lang="hr-HR" altLang="sr-Latn-RS" sz="2000" dirty="0">
              <a:latin typeface="Century Gothic" panose="020B0502020202020204" pitchFamily="34" charset="0"/>
            </a:endParaRPr>
          </a:p>
          <a:p>
            <a:pPr algn="ctr" eaLnBrk="1" hangingPunct="1">
              <a:spcBef>
                <a:spcPct val="50000"/>
              </a:spcBef>
              <a:buFontTx/>
              <a:buNone/>
            </a:pPr>
            <a:r>
              <a:rPr lang="hr-HR" altLang="sr-Latn-RS" sz="2000" b="1" dirty="0" err="1">
                <a:latin typeface="Century Gothic" panose="020B0502020202020204" pitchFamily="34" charset="0"/>
              </a:rPr>
              <a:t>Control</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of</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growth</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and</a:t>
            </a:r>
            <a:r>
              <a:rPr lang="hr-HR" altLang="sr-Latn-RS" sz="2000" b="1" dirty="0">
                <a:latin typeface="Century Gothic" panose="020B0502020202020204" pitchFamily="34" charset="0"/>
              </a:rPr>
              <a:t> </a:t>
            </a:r>
            <a:r>
              <a:rPr lang="hr-HR" altLang="sr-Latn-RS" sz="2000" b="1" dirty="0" err="1">
                <a:latin typeface="Century Gothic" panose="020B0502020202020204" pitchFamily="34" charset="0"/>
              </a:rPr>
              <a:t>differentiation</a:t>
            </a:r>
            <a:r>
              <a:rPr lang="hr-HR" altLang="sr-Latn-RS" sz="2000" dirty="0">
                <a:latin typeface="Century Gothic" panose="020B0502020202020204" pitchFamily="34" charset="0"/>
              </a:rPr>
              <a:t> - </a:t>
            </a:r>
            <a:r>
              <a:rPr lang="hr-HR" altLang="sr-Latn-RS" sz="2000" dirty="0" err="1">
                <a:latin typeface="Century Gothic" panose="020B0502020202020204" pitchFamily="34" charset="0"/>
              </a:rPr>
              <a:t>proteins</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associated</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with</a:t>
            </a:r>
            <a:r>
              <a:rPr lang="hr-HR" altLang="sr-Latn-RS" sz="2000" dirty="0">
                <a:latin typeface="Century Gothic" panose="020B0502020202020204" pitchFamily="34" charset="0"/>
              </a:rPr>
              <a:t> DNA </a:t>
            </a:r>
            <a:r>
              <a:rPr lang="hr-HR" altLang="sr-Latn-RS" sz="2000" dirty="0" err="1">
                <a:latin typeface="Century Gothic" panose="020B0502020202020204" pitchFamily="34" charset="0"/>
              </a:rPr>
              <a:t>replication</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machinery</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growth</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factors</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hormones</a:t>
            </a:r>
            <a:r>
              <a:rPr lang="hr-HR" altLang="sr-Latn-RS" sz="2000" dirty="0">
                <a:latin typeface="Century Gothic" panose="020B0502020202020204" pitchFamily="34" charset="0"/>
              </a:rPr>
              <a:t>, </a:t>
            </a:r>
            <a:r>
              <a:rPr lang="hr-HR" altLang="sr-Latn-RS" sz="2000" dirty="0" err="1">
                <a:latin typeface="Century Gothic" panose="020B0502020202020204" pitchFamily="34" charset="0"/>
              </a:rPr>
              <a:t>etc</a:t>
            </a:r>
            <a:r>
              <a:rPr lang="hr-HR" altLang="sr-Latn-RS" sz="2000" dirty="0">
                <a:latin typeface="Century Gothic" panose="020B0502020202020204" pitchFamily="34" charset="0"/>
              </a:rPr>
              <a:t>.</a:t>
            </a:r>
            <a:endParaRPr lang="en-GB" altLang="sr-Latn-RS" sz="2000" dirty="0">
              <a:latin typeface="Century Gothic" panose="020B0502020202020204" pitchFamily="34" charset="0"/>
            </a:endParaRPr>
          </a:p>
        </p:txBody>
      </p:sp>
      <p:pic>
        <p:nvPicPr>
          <p:cNvPr id="15365" name="Picture 5" descr="forumfiggate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2563" y="2754313"/>
            <a:ext cx="227647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6400800" y="4048700"/>
            <a:ext cx="1284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sr-Latn-RS" sz="1200" dirty="0" smtClean="0">
                <a:latin typeface="Century Gothic" panose="020B0502020202020204" pitchFamily="34" charset="0"/>
              </a:rPr>
              <a:t>Acetylcholine n</a:t>
            </a:r>
            <a:r>
              <a:rPr lang="hr-HR" altLang="sr-Latn-RS" sz="1200" dirty="0" err="1" smtClean="0">
                <a:latin typeface="Century Gothic" panose="020B0502020202020204" pitchFamily="34" charset="0"/>
              </a:rPr>
              <a:t>icotinic</a:t>
            </a:r>
            <a:r>
              <a:rPr lang="hr-HR" altLang="sr-Latn-RS" sz="1200" dirty="0" smtClean="0">
                <a:latin typeface="Century Gothic" panose="020B0502020202020204" pitchFamily="34" charset="0"/>
              </a:rPr>
              <a:t> </a:t>
            </a:r>
            <a:r>
              <a:rPr lang="hr-HR" altLang="sr-Latn-RS" sz="1200" dirty="0">
                <a:latin typeface="Century Gothic" panose="020B0502020202020204" pitchFamily="34" charset="0"/>
              </a:rPr>
              <a:t>receptor</a:t>
            </a:r>
            <a:endParaRPr lang="en-GB" altLang="sr-Latn-RS" sz="1200" dirty="0">
              <a:latin typeface="Century Gothic" panose="020B0502020202020204" pitchFamily="34" charset="0"/>
            </a:endParaRPr>
          </a:p>
        </p:txBody>
      </p:sp>
      <p:pic>
        <p:nvPicPr>
          <p:cNvPr id="153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752975"/>
            <a:ext cx="174307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4"/>
          <p:cNvSpPr txBox="1">
            <a:spLocks noChangeArrowheads="1"/>
          </p:cNvSpPr>
          <p:nvPr/>
        </p:nvSpPr>
        <p:spPr bwMode="auto">
          <a:xfrm>
            <a:off x="5954713" y="6326188"/>
            <a:ext cx="1584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1200" dirty="0">
                <a:latin typeface="Century Gothic" panose="020B0502020202020204" pitchFamily="34" charset="0"/>
              </a:rPr>
              <a:t>DNA </a:t>
            </a:r>
            <a:r>
              <a:rPr lang="hr-HR" altLang="sr-Latn-RS" sz="1200" dirty="0" err="1">
                <a:latin typeface="Century Gothic" panose="020B0502020202020204" pitchFamily="34" charset="0"/>
              </a:rPr>
              <a:t>polymerase</a:t>
            </a:r>
            <a:endParaRPr lang="en-GB" altLang="sr-Latn-RS" sz="1200" dirty="0">
              <a:latin typeface="Century Gothic" panose="020B0502020202020204" pitchFamily="34" charset="0"/>
            </a:endParaRPr>
          </a:p>
        </p:txBody>
      </p:sp>
    </p:spTree>
    <p:extLst>
      <p:ext uri="{BB962C8B-B14F-4D97-AF65-F5344CB8AC3E}">
        <p14:creationId xmlns:p14="http://schemas.microsoft.com/office/powerpoint/2010/main" val="3744965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971550" y="692150"/>
            <a:ext cx="77771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800" b="1">
                <a:solidFill>
                  <a:srgbClr val="FF0000"/>
                </a:solidFill>
                <a:latin typeface="Century Gothic" panose="020B0502020202020204" pitchFamily="34" charset="0"/>
              </a:rPr>
              <a:t>PROTEINS ARE POLYMERS OF AMINO ACIDS</a:t>
            </a:r>
            <a:endParaRPr lang="en-GB" altLang="sr-Latn-RS" sz="2800" b="1">
              <a:solidFill>
                <a:srgbClr val="FF0000"/>
              </a:solidFill>
              <a:latin typeface="Century Gothic" panose="020B0502020202020204" pitchFamily="34" charset="0"/>
            </a:endParaRPr>
          </a:p>
        </p:txBody>
      </p:sp>
      <p:sp>
        <p:nvSpPr>
          <p:cNvPr id="17411" name="Rectangle 4"/>
          <p:cNvSpPr>
            <a:spLocks noChangeArrowheads="1"/>
          </p:cNvSpPr>
          <p:nvPr/>
        </p:nvSpPr>
        <p:spPr bwMode="auto">
          <a:xfrm>
            <a:off x="971550" y="1773238"/>
            <a:ext cx="3455988"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000" b="1" u="sng">
                <a:latin typeface="Century Gothic" panose="020B0502020202020204" pitchFamily="34" charset="0"/>
              </a:rPr>
              <a:t>General structure of an amino acid</a:t>
            </a:r>
            <a:r>
              <a:rPr lang="hr-HR" altLang="sr-Latn-RS" sz="2000">
                <a:latin typeface="Century Gothic" panose="020B0502020202020204" pitchFamily="34" charset="0"/>
              </a:rPr>
              <a:t>: </a:t>
            </a:r>
          </a:p>
          <a:p>
            <a:pPr eaLnBrk="1" hangingPunct="1">
              <a:spcBef>
                <a:spcPct val="50000"/>
              </a:spcBef>
              <a:buFont typeface="Wingdings" panose="05000000000000000000" pitchFamily="2" charset="2"/>
              <a:buChar char="§"/>
            </a:pPr>
            <a:r>
              <a:rPr lang="hr-HR" altLang="sr-Latn-RS" sz="2000" b="1">
                <a:latin typeface="Century Gothic" panose="020B0502020202020204" pitchFamily="34" charset="0"/>
              </a:rPr>
              <a:t>Amino</a:t>
            </a:r>
            <a:r>
              <a:rPr lang="hr-HR" altLang="sr-Latn-RS" sz="2000">
                <a:latin typeface="Century Gothic" panose="020B0502020202020204" pitchFamily="34" charset="0"/>
              </a:rPr>
              <a:t> group (-NH</a:t>
            </a:r>
            <a:r>
              <a:rPr lang="hr-HR" altLang="sr-Latn-RS" sz="2000" baseline="-25000">
                <a:latin typeface="Century Gothic" panose="020B0502020202020204" pitchFamily="34" charset="0"/>
              </a:rPr>
              <a:t>2</a:t>
            </a:r>
            <a:r>
              <a:rPr lang="hr-HR" altLang="sr-Latn-RS" sz="2000">
                <a:latin typeface="Century Gothic" panose="020B0502020202020204" pitchFamily="34" charset="0"/>
              </a:rPr>
              <a:t>)</a:t>
            </a:r>
          </a:p>
          <a:p>
            <a:pPr eaLnBrk="1" hangingPunct="1">
              <a:spcBef>
                <a:spcPct val="50000"/>
              </a:spcBef>
              <a:buFont typeface="Wingdings" panose="05000000000000000000" pitchFamily="2" charset="2"/>
              <a:buChar char="§"/>
            </a:pPr>
            <a:r>
              <a:rPr lang="hr-HR" altLang="sr-Latn-RS" sz="2000" b="1">
                <a:latin typeface="Century Gothic" panose="020B0502020202020204" pitchFamily="34" charset="0"/>
              </a:rPr>
              <a:t>Carboxyl group</a:t>
            </a:r>
            <a:r>
              <a:rPr lang="hr-HR" altLang="sr-Latn-RS" sz="2000">
                <a:latin typeface="Century Gothic" panose="020B0502020202020204" pitchFamily="34" charset="0"/>
              </a:rPr>
              <a:t>                       (-COOH) bonded to the same carbon atom                  (</a:t>
            </a:r>
            <a:r>
              <a:rPr lang="el-GR" altLang="sr-Latn-RS" sz="2000">
                <a:latin typeface="Times New Roman" panose="02020603050405020304" pitchFamily="18" charset="0"/>
                <a:cs typeface="Times New Roman" panose="02020603050405020304" pitchFamily="18" charset="0"/>
              </a:rPr>
              <a:t>α</a:t>
            </a:r>
            <a:r>
              <a:rPr lang="hr-HR" altLang="sr-Latn-RS" sz="2000">
                <a:latin typeface="Times New Roman" panose="02020603050405020304" pitchFamily="18" charset="0"/>
                <a:cs typeface="Times New Roman" panose="02020603050405020304" pitchFamily="18" charset="0"/>
              </a:rPr>
              <a:t> </a:t>
            </a:r>
            <a:r>
              <a:rPr lang="hr-HR" altLang="sr-Latn-RS" sz="2000">
                <a:latin typeface="Century Gothic" panose="020B0502020202020204" pitchFamily="34" charset="0"/>
                <a:cs typeface="Times New Roman" panose="02020603050405020304" pitchFamily="18" charset="0"/>
              </a:rPr>
              <a:t>carbon</a:t>
            </a:r>
            <a:r>
              <a:rPr lang="hr-HR" altLang="sr-Latn-RS" sz="2000">
                <a:latin typeface="Times New Roman" panose="02020603050405020304" pitchFamily="18" charset="0"/>
                <a:cs typeface="Times New Roman" panose="02020603050405020304" pitchFamily="18" charset="0"/>
              </a:rPr>
              <a:t>)</a:t>
            </a:r>
            <a:r>
              <a:rPr lang="hr-HR" altLang="sr-Latn-RS" sz="2000">
                <a:latin typeface="Century Gothic" panose="020B0502020202020204" pitchFamily="34" charset="0"/>
              </a:rPr>
              <a:t> </a:t>
            </a:r>
          </a:p>
          <a:p>
            <a:pPr eaLnBrk="1" hangingPunct="1">
              <a:spcBef>
                <a:spcPct val="50000"/>
              </a:spcBef>
              <a:buFont typeface="Wingdings" panose="05000000000000000000" pitchFamily="2" charset="2"/>
              <a:buChar char="§"/>
            </a:pPr>
            <a:r>
              <a:rPr lang="hr-HR" altLang="sr-Latn-RS" sz="2000" b="1">
                <a:latin typeface="Century Gothic" panose="020B0502020202020204" pitchFamily="34" charset="0"/>
              </a:rPr>
              <a:t>R-group </a:t>
            </a:r>
            <a:r>
              <a:rPr lang="hr-HR" altLang="sr-Latn-RS" sz="2000">
                <a:latin typeface="Century Gothic" panose="020B0502020202020204" pitchFamily="34" charset="0"/>
              </a:rPr>
              <a:t>(side chain) varying in structure, size and electric charge</a:t>
            </a:r>
            <a:endParaRPr lang="en-GB" altLang="sr-Latn-RS" sz="2000">
              <a:latin typeface="Century Gothic" panose="020B0502020202020204" pitchFamily="34" charset="0"/>
            </a:endParaRPr>
          </a:p>
        </p:txBody>
      </p:sp>
      <p:grpSp>
        <p:nvGrpSpPr>
          <p:cNvPr id="17412" name="Group 8"/>
          <p:cNvGrpSpPr>
            <a:grpSpLocks/>
          </p:cNvGrpSpPr>
          <p:nvPr/>
        </p:nvGrpSpPr>
        <p:grpSpPr bwMode="auto">
          <a:xfrm>
            <a:off x="4716463" y="2039938"/>
            <a:ext cx="3671887" cy="3044825"/>
            <a:chOff x="2925" y="1253"/>
            <a:chExt cx="2313" cy="1918"/>
          </a:xfrm>
        </p:grpSpPr>
        <p:pic>
          <p:nvPicPr>
            <p:cNvPr id="174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5" y="1253"/>
              <a:ext cx="2313" cy="191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4" name="Text Box 6"/>
            <p:cNvSpPr txBox="1">
              <a:spLocks noChangeArrowheads="1"/>
            </p:cNvSpPr>
            <p:nvPr/>
          </p:nvSpPr>
          <p:spPr bwMode="auto">
            <a:xfrm>
              <a:off x="4331" y="2160"/>
              <a:ext cx="272" cy="2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l-GR" altLang="sr-Latn-RS" sz="2400" b="1">
                  <a:solidFill>
                    <a:srgbClr val="3399FF"/>
                  </a:solidFill>
                  <a:latin typeface="Times New Roman" panose="02020603050405020304" pitchFamily="18" charset="0"/>
                  <a:cs typeface="Times New Roman" panose="02020603050405020304" pitchFamily="18" charset="0"/>
                </a:rPr>
                <a:t>α</a:t>
              </a:r>
            </a:p>
          </p:txBody>
        </p:sp>
      </p:grpSp>
      <p:sp>
        <p:nvSpPr>
          <p:cNvPr id="11" name="Oval 10"/>
          <p:cNvSpPr/>
          <p:nvPr/>
        </p:nvSpPr>
        <p:spPr>
          <a:xfrm>
            <a:off x="4716463" y="2996952"/>
            <a:ext cx="1439713"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552406" y="1780638"/>
            <a:ext cx="1692002"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ajd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233118" y="5321920"/>
            <a:ext cx="923057" cy="923057"/>
          </a:xfrm>
          <a:prstGeom prst="rect">
            <a:avLst/>
          </a:prstGeom>
          <a:ln>
            <a:solidFill>
              <a:srgbClr val="FF0000"/>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1202"/>
    </mc:Choice>
    <mc:Fallback xmlns="">
      <p:transition spd="slow" advTm="5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971600" y="556592"/>
            <a:ext cx="75122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hr-HR" altLang="sr-Latn-RS" sz="2800" b="1" dirty="0">
                <a:solidFill>
                  <a:srgbClr val="000066"/>
                </a:solidFill>
                <a:latin typeface="Century Gothic" panose="020B0502020202020204" pitchFamily="34" charset="0"/>
              </a:rPr>
              <a:t>STRUCTURAL FEATURES OF AMINO ACIDS</a:t>
            </a:r>
            <a:endParaRPr lang="en-GB" altLang="sr-Latn-RS" sz="2800" b="1" dirty="0">
              <a:solidFill>
                <a:srgbClr val="000066"/>
              </a:solidFill>
              <a:latin typeface="Century Gothic" panose="020B0502020202020204" pitchFamily="34" charset="0"/>
            </a:endParaRPr>
          </a:p>
        </p:txBody>
      </p:sp>
      <p:sp>
        <p:nvSpPr>
          <p:cNvPr id="19459" name="Text Box 5"/>
          <p:cNvSpPr txBox="1">
            <a:spLocks noChangeArrowheads="1"/>
          </p:cNvSpPr>
          <p:nvPr/>
        </p:nvSpPr>
        <p:spPr bwMode="auto">
          <a:xfrm>
            <a:off x="539552" y="1079812"/>
            <a:ext cx="77057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hr-HR" altLang="sr-Latn-RS" sz="2200" dirty="0">
                <a:latin typeface="Century Gothic" panose="020B0502020202020204" pitchFamily="34" charset="0"/>
              </a:rPr>
              <a:t>In protein </a:t>
            </a:r>
            <a:r>
              <a:rPr lang="hr-HR" altLang="sr-Latn-RS" sz="2200" dirty="0" err="1">
                <a:latin typeface="Century Gothic" panose="020B0502020202020204" pitchFamily="34" charset="0"/>
              </a:rPr>
              <a:t>molecules</a:t>
            </a:r>
            <a:r>
              <a:rPr lang="hr-HR" altLang="sr-Latn-RS" sz="2200" dirty="0">
                <a:latin typeface="Century Gothic" panose="020B0502020202020204" pitchFamily="34" charset="0"/>
              </a:rPr>
              <a:t>, </a:t>
            </a:r>
            <a:r>
              <a:rPr lang="hr-HR" altLang="sr-Latn-RS" sz="2200" dirty="0" err="1">
                <a:latin typeface="Century Gothic" panose="020B0502020202020204" pitchFamily="34" charset="0"/>
              </a:rPr>
              <a:t>amino</a:t>
            </a:r>
            <a:r>
              <a:rPr lang="hr-HR" altLang="sr-Latn-RS" sz="2200" dirty="0">
                <a:latin typeface="Century Gothic" panose="020B0502020202020204" pitchFamily="34" charset="0"/>
              </a:rPr>
              <a:t> </a:t>
            </a:r>
            <a:r>
              <a:rPr lang="hr-HR" altLang="sr-Latn-RS" sz="2200" dirty="0" err="1">
                <a:latin typeface="Century Gothic" panose="020B0502020202020204" pitchFamily="34" charset="0"/>
              </a:rPr>
              <a:t>acid</a:t>
            </a:r>
            <a:r>
              <a:rPr lang="hr-HR" altLang="sr-Latn-RS" sz="2200" dirty="0">
                <a:latin typeface="Century Gothic" panose="020B0502020202020204" pitchFamily="34" charset="0"/>
              </a:rPr>
              <a:t> </a:t>
            </a:r>
            <a:r>
              <a:rPr lang="hr-HR" altLang="sr-Latn-RS" sz="2200" dirty="0" err="1">
                <a:latin typeface="Century Gothic" panose="020B0502020202020204" pitchFamily="34" charset="0"/>
              </a:rPr>
              <a:t>residues</a:t>
            </a:r>
            <a:r>
              <a:rPr lang="hr-HR" altLang="sr-Latn-RS" sz="2200" dirty="0">
                <a:latin typeface="Century Gothic" panose="020B0502020202020204" pitchFamily="34" charset="0"/>
              </a:rPr>
              <a:t> are </a:t>
            </a:r>
            <a:r>
              <a:rPr lang="hr-HR" altLang="sr-Latn-RS" sz="2200" dirty="0" err="1">
                <a:latin typeface="Century Gothic" panose="020B0502020202020204" pitchFamily="34" charset="0"/>
              </a:rPr>
              <a:t>exclusively</a:t>
            </a:r>
            <a:r>
              <a:rPr lang="hr-HR" altLang="sr-Latn-RS" sz="2200" b="1" dirty="0">
                <a:solidFill>
                  <a:srgbClr val="CC0000"/>
                </a:solidFill>
                <a:latin typeface="Century Gothic" panose="020B0502020202020204" pitchFamily="34" charset="0"/>
              </a:rPr>
              <a:t> L-</a:t>
            </a:r>
            <a:r>
              <a:rPr lang="hr-HR" altLang="sr-Latn-RS" sz="2200" b="1" dirty="0" err="1">
                <a:solidFill>
                  <a:srgbClr val="CC0000"/>
                </a:solidFill>
                <a:latin typeface="Century Gothic" panose="020B0502020202020204" pitchFamily="34" charset="0"/>
              </a:rPr>
              <a:t>stereoisomers</a:t>
            </a:r>
            <a:r>
              <a:rPr lang="hr-HR" altLang="sr-Latn-RS" sz="2200" dirty="0">
                <a:latin typeface="Century Gothic" panose="020B0502020202020204" pitchFamily="34" charset="0"/>
              </a:rPr>
              <a:t>.</a:t>
            </a:r>
            <a:endParaRPr lang="en-GB" altLang="sr-Latn-RS" sz="2200" dirty="0">
              <a:latin typeface="Century Gothic" panose="020B0502020202020204" pitchFamily="34" charset="0"/>
            </a:endParaRPr>
          </a:p>
        </p:txBody>
      </p:sp>
      <p:sp>
        <p:nvSpPr>
          <p:cNvPr id="19460" name="Text Box 9"/>
          <p:cNvSpPr txBox="1">
            <a:spLocks noChangeArrowheads="1"/>
          </p:cNvSpPr>
          <p:nvPr/>
        </p:nvSpPr>
        <p:spPr bwMode="auto">
          <a:xfrm>
            <a:off x="2413000" y="4141788"/>
            <a:ext cx="50323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r-Latn-CS" altLang="sr-Latn-RS" sz="1800"/>
          </a:p>
        </p:txBody>
      </p:sp>
      <p:sp>
        <p:nvSpPr>
          <p:cNvPr id="19461" name="Text Box 10"/>
          <p:cNvSpPr txBox="1">
            <a:spLocks noChangeArrowheads="1"/>
          </p:cNvSpPr>
          <p:nvPr/>
        </p:nvSpPr>
        <p:spPr bwMode="auto">
          <a:xfrm>
            <a:off x="6732588" y="4148138"/>
            <a:ext cx="5032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r-Latn-CS" altLang="sr-Latn-RS" sz="1800"/>
          </a:p>
        </p:txBody>
      </p:sp>
      <p:pic>
        <p:nvPicPr>
          <p:cNvPr id="1946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073631"/>
            <a:ext cx="7072313"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5157192"/>
            <a:ext cx="8820472" cy="1200329"/>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latin typeface="Century Gothic" panose="020B0502020202020204" pitchFamily="34" charset="0"/>
              </a:rPr>
              <a:t>Explain why amino acids have two possible stereoisomers? </a:t>
            </a:r>
          </a:p>
          <a:p>
            <a:pPr marL="285750" indent="-285750">
              <a:buFont typeface="Wingdings" panose="05000000000000000000" pitchFamily="2" charset="2"/>
              <a:buChar char="ü"/>
            </a:pPr>
            <a:r>
              <a:rPr lang="en-US" dirty="0" smtClean="0">
                <a:latin typeface="Century Gothic" panose="020B0502020202020204" pitchFamily="34" charset="0"/>
              </a:rPr>
              <a:t>What type of stereoisomers are L and D isomers of amino acids?</a:t>
            </a:r>
          </a:p>
          <a:p>
            <a:pPr marL="285750" indent="-285750">
              <a:buFont typeface="Wingdings" panose="05000000000000000000" pitchFamily="2" charset="2"/>
              <a:buChar char="ü"/>
            </a:pPr>
            <a:r>
              <a:rPr lang="en-US" dirty="0" smtClean="0">
                <a:latin typeface="Century Gothic" panose="020B0502020202020204" pitchFamily="34" charset="0"/>
              </a:rPr>
              <a:t>Do all known 20 amino acids, found in natural proteins, contain one chiral (</a:t>
            </a:r>
            <a:r>
              <a:rPr lang="en-US" dirty="0" err="1" smtClean="0">
                <a:latin typeface="Century Gothic" panose="020B0502020202020204" pitchFamily="34" charset="0"/>
              </a:rPr>
              <a:t>stereogenic</a:t>
            </a:r>
            <a:r>
              <a:rPr lang="en-US" dirty="0" smtClean="0">
                <a:latin typeface="Century Gothic" panose="020B0502020202020204" pitchFamily="34" charset="0"/>
              </a:rPr>
              <a:t>) center and occur as two possible stereoisomers? </a:t>
            </a:r>
            <a:endParaRPr lang="en-US" dirty="0">
              <a:latin typeface="Century Gothic" panose="020B0502020202020204" pitchFamily="34" charset="0"/>
            </a:endParaRPr>
          </a:p>
        </p:txBody>
      </p:sp>
    </p:spTree>
    <p:extLst>
      <p:ext uri="{BB962C8B-B14F-4D97-AF65-F5344CB8AC3E}">
        <p14:creationId xmlns:p14="http://schemas.microsoft.com/office/powerpoint/2010/main" val="2246019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
</p:tagLst>
</file>

<file path=ppt/tags/tag2.xml><?xml version="1.0" encoding="utf-8"?>
<p:tagLst xmlns:a="http://schemas.openxmlformats.org/drawingml/2006/main" xmlns:r="http://schemas.openxmlformats.org/officeDocument/2006/relationships" xmlns:p="http://schemas.openxmlformats.org/presentationml/2006/main">
  <p:tag name="TIMING" val="|10.7|0.9"/>
</p:tagLst>
</file>

<file path=ppt/tags/tag3.xml><?xml version="1.0" encoding="utf-8"?>
<p:tagLst xmlns:a="http://schemas.openxmlformats.org/drawingml/2006/main" xmlns:r="http://schemas.openxmlformats.org/officeDocument/2006/relationships" xmlns:p="http://schemas.openxmlformats.org/presentationml/2006/main">
  <p:tag name="TIMING" val="|5.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1376</TotalTime>
  <Words>2803</Words>
  <Application>Microsoft Office PowerPoint</Application>
  <PresentationFormat>On-screen Show (4:3)</PresentationFormat>
  <Paragraphs>319</Paragraphs>
  <Slides>66</Slides>
  <Notes>39</Notes>
  <HiddenSlides>0</HiddenSlides>
  <MMClips>9</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77" baseType="lpstr">
      <vt:lpstr>Arial</vt:lpstr>
      <vt:lpstr>Calibri</vt:lpstr>
      <vt:lpstr>Calibri Light</vt:lpstr>
      <vt:lpstr>Century Gothic</vt:lpstr>
      <vt:lpstr>Symbol</vt:lpstr>
      <vt:lpstr>Tahoma</vt:lpstr>
      <vt:lpstr>Times New Roman</vt:lpstr>
      <vt:lpstr>Wingdings</vt:lpstr>
      <vt:lpstr>Default Design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COLLAGEN – the extracellular matrix protein</vt:lpstr>
      <vt:lpstr>PowerPoint Presentation</vt:lpstr>
      <vt:lpstr>Amino acid composition of collagen   33%  Gly  10%  Pro  10%  Hyp    1%  Hyl          Amino acid sequence: each 3. aa in collagen helix is Gly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MEF</dc:creator>
  <cp:lastModifiedBy>Daria Pašalić</cp:lastModifiedBy>
  <cp:revision>113</cp:revision>
  <dcterms:created xsi:type="dcterms:W3CDTF">2008-03-08T12:19:51Z</dcterms:created>
  <dcterms:modified xsi:type="dcterms:W3CDTF">2021-04-19T12:01:36Z</dcterms:modified>
</cp:coreProperties>
</file>