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</p:sldMasterIdLst>
  <p:notesMasterIdLst>
    <p:notesMasterId r:id="rId49"/>
  </p:notesMasterIdLst>
  <p:handoutMasterIdLst>
    <p:handoutMasterId r:id="rId50"/>
  </p:handoutMasterIdLst>
  <p:sldIdLst>
    <p:sldId id="397" r:id="rId2"/>
    <p:sldId id="398" r:id="rId3"/>
    <p:sldId id="399" r:id="rId4"/>
    <p:sldId id="400" r:id="rId5"/>
    <p:sldId id="401" r:id="rId6"/>
    <p:sldId id="263" r:id="rId7"/>
    <p:sldId id="392" r:id="rId8"/>
    <p:sldId id="320" r:id="rId9"/>
    <p:sldId id="350" r:id="rId10"/>
    <p:sldId id="321" r:id="rId11"/>
    <p:sldId id="287" r:id="rId12"/>
    <p:sldId id="394" r:id="rId13"/>
    <p:sldId id="385" r:id="rId14"/>
    <p:sldId id="361" r:id="rId15"/>
    <p:sldId id="365" r:id="rId16"/>
    <p:sldId id="381" r:id="rId17"/>
    <p:sldId id="267" r:id="rId18"/>
    <p:sldId id="354" r:id="rId19"/>
    <p:sldId id="353" r:id="rId20"/>
    <p:sldId id="346" r:id="rId21"/>
    <p:sldId id="286" r:id="rId22"/>
    <p:sldId id="347" r:id="rId23"/>
    <p:sldId id="356" r:id="rId24"/>
    <p:sldId id="285" r:id="rId25"/>
    <p:sldId id="281" r:id="rId26"/>
    <p:sldId id="270" r:id="rId27"/>
    <p:sldId id="324" r:id="rId28"/>
    <p:sldId id="272" r:id="rId29"/>
    <p:sldId id="395" r:id="rId30"/>
    <p:sldId id="351" r:id="rId31"/>
    <p:sldId id="290" r:id="rId32"/>
    <p:sldId id="309" r:id="rId33"/>
    <p:sldId id="325" r:id="rId34"/>
    <p:sldId id="344" r:id="rId35"/>
    <p:sldId id="297" r:id="rId36"/>
    <p:sldId id="331" r:id="rId37"/>
    <p:sldId id="291" r:id="rId38"/>
    <p:sldId id="357" r:id="rId39"/>
    <p:sldId id="345" r:id="rId40"/>
    <p:sldId id="383" r:id="rId41"/>
    <p:sldId id="370" r:id="rId42"/>
    <p:sldId id="333" r:id="rId43"/>
    <p:sldId id="364" r:id="rId44"/>
    <p:sldId id="386" r:id="rId45"/>
    <p:sldId id="343" r:id="rId46"/>
    <p:sldId id="387" r:id="rId47"/>
    <p:sldId id="388" r:id="rId48"/>
  </p:sldIdLst>
  <p:sldSz cx="9144000" cy="6858000" type="screen4x3"/>
  <p:notesSz cx="6858000" cy="9144000"/>
  <p:custDataLst>
    <p:tags r:id="rId5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00"/>
    <a:srgbClr val="CC6600"/>
    <a:srgbClr val="996633"/>
    <a:srgbClr val="993300"/>
    <a:srgbClr val="66FF33"/>
    <a:srgbClr val="00FF99"/>
    <a:srgbClr val="FF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5" autoAdjust="0"/>
    <p:restoredTop sz="84919" autoAdjust="0"/>
  </p:normalViewPr>
  <p:slideViewPr>
    <p:cSldViewPr>
      <p:cViewPr varScale="1">
        <p:scale>
          <a:sx n="81" d="100"/>
          <a:sy n="81" d="100"/>
        </p:scale>
        <p:origin x="85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2D4CBF-7232-4E64-9367-082684FF747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6ADCECB7-61C9-4FFE-AA96-8C0BF8E8DCBE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Lipoproteins</a:t>
          </a:r>
          <a:endParaRPr kumimoji="1" lang="hr-HR" altLang="sr-Latn-RS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hr-HR" altLang="sr-Latn-RS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(plasma)</a:t>
          </a:r>
          <a:endParaRPr kumimoji="1" lang="en-US" altLang="sr-Latn-RS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endParaRPr>
        </a:p>
      </dgm:t>
    </dgm:pt>
    <dgm:pt modelId="{AB816AD8-88D0-42FF-910F-2B2924F1C7D0}" type="parTrans" cxnId="{DA4B914C-1885-48A9-988B-BE1600DA2ADE}">
      <dgm:prSet/>
      <dgm:spPr/>
      <dgm:t>
        <a:bodyPr/>
        <a:lstStyle/>
        <a:p>
          <a:endParaRPr lang="hr-HR"/>
        </a:p>
      </dgm:t>
    </dgm:pt>
    <dgm:pt modelId="{0264CBAA-8AEE-419F-9B99-1EEB42411F12}" type="sibTrans" cxnId="{DA4B914C-1885-48A9-988B-BE1600DA2ADE}">
      <dgm:prSet/>
      <dgm:spPr/>
      <dgm:t>
        <a:bodyPr/>
        <a:lstStyle/>
        <a:p>
          <a:endParaRPr lang="hr-HR"/>
        </a:p>
      </dgm:t>
    </dgm:pt>
    <dgm:pt modelId="{11E9DB82-8742-47F3-8969-B6714658C606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Transport of </a:t>
          </a:r>
          <a:endParaRPr kumimoji="1" lang="hr-HR" altLang="sr-Latn-RS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dietary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lipids from </a:t>
          </a:r>
          <a:endParaRPr kumimoji="1" lang="hr-HR" altLang="sr-Latn-RS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intestine</a:t>
          </a:r>
        </a:p>
      </dgm:t>
    </dgm:pt>
    <dgm:pt modelId="{DBE17810-3C35-44DC-BEB8-52F4B76034EA}" type="parTrans" cxnId="{7EF12433-6753-4023-9A99-132297D434C3}">
      <dgm:prSet/>
      <dgm:spPr/>
      <dgm:t>
        <a:bodyPr/>
        <a:lstStyle/>
        <a:p>
          <a:endParaRPr lang="hr-HR"/>
        </a:p>
      </dgm:t>
    </dgm:pt>
    <dgm:pt modelId="{CB58A7FC-7B11-4032-8817-525157F77833}" type="sibTrans" cxnId="{7EF12433-6753-4023-9A99-132297D434C3}">
      <dgm:prSet/>
      <dgm:spPr/>
      <dgm:t>
        <a:bodyPr/>
        <a:lstStyle/>
        <a:p>
          <a:endParaRPr lang="hr-HR"/>
        </a:p>
      </dgm:t>
    </dgm:pt>
    <dgm:pt modelId="{89E79854-CC33-48FF-BEFD-AEAE954D33C2}" type="asst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oxidation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1" lang="en-US" altLang="sr-Latn-RS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88A96A4A-CA83-435A-AB49-7BEE65E12111}" type="parTrans" cxnId="{9E6A6585-4C7E-4E08-B96D-DE8E0CE27EE0}">
      <dgm:prSet/>
      <dgm:spPr/>
      <dgm:t>
        <a:bodyPr/>
        <a:lstStyle/>
        <a:p>
          <a:endParaRPr lang="hr-HR"/>
        </a:p>
      </dgm:t>
    </dgm:pt>
    <dgm:pt modelId="{B65748A9-39B0-485C-AA86-E8ABA3BFD1A5}" type="sibTrans" cxnId="{9E6A6585-4C7E-4E08-B96D-DE8E0CE27EE0}">
      <dgm:prSet/>
      <dgm:spPr/>
      <dgm:t>
        <a:bodyPr/>
        <a:lstStyle/>
        <a:p>
          <a:endParaRPr lang="hr-HR"/>
        </a:p>
      </dgm:t>
    </dgm:pt>
    <dgm:pt modelId="{93F41B70-48AE-4C31-8A6B-C52E9470622D}" type="asst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hr-HR" altLang="sr-Latn-R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storage</a:t>
          </a:r>
          <a:endParaRPr kumimoji="1" lang="en-US" altLang="sr-Latn-RS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305624F6-26E0-4D5E-9C2C-A76B80C2ABA6}" type="parTrans" cxnId="{D7E02100-7C0D-472B-979A-FC09A53C076C}">
      <dgm:prSet/>
      <dgm:spPr/>
      <dgm:t>
        <a:bodyPr/>
        <a:lstStyle/>
        <a:p>
          <a:endParaRPr lang="hr-HR"/>
        </a:p>
      </dgm:t>
    </dgm:pt>
    <dgm:pt modelId="{EA68EC50-4794-48D3-BEED-3AF209ECBF1D}" type="sibTrans" cxnId="{D7E02100-7C0D-472B-979A-FC09A53C076C}">
      <dgm:prSet/>
      <dgm:spPr/>
      <dgm:t>
        <a:bodyPr/>
        <a:lstStyle/>
        <a:p>
          <a:endParaRPr lang="hr-HR"/>
        </a:p>
      </dgm:t>
    </dgm:pt>
    <dgm:pt modelId="{1193AB18-A9B4-4CE9-91B9-B8D538561A9A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Transport of </a:t>
          </a:r>
          <a:endParaRPr kumimoji="1" lang="hr-HR" altLang="sr-Latn-RS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lipids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from liver to </a:t>
          </a:r>
          <a:endParaRPr kumimoji="1" lang="hr-HR" altLang="sr-Latn-RS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other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tissues</a:t>
          </a:r>
        </a:p>
      </dgm:t>
    </dgm:pt>
    <dgm:pt modelId="{5D81F913-FC4B-435A-A8E2-CFC3597EE57C}" type="parTrans" cxnId="{395AF166-7653-4188-A508-874B9BBEF595}">
      <dgm:prSet/>
      <dgm:spPr/>
      <dgm:t>
        <a:bodyPr/>
        <a:lstStyle/>
        <a:p>
          <a:endParaRPr lang="hr-HR"/>
        </a:p>
      </dgm:t>
    </dgm:pt>
    <dgm:pt modelId="{F1DF4197-E844-4430-A8A4-82287530A9C3}" type="sibTrans" cxnId="{395AF166-7653-4188-A508-874B9BBEF595}">
      <dgm:prSet/>
      <dgm:spPr/>
      <dgm:t>
        <a:bodyPr/>
        <a:lstStyle/>
        <a:p>
          <a:endParaRPr lang="hr-HR"/>
        </a:p>
      </dgm:t>
    </dgm:pt>
    <dgm:pt modelId="{BB403993-BE07-4119-A4C8-AE125B3B61C2}" type="asst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oxidation</a:t>
          </a:r>
        </a:p>
      </dgm:t>
    </dgm:pt>
    <dgm:pt modelId="{23A2CC90-FC6E-4092-98E6-0893080989CB}" type="parTrans" cxnId="{E08F40B9-1885-4DE3-B21B-CF84191F3608}">
      <dgm:prSet/>
      <dgm:spPr/>
      <dgm:t>
        <a:bodyPr/>
        <a:lstStyle/>
        <a:p>
          <a:endParaRPr lang="hr-HR"/>
        </a:p>
      </dgm:t>
    </dgm:pt>
    <dgm:pt modelId="{44731BA7-BB97-43C5-8BA7-125961EEFAD2}" type="sibTrans" cxnId="{E08F40B9-1885-4DE3-B21B-CF84191F3608}">
      <dgm:prSet/>
      <dgm:spPr/>
      <dgm:t>
        <a:bodyPr/>
        <a:lstStyle/>
        <a:p>
          <a:endParaRPr lang="hr-HR"/>
        </a:p>
      </dgm:t>
    </dgm:pt>
    <dgm:pt modelId="{0DF24354-CD4A-4966-B929-9E41E98451C6}" type="asst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storage</a:t>
          </a:r>
        </a:p>
      </dgm:t>
    </dgm:pt>
    <dgm:pt modelId="{06774583-E84A-45EA-B400-0EBFC55C1F1D}" type="parTrans" cxnId="{EFC7B1B3-34CC-4FDA-859E-2D4E5FCE0F0A}">
      <dgm:prSet/>
      <dgm:spPr/>
      <dgm:t>
        <a:bodyPr/>
        <a:lstStyle/>
        <a:p>
          <a:endParaRPr lang="hr-HR"/>
        </a:p>
      </dgm:t>
    </dgm:pt>
    <dgm:pt modelId="{E7B2A21B-09D6-4AA4-BA0D-ACA1D1ADE0E3}" type="sibTrans" cxnId="{EFC7B1B3-34CC-4FDA-859E-2D4E5FCE0F0A}">
      <dgm:prSet/>
      <dgm:spPr/>
      <dgm:t>
        <a:bodyPr/>
        <a:lstStyle/>
        <a:p>
          <a:endParaRPr lang="hr-HR"/>
        </a:p>
      </dgm:t>
    </dgm:pt>
    <dgm:pt modelId="{E03E31A9-1C66-4282-B430-410DDF0495E2}" type="pres">
      <dgm:prSet presAssocID="{282D4CBF-7232-4E64-9367-082684FF747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553B545-A893-45FD-A94A-B26AC44FDDF3}" type="pres">
      <dgm:prSet presAssocID="{6ADCECB7-61C9-4FFE-AA96-8C0BF8E8DCBE}" presName="hierRoot1" presStyleCnt="0">
        <dgm:presLayoutVars>
          <dgm:hierBranch/>
        </dgm:presLayoutVars>
      </dgm:prSet>
      <dgm:spPr/>
    </dgm:pt>
    <dgm:pt modelId="{06D3FE0E-0317-4826-862C-6727D8D0B824}" type="pres">
      <dgm:prSet presAssocID="{6ADCECB7-61C9-4FFE-AA96-8C0BF8E8DCBE}" presName="rootComposite1" presStyleCnt="0"/>
      <dgm:spPr/>
    </dgm:pt>
    <dgm:pt modelId="{FE8533C7-2116-4F4F-84E3-5B9C1F8D5CFA}" type="pres">
      <dgm:prSet presAssocID="{6ADCECB7-61C9-4FFE-AA96-8C0BF8E8DCBE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1A141E4-02E8-4708-961E-7F3152180D0A}" type="pres">
      <dgm:prSet presAssocID="{6ADCECB7-61C9-4FFE-AA96-8C0BF8E8DCBE}" presName="rootConnector1" presStyleLbl="node1" presStyleIdx="0" presStyleCnt="0"/>
      <dgm:spPr/>
      <dgm:t>
        <a:bodyPr/>
        <a:lstStyle/>
        <a:p>
          <a:endParaRPr lang="hr-HR"/>
        </a:p>
      </dgm:t>
    </dgm:pt>
    <dgm:pt modelId="{DD75125A-3258-4B2C-99A5-D13253AB6F88}" type="pres">
      <dgm:prSet presAssocID="{6ADCECB7-61C9-4FFE-AA96-8C0BF8E8DCBE}" presName="hierChild2" presStyleCnt="0"/>
      <dgm:spPr/>
    </dgm:pt>
    <dgm:pt modelId="{948323E0-4EF4-4092-93A6-5B4DEF26E561}" type="pres">
      <dgm:prSet presAssocID="{DBE17810-3C35-44DC-BEB8-52F4B76034EA}" presName="Name35" presStyleLbl="parChTrans1D2" presStyleIdx="0" presStyleCnt="2"/>
      <dgm:spPr/>
      <dgm:t>
        <a:bodyPr/>
        <a:lstStyle/>
        <a:p>
          <a:endParaRPr lang="en-GB"/>
        </a:p>
      </dgm:t>
    </dgm:pt>
    <dgm:pt modelId="{A3AE4140-DF24-45CD-95BB-F10543A1A8E7}" type="pres">
      <dgm:prSet presAssocID="{11E9DB82-8742-47F3-8969-B6714658C606}" presName="hierRoot2" presStyleCnt="0">
        <dgm:presLayoutVars>
          <dgm:hierBranch/>
        </dgm:presLayoutVars>
      </dgm:prSet>
      <dgm:spPr/>
    </dgm:pt>
    <dgm:pt modelId="{31CAC473-3665-4041-A10F-871EB494328E}" type="pres">
      <dgm:prSet presAssocID="{11E9DB82-8742-47F3-8969-B6714658C606}" presName="rootComposite" presStyleCnt="0"/>
      <dgm:spPr/>
    </dgm:pt>
    <dgm:pt modelId="{7457A091-D25C-4BC4-B655-BF65DC7608F5}" type="pres">
      <dgm:prSet presAssocID="{11E9DB82-8742-47F3-8969-B6714658C606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AF3BFD2E-3DF2-4972-A1DE-B5618A2F80C3}" type="pres">
      <dgm:prSet presAssocID="{11E9DB82-8742-47F3-8969-B6714658C606}" presName="rootConnector" presStyleLbl="node2" presStyleIdx="0" presStyleCnt="2"/>
      <dgm:spPr/>
      <dgm:t>
        <a:bodyPr/>
        <a:lstStyle/>
        <a:p>
          <a:endParaRPr lang="hr-HR"/>
        </a:p>
      </dgm:t>
    </dgm:pt>
    <dgm:pt modelId="{750F5663-7CDF-460C-9459-2EA6CA08EBFF}" type="pres">
      <dgm:prSet presAssocID="{11E9DB82-8742-47F3-8969-B6714658C606}" presName="hierChild4" presStyleCnt="0"/>
      <dgm:spPr/>
    </dgm:pt>
    <dgm:pt modelId="{4C6F0D17-5957-49C2-9ADC-1497BC649BFD}" type="pres">
      <dgm:prSet presAssocID="{11E9DB82-8742-47F3-8969-B6714658C606}" presName="hierChild5" presStyleCnt="0"/>
      <dgm:spPr/>
    </dgm:pt>
    <dgm:pt modelId="{98A3DF40-741C-4036-8ECB-0466660B123F}" type="pres">
      <dgm:prSet presAssocID="{88A96A4A-CA83-435A-AB49-7BEE65E12111}" presName="Name111" presStyleLbl="parChTrans1D3" presStyleIdx="0" presStyleCnt="4"/>
      <dgm:spPr/>
      <dgm:t>
        <a:bodyPr/>
        <a:lstStyle/>
        <a:p>
          <a:endParaRPr lang="en-GB"/>
        </a:p>
      </dgm:t>
    </dgm:pt>
    <dgm:pt modelId="{33F8027B-CEC4-40A9-9359-5FCF7BBDE834}" type="pres">
      <dgm:prSet presAssocID="{89E79854-CC33-48FF-BEFD-AEAE954D33C2}" presName="hierRoot3" presStyleCnt="0">
        <dgm:presLayoutVars>
          <dgm:hierBranch/>
        </dgm:presLayoutVars>
      </dgm:prSet>
      <dgm:spPr/>
    </dgm:pt>
    <dgm:pt modelId="{A6EC2FA0-2B53-45C3-A50B-92DDB5F1B46B}" type="pres">
      <dgm:prSet presAssocID="{89E79854-CC33-48FF-BEFD-AEAE954D33C2}" presName="rootComposite3" presStyleCnt="0"/>
      <dgm:spPr/>
    </dgm:pt>
    <dgm:pt modelId="{11DE6ABC-E5FC-4477-91D9-2D28A7DC658E}" type="pres">
      <dgm:prSet presAssocID="{89E79854-CC33-48FF-BEFD-AEAE954D33C2}" presName="rootText3" presStyleLbl="asst2" presStyleIdx="0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3008519C-819F-4985-ADE1-1CE94A58B1C4}" type="pres">
      <dgm:prSet presAssocID="{89E79854-CC33-48FF-BEFD-AEAE954D33C2}" presName="rootConnector3" presStyleLbl="asst2" presStyleIdx="0" presStyleCnt="4"/>
      <dgm:spPr/>
      <dgm:t>
        <a:bodyPr/>
        <a:lstStyle/>
        <a:p>
          <a:endParaRPr lang="hr-HR"/>
        </a:p>
      </dgm:t>
    </dgm:pt>
    <dgm:pt modelId="{910BBCCB-CA52-4DE0-99A4-B0F3DC93D489}" type="pres">
      <dgm:prSet presAssocID="{89E79854-CC33-48FF-BEFD-AEAE954D33C2}" presName="hierChild6" presStyleCnt="0"/>
      <dgm:spPr/>
    </dgm:pt>
    <dgm:pt modelId="{9261C3E7-52E1-4ACA-AF9E-E3C6DD7E84BF}" type="pres">
      <dgm:prSet presAssocID="{89E79854-CC33-48FF-BEFD-AEAE954D33C2}" presName="hierChild7" presStyleCnt="0"/>
      <dgm:spPr/>
    </dgm:pt>
    <dgm:pt modelId="{6B49B6AB-D5A3-4C93-A561-B1295149B4FD}" type="pres">
      <dgm:prSet presAssocID="{305624F6-26E0-4D5E-9C2C-A76B80C2ABA6}" presName="Name111" presStyleLbl="parChTrans1D3" presStyleIdx="1" presStyleCnt="4"/>
      <dgm:spPr/>
      <dgm:t>
        <a:bodyPr/>
        <a:lstStyle/>
        <a:p>
          <a:endParaRPr lang="en-GB"/>
        </a:p>
      </dgm:t>
    </dgm:pt>
    <dgm:pt modelId="{BF28F7C9-DAAA-4A74-B136-83A27D823820}" type="pres">
      <dgm:prSet presAssocID="{93F41B70-48AE-4C31-8A6B-C52E9470622D}" presName="hierRoot3" presStyleCnt="0">
        <dgm:presLayoutVars>
          <dgm:hierBranch/>
        </dgm:presLayoutVars>
      </dgm:prSet>
      <dgm:spPr/>
    </dgm:pt>
    <dgm:pt modelId="{DA5363C6-B96F-4852-BA74-C5F6EAFD8EE6}" type="pres">
      <dgm:prSet presAssocID="{93F41B70-48AE-4C31-8A6B-C52E9470622D}" presName="rootComposite3" presStyleCnt="0"/>
      <dgm:spPr/>
    </dgm:pt>
    <dgm:pt modelId="{430BC8F4-DA84-4008-83E0-019B94E8AB24}" type="pres">
      <dgm:prSet presAssocID="{93F41B70-48AE-4C31-8A6B-C52E9470622D}" presName="rootText3" presStyleLbl="asst2" presStyleIdx="1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DEC83118-1F67-47C7-ABFA-E4AD3DE24BD9}" type="pres">
      <dgm:prSet presAssocID="{93F41B70-48AE-4C31-8A6B-C52E9470622D}" presName="rootConnector3" presStyleLbl="asst2" presStyleIdx="1" presStyleCnt="4"/>
      <dgm:spPr/>
      <dgm:t>
        <a:bodyPr/>
        <a:lstStyle/>
        <a:p>
          <a:endParaRPr lang="hr-HR"/>
        </a:p>
      </dgm:t>
    </dgm:pt>
    <dgm:pt modelId="{E6E1E8F8-856D-4CB7-9412-2C2B8C01CBC8}" type="pres">
      <dgm:prSet presAssocID="{93F41B70-48AE-4C31-8A6B-C52E9470622D}" presName="hierChild6" presStyleCnt="0"/>
      <dgm:spPr/>
    </dgm:pt>
    <dgm:pt modelId="{4E02DF4B-B9FC-4A12-81B1-9008A28CA9D6}" type="pres">
      <dgm:prSet presAssocID="{93F41B70-48AE-4C31-8A6B-C52E9470622D}" presName="hierChild7" presStyleCnt="0"/>
      <dgm:spPr/>
    </dgm:pt>
    <dgm:pt modelId="{E148ADB0-FB89-4F29-896B-D698A114382D}" type="pres">
      <dgm:prSet presAssocID="{5D81F913-FC4B-435A-A8E2-CFC3597EE57C}" presName="Name35" presStyleLbl="parChTrans1D2" presStyleIdx="1" presStyleCnt="2"/>
      <dgm:spPr/>
      <dgm:t>
        <a:bodyPr/>
        <a:lstStyle/>
        <a:p>
          <a:endParaRPr lang="en-GB"/>
        </a:p>
      </dgm:t>
    </dgm:pt>
    <dgm:pt modelId="{BE446804-55C0-402C-8AC9-8F9FD3FACCD0}" type="pres">
      <dgm:prSet presAssocID="{1193AB18-A9B4-4CE9-91B9-B8D538561A9A}" presName="hierRoot2" presStyleCnt="0">
        <dgm:presLayoutVars>
          <dgm:hierBranch/>
        </dgm:presLayoutVars>
      </dgm:prSet>
      <dgm:spPr/>
    </dgm:pt>
    <dgm:pt modelId="{5C85B2FA-E81F-4658-8F1E-CDB8DD5684A6}" type="pres">
      <dgm:prSet presAssocID="{1193AB18-A9B4-4CE9-91B9-B8D538561A9A}" presName="rootComposite" presStyleCnt="0"/>
      <dgm:spPr/>
    </dgm:pt>
    <dgm:pt modelId="{71D8B758-7525-42EF-A5E9-A17847615B71}" type="pres">
      <dgm:prSet presAssocID="{1193AB18-A9B4-4CE9-91B9-B8D538561A9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F892931A-2C3E-4080-A5A5-B28931D56123}" type="pres">
      <dgm:prSet presAssocID="{1193AB18-A9B4-4CE9-91B9-B8D538561A9A}" presName="rootConnector" presStyleLbl="node2" presStyleIdx="1" presStyleCnt="2"/>
      <dgm:spPr/>
      <dgm:t>
        <a:bodyPr/>
        <a:lstStyle/>
        <a:p>
          <a:endParaRPr lang="hr-HR"/>
        </a:p>
      </dgm:t>
    </dgm:pt>
    <dgm:pt modelId="{FC955FA4-F067-4120-83DF-11B715DBC1A6}" type="pres">
      <dgm:prSet presAssocID="{1193AB18-A9B4-4CE9-91B9-B8D538561A9A}" presName="hierChild4" presStyleCnt="0"/>
      <dgm:spPr/>
    </dgm:pt>
    <dgm:pt modelId="{36F3F06A-025C-4E1C-AB4D-DC103FB77373}" type="pres">
      <dgm:prSet presAssocID="{1193AB18-A9B4-4CE9-91B9-B8D538561A9A}" presName="hierChild5" presStyleCnt="0"/>
      <dgm:spPr/>
    </dgm:pt>
    <dgm:pt modelId="{51C1C309-9223-4BA7-9641-CDA68AF761E5}" type="pres">
      <dgm:prSet presAssocID="{23A2CC90-FC6E-4092-98E6-0893080989CB}" presName="Name111" presStyleLbl="parChTrans1D3" presStyleIdx="2" presStyleCnt="4"/>
      <dgm:spPr/>
      <dgm:t>
        <a:bodyPr/>
        <a:lstStyle/>
        <a:p>
          <a:endParaRPr lang="en-GB"/>
        </a:p>
      </dgm:t>
    </dgm:pt>
    <dgm:pt modelId="{B1E4B97F-FA22-4371-8644-0E8A570814E8}" type="pres">
      <dgm:prSet presAssocID="{BB403993-BE07-4119-A4C8-AE125B3B61C2}" presName="hierRoot3" presStyleCnt="0">
        <dgm:presLayoutVars>
          <dgm:hierBranch/>
        </dgm:presLayoutVars>
      </dgm:prSet>
      <dgm:spPr/>
    </dgm:pt>
    <dgm:pt modelId="{80C0C5E6-FA8E-4395-B234-DBACDE1CCDBE}" type="pres">
      <dgm:prSet presAssocID="{BB403993-BE07-4119-A4C8-AE125B3B61C2}" presName="rootComposite3" presStyleCnt="0"/>
      <dgm:spPr/>
    </dgm:pt>
    <dgm:pt modelId="{3FD5F6BA-5D88-4B61-9E6B-469C24E78F36}" type="pres">
      <dgm:prSet presAssocID="{BB403993-BE07-4119-A4C8-AE125B3B61C2}" presName="rootText3" presStyleLbl="asst2" presStyleIdx="2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E10F958-34B0-4A55-8233-1260D66A7C3F}" type="pres">
      <dgm:prSet presAssocID="{BB403993-BE07-4119-A4C8-AE125B3B61C2}" presName="rootConnector3" presStyleLbl="asst2" presStyleIdx="2" presStyleCnt="4"/>
      <dgm:spPr/>
      <dgm:t>
        <a:bodyPr/>
        <a:lstStyle/>
        <a:p>
          <a:endParaRPr lang="hr-HR"/>
        </a:p>
      </dgm:t>
    </dgm:pt>
    <dgm:pt modelId="{799A3260-E5B1-4247-9738-D41FDF70E710}" type="pres">
      <dgm:prSet presAssocID="{BB403993-BE07-4119-A4C8-AE125B3B61C2}" presName="hierChild6" presStyleCnt="0"/>
      <dgm:spPr/>
    </dgm:pt>
    <dgm:pt modelId="{935C48BA-0F09-494A-BA5A-0440E389D274}" type="pres">
      <dgm:prSet presAssocID="{BB403993-BE07-4119-A4C8-AE125B3B61C2}" presName="hierChild7" presStyleCnt="0"/>
      <dgm:spPr/>
    </dgm:pt>
    <dgm:pt modelId="{0E727114-B770-4819-A27A-775F69F4A36E}" type="pres">
      <dgm:prSet presAssocID="{06774583-E84A-45EA-B400-0EBFC55C1F1D}" presName="Name111" presStyleLbl="parChTrans1D3" presStyleIdx="3" presStyleCnt="4"/>
      <dgm:spPr/>
      <dgm:t>
        <a:bodyPr/>
        <a:lstStyle/>
        <a:p>
          <a:endParaRPr lang="en-GB"/>
        </a:p>
      </dgm:t>
    </dgm:pt>
    <dgm:pt modelId="{2ED6BB83-F645-487C-9081-10F4629B3013}" type="pres">
      <dgm:prSet presAssocID="{0DF24354-CD4A-4966-B929-9E41E98451C6}" presName="hierRoot3" presStyleCnt="0">
        <dgm:presLayoutVars>
          <dgm:hierBranch/>
        </dgm:presLayoutVars>
      </dgm:prSet>
      <dgm:spPr/>
    </dgm:pt>
    <dgm:pt modelId="{980A7977-7470-42E8-9C4E-A8B3DE4084F9}" type="pres">
      <dgm:prSet presAssocID="{0DF24354-CD4A-4966-B929-9E41E98451C6}" presName="rootComposite3" presStyleCnt="0"/>
      <dgm:spPr/>
    </dgm:pt>
    <dgm:pt modelId="{145A8BE2-FCD3-49FD-86B5-A2BD2B05DAEE}" type="pres">
      <dgm:prSet presAssocID="{0DF24354-CD4A-4966-B929-9E41E98451C6}" presName="rootText3" presStyleLbl="asst2" presStyleIdx="3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CA566D1-1A33-40F2-8852-848C7D5D44EE}" type="pres">
      <dgm:prSet presAssocID="{0DF24354-CD4A-4966-B929-9E41E98451C6}" presName="rootConnector3" presStyleLbl="asst2" presStyleIdx="3" presStyleCnt="4"/>
      <dgm:spPr/>
      <dgm:t>
        <a:bodyPr/>
        <a:lstStyle/>
        <a:p>
          <a:endParaRPr lang="hr-HR"/>
        </a:p>
      </dgm:t>
    </dgm:pt>
    <dgm:pt modelId="{41145048-1838-4D62-AA6C-6F8CBC1C8297}" type="pres">
      <dgm:prSet presAssocID="{0DF24354-CD4A-4966-B929-9E41E98451C6}" presName="hierChild6" presStyleCnt="0"/>
      <dgm:spPr/>
    </dgm:pt>
    <dgm:pt modelId="{EF4DDBED-201D-40A1-8464-80D049143C1D}" type="pres">
      <dgm:prSet presAssocID="{0DF24354-CD4A-4966-B929-9E41E98451C6}" presName="hierChild7" presStyleCnt="0"/>
      <dgm:spPr/>
    </dgm:pt>
    <dgm:pt modelId="{14A7D592-7031-4BFD-8F7C-7BC50A82B46B}" type="pres">
      <dgm:prSet presAssocID="{6ADCECB7-61C9-4FFE-AA96-8C0BF8E8DCBE}" presName="hierChild3" presStyleCnt="0"/>
      <dgm:spPr/>
    </dgm:pt>
  </dgm:ptLst>
  <dgm:cxnLst>
    <dgm:cxn modelId="{AF579235-435A-44C2-A6A4-049D1771A759}" type="presOf" srcId="{11E9DB82-8742-47F3-8969-B6714658C606}" destId="{7457A091-D25C-4BC4-B655-BF65DC7608F5}" srcOrd="0" destOrd="0" presId="urn:microsoft.com/office/officeart/2005/8/layout/orgChart1"/>
    <dgm:cxn modelId="{2D00D63B-24B2-4423-9FD2-4920E8E07AE4}" type="presOf" srcId="{89E79854-CC33-48FF-BEFD-AEAE954D33C2}" destId="{3008519C-819F-4985-ADE1-1CE94A58B1C4}" srcOrd="1" destOrd="0" presId="urn:microsoft.com/office/officeart/2005/8/layout/orgChart1"/>
    <dgm:cxn modelId="{22B75770-9182-4CC4-970C-F8A695576906}" type="presOf" srcId="{1193AB18-A9B4-4CE9-91B9-B8D538561A9A}" destId="{F892931A-2C3E-4080-A5A5-B28931D56123}" srcOrd="1" destOrd="0" presId="urn:microsoft.com/office/officeart/2005/8/layout/orgChart1"/>
    <dgm:cxn modelId="{EFC7B1B3-34CC-4FDA-859E-2D4E5FCE0F0A}" srcId="{1193AB18-A9B4-4CE9-91B9-B8D538561A9A}" destId="{0DF24354-CD4A-4966-B929-9E41E98451C6}" srcOrd="1" destOrd="0" parTransId="{06774583-E84A-45EA-B400-0EBFC55C1F1D}" sibTransId="{E7B2A21B-09D6-4AA4-BA0D-ACA1D1ADE0E3}"/>
    <dgm:cxn modelId="{509D8E19-CCDE-41DE-8F13-7614523C36B4}" type="presOf" srcId="{5D81F913-FC4B-435A-A8E2-CFC3597EE57C}" destId="{E148ADB0-FB89-4F29-896B-D698A114382D}" srcOrd="0" destOrd="0" presId="urn:microsoft.com/office/officeart/2005/8/layout/orgChart1"/>
    <dgm:cxn modelId="{CEF1037E-E3C4-44F1-B5AC-16D42728F6F7}" type="presOf" srcId="{0DF24354-CD4A-4966-B929-9E41E98451C6}" destId="{CCA566D1-1A33-40F2-8852-848C7D5D44EE}" srcOrd="1" destOrd="0" presId="urn:microsoft.com/office/officeart/2005/8/layout/orgChart1"/>
    <dgm:cxn modelId="{D7E02100-7C0D-472B-979A-FC09A53C076C}" srcId="{11E9DB82-8742-47F3-8969-B6714658C606}" destId="{93F41B70-48AE-4C31-8A6B-C52E9470622D}" srcOrd="1" destOrd="0" parTransId="{305624F6-26E0-4D5E-9C2C-A76B80C2ABA6}" sibTransId="{EA68EC50-4794-48D3-BEED-3AF209ECBF1D}"/>
    <dgm:cxn modelId="{E2072596-8DAE-4C10-9CAE-96D8989CA36F}" type="presOf" srcId="{1193AB18-A9B4-4CE9-91B9-B8D538561A9A}" destId="{71D8B758-7525-42EF-A5E9-A17847615B71}" srcOrd="0" destOrd="0" presId="urn:microsoft.com/office/officeart/2005/8/layout/orgChart1"/>
    <dgm:cxn modelId="{F17CBDBA-5A97-452A-85BC-41F8A321C3AC}" type="presOf" srcId="{6ADCECB7-61C9-4FFE-AA96-8C0BF8E8DCBE}" destId="{C1A141E4-02E8-4708-961E-7F3152180D0A}" srcOrd="1" destOrd="0" presId="urn:microsoft.com/office/officeart/2005/8/layout/orgChart1"/>
    <dgm:cxn modelId="{A4689E8B-AC01-4B6B-88FB-EA285B9FDE64}" type="presOf" srcId="{88A96A4A-CA83-435A-AB49-7BEE65E12111}" destId="{98A3DF40-741C-4036-8ECB-0466660B123F}" srcOrd="0" destOrd="0" presId="urn:microsoft.com/office/officeart/2005/8/layout/orgChart1"/>
    <dgm:cxn modelId="{9E6A6585-4C7E-4E08-B96D-DE8E0CE27EE0}" srcId="{11E9DB82-8742-47F3-8969-B6714658C606}" destId="{89E79854-CC33-48FF-BEFD-AEAE954D33C2}" srcOrd="0" destOrd="0" parTransId="{88A96A4A-CA83-435A-AB49-7BEE65E12111}" sibTransId="{B65748A9-39B0-485C-AA86-E8ABA3BFD1A5}"/>
    <dgm:cxn modelId="{5784FFFC-DD13-4B31-A5FC-4F77EB00BBC2}" type="presOf" srcId="{06774583-E84A-45EA-B400-0EBFC55C1F1D}" destId="{0E727114-B770-4819-A27A-775F69F4A36E}" srcOrd="0" destOrd="0" presId="urn:microsoft.com/office/officeart/2005/8/layout/orgChart1"/>
    <dgm:cxn modelId="{A5F6A6C5-E940-4A39-A6B4-CA7275B8C9A9}" type="presOf" srcId="{23A2CC90-FC6E-4092-98E6-0893080989CB}" destId="{51C1C309-9223-4BA7-9641-CDA68AF761E5}" srcOrd="0" destOrd="0" presId="urn:microsoft.com/office/officeart/2005/8/layout/orgChart1"/>
    <dgm:cxn modelId="{98719034-4A5D-4BDE-A299-E90662DAEE93}" type="presOf" srcId="{89E79854-CC33-48FF-BEFD-AEAE954D33C2}" destId="{11DE6ABC-E5FC-4477-91D9-2D28A7DC658E}" srcOrd="0" destOrd="0" presId="urn:microsoft.com/office/officeart/2005/8/layout/orgChart1"/>
    <dgm:cxn modelId="{E08F40B9-1885-4DE3-B21B-CF84191F3608}" srcId="{1193AB18-A9B4-4CE9-91B9-B8D538561A9A}" destId="{BB403993-BE07-4119-A4C8-AE125B3B61C2}" srcOrd="0" destOrd="0" parTransId="{23A2CC90-FC6E-4092-98E6-0893080989CB}" sibTransId="{44731BA7-BB97-43C5-8BA7-125961EEFAD2}"/>
    <dgm:cxn modelId="{CB4925D6-D95F-49FB-B268-8C111DAED2BF}" type="presOf" srcId="{BB403993-BE07-4119-A4C8-AE125B3B61C2}" destId="{3FD5F6BA-5D88-4B61-9E6B-469C24E78F36}" srcOrd="0" destOrd="0" presId="urn:microsoft.com/office/officeart/2005/8/layout/orgChart1"/>
    <dgm:cxn modelId="{7EF12433-6753-4023-9A99-132297D434C3}" srcId="{6ADCECB7-61C9-4FFE-AA96-8C0BF8E8DCBE}" destId="{11E9DB82-8742-47F3-8969-B6714658C606}" srcOrd="0" destOrd="0" parTransId="{DBE17810-3C35-44DC-BEB8-52F4B76034EA}" sibTransId="{CB58A7FC-7B11-4032-8817-525157F77833}"/>
    <dgm:cxn modelId="{7BC3806B-734E-4D7C-8317-5BDA6FEDE379}" type="presOf" srcId="{93F41B70-48AE-4C31-8A6B-C52E9470622D}" destId="{430BC8F4-DA84-4008-83E0-019B94E8AB24}" srcOrd="0" destOrd="0" presId="urn:microsoft.com/office/officeart/2005/8/layout/orgChart1"/>
    <dgm:cxn modelId="{3E2088EE-FC8C-47E5-BCDC-7183A45315FB}" type="presOf" srcId="{93F41B70-48AE-4C31-8A6B-C52E9470622D}" destId="{DEC83118-1F67-47C7-ABFA-E4AD3DE24BD9}" srcOrd="1" destOrd="0" presId="urn:microsoft.com/office/officeart/2005/8/layout/orgChart1"/>
    <dgm:cxn modelId="{9C7D0B35-3776-4E6C-8790-C7893AE72F28}" type="presOf" srcId="{305624F6-26E0-4D5E-9C2C-A76B80C2ABA6}" destId="{6B49B6AB-D5A3-4C93-A561-B1295149B4FD}" srcOrd="0" destOrd="0" presId="urn:microsoft.com/office/officeart/2005/8/layout/orgChart1"/>
    <dgm:cxn modelId="{DA4B914C-1885-48A9-988B-BE1600DA2ADE}" srcId="{282D4CBF-7232-4E64-9367-082684FF7475}" destId="{6ADCECB7-61C9-4FFE-AA96-8C0BF8E8DCBE}" srcOrd="0" destOrd="0" parTransId="{AB816AD8-88D0-42FF-910F-2B2924F1C7D0}" sibTransId="{0264CBAA-8AEE-419F-9B99-1EEB42411F12}"/>
    <dgm:cxn modelId="{395AF166-7653-4188-A508-874B9BBEF595}" srcId="{6ADCECB7-61C9-4FFE-AA96-8C0BF8E8DCBE}" destId="{1193AB18-A9B4-4CE9-91B9-B8D538561A9A}" srcOrd="1" destOrd="0" parTransId="{5D81F913-FC4B-435A-A8E2-CFC3597EE57C}" sibTransId="{F1DF4197-E844-4430-A8A4-82287530A9C3}"/>
    <dgm:cxn modelId="{740F0D46-4C74-4CCB-9B49-0D2A2663D23A}" type="presOf" srcId="{0DF24354-CD4A-4966-B929-9E41E98451C6}" destId="{145A8BE2-FCD3-49FD-86B5-A2BD2B05DAEE}" srcOrd="0" destOrd="0" presId="urn:microsoft.com/office/officeart/2005/8/layout/orgChart1"/>
    <dgm:cxn modelId="{C777E657-4CB9-40A0-9B77-BCE51771ACE4}" type="presOf" srcId="{6ADCECB7-61C9-4FFE-AA96-8C0BF8E8DCBE}" destId="{FE8533C7-2116-4F4F-84E3-5B9C1F8D5CFA}" srcOrd="0" destOrd="0" presId="urn:microsoft.com/office/officeart/2005/8/layout/orgChart1"/>
    <dgm:cxn modelId="{3C63E50D-FE3D-45EF-873E-6FC0EEEE3FFE}" type="presOf" srcId="{282D4CBF-7232-4E64-9367-082684FF7475}" destId="{E03E31A9-1C66-4282-B430-410DDF0495E2}" srcOrd="0" destOrd="0" presId="urn:microsoft.com/office/officeart/2005/8/layout/orgChart1"/>
    <dgm:cxn modelId="{C5F2218B-5EF4-4A71-89F9-38920D2B0EF6}" type="presOf" srcId="{DBE17810-3C35-44DC-BEB8-52F4B76034EA}" destId="{948323E0-4EF4-4092-93A6-5B4DEF26E561}" srcOrd="0" destOrd="0" presId="urn:microsoft.com/office/officeart/2005/8/layout/orgChart1"/>
    <dgm:cxn modelId="{9DE99BF1-33DA-4C20-B252-D0D9BCBDCF02}" type="presOf" srcId="{11E9DB82-8742-47F3-8969-B6714658C606}" destId="{AF3BFD2E-3DF2-4972-A1DE-B5618A2F80C3}" srcOrd="1" destOrd="0" presId="urn:microsoft.com/office/officeart/2005/8/layout/orgChart1"/>
    <dgm:cxn modelId="{66CBE092-D2F9-4307-A555-0F72AA358442}" type="presOf" srcId="{BB403993-BE07-4119-A4C8-AE125B3B61C2}" destId="{EE10F958-34B0-4A55-8233-1260D66A7C3F}" srcOrd="1" destOrd="0" presId="urn:microsoft.com/office/officeart/2005/8/layout/orgChart1"/>
    <dgm:cxn modelId="{516CBE6E-0714-4326-9B2F-21C5F41F20CE}" type="presParOf" srcId="{E03E31A9-1C66-4282-B430-410DDF0495E2}" destId="{D553B545-A893-45FD-A94A-B26AC44FDDF3}" srcOrd="0" destOrd="0" presId="urn:microsoft.com/office/officeart/2005/8/layout/orgChart1"/>
    <dgm:cxn modelId="{0E343C81-212F-4B9B-AFC2-ECD8B8C10E05}" type="presParOf" srcId="{D553B545-A893-45FD-A94A-B26AC44FDDF3}" destId="{06D3FE0E-0317-4826-862C-6727D8D0B824}" srcOrd="0" destOrd="0" presId="urn:microsoft.com/office/officeart/2005/8/layout/orgChart1"/>
    <dgm:cxn modelId="{F616D8E0-8F83-4235-988F-1673DC6C4539}" type="presParOf" srcId="{06D3FE0E-0317-4826-862C-6727D8D0B824}" destId="{FE8533C7-2116-4F4F-84E3-5B9C1F8D5CFA}" srcOrd="0" destOrd="0" presId="urn:microsoft.com/office/officeart/2005/8/layout/orgChart1"/>
    <dgm:cxn modelId="{4F391E13-28FA-4BCB-83ED-144BB919E8E1}" type="presParOf" srcId="{06D3FE0E-0317-4826-862C-6727D8D0B824}" destId="{C1A141E4-02E8-4708-961E-7F3152180D0A}" srcOrd="1" destOrd="0" presId="urn:microsoft.com/office/officeart/2005/8/layout/orgChart1"/>
    <dgm:cxn modelId="{9E747071-BE43-43A6-B6D7-D824361D5E8E}" type="presParOf" srcId="{D553B545-A893-45FD-A94A-B26AC44FDDF3}" destId="{DD75125A-3258-4B2C-99A5-D13253AB6F88}" srcOrd="1" destOrd="0" presId="urn:microsoft.com/office/officeart/2005/8/layout/orgChart1"/>
    <dgm:cxn modelId="{A811E91C-27C9-4400-AF16-2F95B255174F}" type="presParOf" srcId="{DD75125A-3258-4B2C-99A5-D13253AB6F88}" destId="{948323E0-4EF4-4092-93A6-5B4DEF26E561}" srcOrd="0" destOrd="0" presId="urn:microsoft.com/office/officeart/2005/8/layout/orgChart1"/>
    <dgm:cxn modelId="{3B65E3A2-C025-48B0-BAB3-EDD30990F739}" type="presParOf" srcId="{DD75125A-3258-4B2C-99A5-D13253AB6F88}" destId="{A3AE4140-DF24-45CD-95BB-F10543A1A8E7}" srcOrd="1" destOrd="0" presId="urn:microsoft.com/office/officeart/2005/8/layout/orgChart1"/>
    <dgm:cxn modelId="{834D9E20-314E-43DF-AAD1-DB913EDECAE0}" type="presParOf" srcId="{A3AE4140-DF24-45CD-95BB-F10543A1A8E7}" destId="{31CAC473-3665-4041-A10F-871EB494328E}" srcOrd="0" destOrd="0" presId="urn:microsoft.com/office/officeart/2005/8/layout/orgChart1"/>
    <dgm:cxn modelId="{75DD5CDD-ED06-48B7-A7E4-C5703D1D6BAC}" type="presParOf" srcId="{31CAC473-3665-4041-A10F-871EB494328E}" destId="{7457A091-D25C-4BC4-B655-BF65DC7608F5}" srcOrd="0" destOrd="0" presId="urn:microsoft.com/office/officeart/2005/8/layout/orgChart1"/>
    <dgm:cxn modelId="{0CB0F12F-D829-459A-87A0-FE6D11FE5A82}" type="presParOf" srcId="{31CAC473-3665-4041-A10F-871EB494328E}" destId="{AF3BFD2E-3DF2-4972-A1DE-B5618A2F80C3}" srcOrd="1" destOrd="0" presId="urn:microsoft.com/office/officeart/2005/8/layout/orgChart1"/>
    <dgm:cxn modelId="{7F0072BF-0DA7-4115-9CD2-5086986038D3}" type="presParOf" srcId="{A3AE4140-DF24-45CD-95BB-F10543A1A8E7}" destId="{750F5663-7CDF-460C-9459-2EA6CA08EBFF}" srcOrd="1" destOrd="0" presId="urn:microsoft.com/office/officeart/2005/8/layout/orgChart1"/>
    <dgm:cxn modelId="{321E4D9B-DF19-4710-A590-9E4F515AC060}" type="presParOf" srcId="{A3AE4140-DF24-45CD-95BB-F10543A1A8E7}" destId="{4C6F0D17-5957-49C2-9ADC-1497BC649BFD}" srcOrd="2" destOrd="0" presId="urn:microsoft.com/office/officeart/2005/8/layout/orgChart1"/>
    <dgm:cxn modelId="{25724A0F-5817-49E8-BFDB-37BE9D39575F}" type="presParOf" srcId="{4C6F0D17-5957-49C2-9ADC-1497BC649BFD}" destId="{98A3DF40-741C-4036-8ECB-0466660B123F}" srcOrd="0" destOrd="0" presId="urn:microsoft.com/office/officeart/2005/8/layout/orgChart1"/>
    <dgm:cxn modelId="{C8A5BFFA-D161-4B5D-83B2-231EA05ABC8D}" type="presParOf" srcId="{4C6F0D17-5957-49C2-9ADC-1497BC649BFD}" destId="{33F8027B-CEC4-40A9-9359-5FCF7BBDE834}" srcOrd="1" destOrd="0" presId="urn:microsoft.com/office/officeart/2005/8/layout/orgChart1"/>
    <dgm:cxn modelId="{DDDBE322-0C64-4E7E-B7EA-2010DAEAFC2F}" type="presParOf" srcId="{33F8027B-CEC4-40A9-9359-5FCF7BBDE834}" destId="{A6EC2FA0-2B53-45C3-A50B-92DDB5F1B46B}" srcOrd="0" destOrd="0" presId="urn:microsoft.com/office/officeart/2005/8/layout/orgChart1"/>
    <dgm:cxn modelId="{2177BE46-1390-4EA7-8E4C-87BFD92CF925}" type="presParOf" srcId="{A6EC2FA0-2B53-45C3-A50B-92DDB5F1B46B}" destId="{11DE6ABC-E5FC-4477-91D9-2D28A7DC658E}" srcOrd="0" destOrd="0" presId="urn:microsoft.com/office/officeart/2005/8/layout/orgChart1"/>
    <dgm:cxn modelId="{B8A3A035-F4B9-4AB1-BD16-70820E341E4C}" type="presParOf" srcId="{A6EC2FA0-2B53-45C3-A50B-92DDB5F1B46B}" destId="{3008519C-819F-4985-ADE1-1CE94A58B1C4}" srcOrd="1" destOrd="0" presId="urn:microsoft.com/office/officeart/2005/8/layout/orgChart1"/>
    <dgm:cxn modelId="{355C8096-1E56-4BB5-8C30-3CE0DE9F920E}" type="presParOf" srcId="{33F8027B-CEC4-40A9-9359-5FCF7BBDE834}" destId="{910BBCCB-CA52-4DE0-99A4-B0F3DC93D489}" srcOrd="1" destOrd="0" presId="urn:microsoft.com/office/officeart/2005/8/layout/orgChart1"/>
    <dgm:cxn modelId="{E8CC341D-35AA-4263-8BF6-80DEE614F37A}" type="presParOf" srcId="{33F8027B-CEC4-40A9-9359-5FCF7BBDE834}" destId="{9261C3E7-52E1-4ACA-AF9E-E3C6DD7E84BF}" srcOrd="2" destOrd="0" presId="urn:microsoft.com/office/officeart/2005/8/layout/orgChart1"/>
    <dgm:cxn modelId="{ED8CCD0B-59B1-4BB7-BFF0-1EA1AD31AE15}" type="presParOf" srcId="{4C6F0D17-5957-49C2-9ADC-1497BC649BFD}" destId="{6B49B6AB-D5A3-4C93-A561-B1295149B4FD}" srcOrd="2" destOrd="0" presId="urn:microsoft.com/office/officeart/2005/8/layout/orgChart1"/>
    <dgm:cxn modelId="{20A5992A-04D7-4E42-B07B-4CD4BE3673F9}" type="presParOf" srcId="{4C6F0D17-5957-49C2-9ADC-1497BC649BFD}" destId="{BF28F7C9-DAAA-4A74-B136-83A27D823820}" srcOrd="3" destOrd="0" presId="urn:microsoft.com/office/officeart/2005/8/layout/orgChart1"/>
    <dgm:cxn modelId="{9F486C65-3748-4A09-90E1-E74B0DCBFB78}" type="presParOf" srcId="{BF28F7C9-DAAA-4A74-B136-83A27D823820}" destId="{DA5363C6-B96F-4852-BA74-C5F6EAFD8EE6}" srcOrd="0" destOrd="0" presId="urn:microsoft.com/office/officeart/2005/8/layout/orgChart1"/>
    <dgm:cxn modelId="{7B85B20F-B6E9-4BB5-A4CD-8AC81F251F39}" type="presParOf" srcId="{DA5363C6-B96F-4852-BA74-C5F6EAFD8EE6}" destId="{430BC8F4-DA84-4008-83E0-019B94E8AB24}" srcOrd="0" destOrd="0" presId="urn:microsoft.com/office/officeart/2005/8/layout/orgChart1"/>
    <dgm:cxn modelId="{4BAD3047-EF4A-468D-8DF6-2157CAB1D421}" type="presParOf" srcId="{DA5363C6-B96F-4852-BA74-C5F6EAFD8EE6}" destId="{DEC83118-1F67-47C7-ABFA-E4AD3DE24BD9}" srcOrd="1" destOrd="0" presId="urn:microsoft.com/office/officeart/2005/8/layout/orgChart1"/>
    <dgm:cxn modelId="{873396C6-EBF2-4A2E-8B6C-8473CBDAF434}" type="presParOf" srcId="{BF28F7C9-DAAA-4A74-B136-83A27D823820}" destId="{E6E1E8F8-856D-4CB7-9412-2C2B8C01CBC8}" srcOrd="1" destOrd="0" presId="urn:microsoft.com/office/officeart/2005/8/layout/orgChart1"/>
    <dgm:cxn modelId="{2E8ECB5A-ACD3-4AC9-8709-4C83834DA6D9}" type="presParOf" srcId="{BF28F7C9-DAAA-4A74-B136-83A27D823820}" destId="{4E02DF4B-B9FC-4A12-81B1-9008A28CA9D6}" srcOrd="2" destOrd="0" presId="urn:microsoft.com/office/officeart/2005/8/layout/orgChart1"/>
    <dgm:cxn modelId="{E22D4860-DC33-498F-88A6-EF1ED9D62822}" type="presParOf" srcId="{DD75125A-3258-4B2C-99A5-D13253AB6F88}" destId="{E148ADB0-FB89-4F29-896B-D698A114382D}" srcOrd="2" destOrd="0" presId="urn:microsoft.com/office/officeart/2005/8/layout/orgChart1"/>
    <dgm:cxn modelId="{5DBA657F-19D4-4C5A-978B-375DBE3F1E1C}" type="presParOf" srcId="{DD75125A-3258-4B2C-99A5-D13253AB6F88}" destId="{BE446804-55C0-402C-8AC9-8F9FD3FACCD0}" srcOrd="3" destOrd="0" presId="urn:microsoft.com/office/officeart/2005/8/layout/orgChart1"/>
    <dgm:cxn modelId="{32689064-844B-4734-9C01-0AE9D13D07DE}" type="presParOf" srcId="{BE446804-55C0-402C-8AC9-8F9FD3FACCD0}" destId="{5C85B2FA-E81F-4658-8F1E-CDB8DD5684A6}" srcOrd="0" destOrd="0" presId="urn:microsoft.com/office/officeart/2005/8/layout/orgChart1"/>
    <dgm:cxn modelId="{077E8A25-595B-4399-8EC1-813D8BF1B50B}" type="presParOf" srcId="{5C85B2FA-E81F-4658-8F1E-CDB8DD5684A6}" destId="{71D8B758-7525-42EF-A5E9-A17847615B71}" srcOrd="0" destOrd="0" presId="urn:microsoft.com/office/officeart/2005/8/layout/orgChart1"/>
    <dgm:cxn modelId="{D05D91A1-8385-4B43-8B33-E946F55C5F8D}" type="presParOf" srcId="{5C85B2FA-E81F-4658-8F1E-CDB8DD5684A6}" destId="{F892931A-2C3E-4080-A5A5-B28931D56123}" srcOrd="1" destOrd="0" presId="urn:microsoft.com/office/officeart/2005/8/layout/orgChart1"/>
    <dgm:cxn modelId="{B23227D3-BB1F-4E34-B77F-9CA9236741BC}" type="presParOf" srcId="{BE446804-55C0-402C-8AC9-8F9FD3FACCD0}" destId="{FC955FA4-F067-4120-83DF-11B715DBC1A6}" srcOrd="1" destOrd="0" presId="urn:microsoft.com/office/officeart/2005/8/layout/orgChart1"/>
    <dgm:cxn modelId="{AAB5511F-CC16-4684-A9DF-495B0521D334}" type="presParOf" srcId="{BE446804-55C0-402C-8AC9-8F9FD3FACCD0}" destId="{36F3F06A-025C-4E1C-AB4D-DC103FB77373}" srcOrd="2" destOrd="0" presId="urn:microsoft.com/office/officeart/2005/8/layout/orgChart1"/>
    <dgm:cxn modelId="{DF9D7A7F-86A4-4B76-8A00-257546F1CBF3}" type="presParOf" srcId="{36F3F06A-025C-4E1C-AB4D-DC103FB77373}" destId="{51C1C309-9223-4BA7-9641-CDA68AF761E5}" srcOrd="0" destOrd="0" presId="urn:microsoft.com/office/officeart/2005/8/layout/orgChart1"/>
    <dgm:cxn modelId="{DE1EA1EF-CD09-4459-ADFE-7D9F2D7557B8}" type="presParOf" srcId="{36F3F06A-025C-4E1C-AB4D-DC103FB77373}" destId="{B1E4B97F-FA22-4371-8644-0E8A570814E8}" srcOrd="1" destOrd="0" presId="urn:microsoft.com/office/officeart/2005/8/layout/orgChart1"/>
    <dgm:cxn modelId="{78C0A311-15C7-406E-9D21-BCC50F08D632}" type="presParOf" srcId="{B1E4B97F-FA22-4371-8644-0E8A570814E8}" destId="{80C0C5E6-FA8E-4395-B234-DBACDE1CCDBE}" srcOrd="0" destOrd="0" presId="urn:microsoft.com/office/officeart/2005/8/layout/orgChart1"/>
    <dgm:cxn modelId="{7B416E35-EFDB-4EBA-A1FE-469F3EE52C29}" type="presParOf" srcId="{80C0C5E6-FA8E-4395-B234-DBACDE1CCDBE}" destId="{3FD5F6BA-5D88-4B61-9E6B-469C24E78F36}" srcOrd="0" destOrd="0" presId="urn:microsoft.com/office/officeart/2005/8/layout/orgChart1"/>
    <dgm:cxn modelId="{4313F002-1A07-4F58-A9F5-4D6DA4E3A3E3}" type="presParOf" srcId="{80C0C5E6-FA8E-4395-B234-DBACDE1CCDBE}" destId="{EE10F958-34B0-4A55-8233-1260D66A7C3F}" srcOrd="1" destOrd="0" presId="urn:microsoft.com/office/officeart/2005/8/layout/orgChart1"/>
    <dgm:cxn modelId="{82D9BA03-865E-49C0-A997-EA0594A5CF21}" type="presParOf" srcId="{B1E4B97F-FA22-4371-8644-0E8A570814E8}" destId="{799A3260-E5B1-4247-9738-D41FDF70E710}" srcOrd="1" destOrd="0" presId="urn:microsoft.com/office/officeart/2005/8/layout/orgChart1"/>
    <dgm:cxn modelId="{30D11BAE-C3D4-45DA-A5E7-CC02F57D266F}" type="presParOf" srcId="{B1E4B97F-FA22-4371-8644-0E8A570814E8}" destId="{935C48BA-0F09-494A-BA5A-0440E389D274}" srcOrd="2" destOrd="0" presId="urn:microsoft.com/office/officeart/2005/8/layout/orgChart1"/>
    <dgm:cxn modelId="{0D76A968-7E0F-4AB3-ABBD-37F7EE7D43BB}" type="presParOf" srcId="{36F3F06A-025C-4E1C-AB4D-DC103FB77373}" destId="{0E727114-B770-4819-A27A-775F69F4A36E}" srcOrd="2" destOrd="0" presId="urn:microsoft.com/office/officeart/2005/8/layout/orgChart1"/>
    <dgm:cxn modelId="{2B9D8848-4CA2-47CB-952E-53B7F4063D74}" type="presParOf" srcId="{36F3F06A-025C-4E1C-AB4D-DC103FB77373}" destId="{2ED6BB83-F645-487C-9081-10F4629B3013}" srcOrd="3" destOrd="0" presId="urn:microsoft.com/office/officeart/2005/8/layout/orgChart1"/>
    <dgm:cxn modelId="{83EC0352-97F9-4F87-AEC8-4B4FC1A31BDC}" type="presParOf" srcId="{2ED6BB83-F645-487C-9081-10F4629B3013}" destId="{980A7977-7470-42E8-9C4E-A8B3DE4084F9}" srcOrd="0" destOrd="0" presId="urn:microsoft.com/office/officeart/2005/8/layout/orgChart1"/>
    <dgm:cxn modelId="{4A50CADF-F640-472E-B5B0-C5F72C6E110B}" type="presParOf" srcId="{980A7977-7470-42E8-9C4E-A8B3DE4084F9}" destId="{145A8BE2-FCD3-49FD-86B5-A2BD2B05DAEE}" srcOrd="0" destOrd="0" presId="urn:microsoft.com/office/officeart/2005/8/layout/orgChart1"/>
    <dgm:cxn modelId="{B339D269-D6A2-491B-9667-8F68B42D7D70}" type="presParOf" srcId="{980A7977-7470-42E8-9C4E-A8B3DE4084F9}" destId="{CCA566D1-1A33-40F2-8852-848C7D5D44EE}" srcOrd="1" destOrd="0" presId="urn:microsoft.com/office/officeart/2005/8/layout/orgChart1"/>
    <dgm:cxn modelId="{DF52DC73-9BB7-4BAB-A5B2-BEA950C919E6}" type="presParOf" srcId="{2ED6BB83-F645-487C-9081-10F4629B3013}" destId="{41145048-1838-4D62-AA6C-6F8CBC1C8297}" srcOrd="1" destOrd="0" presId="urn:microsoft.com/office/officeart/2005/8/layout/orgChart1"/>
    <dgm:cxn modelId="{9C21BC6F-64B7-4E09-BA59-67EDD31C1361}" type="presParOf" srcId="{2ED6BB83-F645-487C-9081-10F4629B3013}" destId="{EF4DDBED-201D-40A1-8464-80D049143C1D}" srcOrd="2" destOrd="0" presId="urn:microsoft.com/office/officeart/2005/8/layout/orgChart1"/>
    <dgm:cxn modelId="{183CE294-3128-4B86-8BED-F0660F8A26C7}" type="presParOf" srcId="{D553B545-A893-45FD-A94A-B26AC44FDDF3}" destId="{14A7D592-7031-4BFD-8F7C-7BC50A82B46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27114-B770-4819-A27A-775F69F4A36E}">
      <dsp:nvSpPr>
        <dsp:cNvPr id="0" name=""/>
        <dsp:cNvSpPr/>
      </dsp:nvSpPr>
      <dsp:spPr>
        <a:xfrm>
          <a:off x="6959212" y="3526938"/>
          <a:ext cx="207154" cy="9075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7535"/>
              </a:lnTo>
              <a:lnTo>
                <a:pt x="207154" y="9075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C1C309-9223-4BA7-9641-CDA68AF761E5}">
      <dsp:nvSpPr>
        <dsp:cNvPr id="0" name=""/>
        <dsp:cNvSpPr/>
      </dsp:nvSpPr>
      <dsp:spPr>
        <a:xfrm>
          <a:off x="6752057" y="3526938"/>
          <a:ext cx="207154" cy="907535"/>
        </a:xfrm>
        <a:custGeom>
          <a:avLst/>
          <a:gdLst/>
          <a:ahLst/>
          <a:cxnLst/>
          <a:rect l="0" t="0" r="0" b="0"/>
          <a:pathLst>
            <a:path>
              <a:moveTo>
                <a:pt x="207154" y="0"/>
              </a:moveTo>
              <a:lnTo>
                <a:pt x="207154" y="907535"/>
              </a:lnTo>
              <a:lnTo>
                <a:pt x="0" y="9075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48ADB0-FB89-4F29-896B-D698A114382D}">
      <dsp:nvSpPr>
        <dsp:cNvPr id="0" name=""/>
        <dsp:cNvSpPr/>
      </dsp:nvSpPr>
      <dsp:spPr>
        <a:xfrm>
          <a:off x="4572000" y="2126177"/>
          <a:ext cx="2387212" cy="414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154"/>
              </a:lnTo>
              <a:lnTo>
                <a:pt x="2387212" y="207154"/>
              </a:lnTo>
              <a:lnTo>
                <a:pt x="2387212" y="414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49B6AB-D5A3-4C93-A561-B1295149B4FD}">
      <dsp:nvSpPr>
        <dsp:cNvPr id="0" name=""/>
        <dsp:cNvSpPr/>
      </dsp:nvSpPr>
      <dsp:spPr>
        <a:xfrm>
          <a:off x="2184787" y="3526938"/>
          <a:ext cx="207154" cy="9075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7535"/>
              </a:lnTo>
              <a:lnTo>
                <a:pt x="207154" y="9075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3DF40-741C-4036-8ECB-0466660B123F}">
      <dsp:nvSpPr>
        <dsp:cNvPr id="0" name=""/>
        <dsp:cNvSpPr/>
      </dsp:nvSpPr>
      <dsp:spPr>
        <a:xfrm>
          <a:off x="1977632" y="3526938"/>
          <a:ext cx="207154" cy="907535"/>
        </a:xfrm>
        <a:custGeom>
          <a:avLst/>
          <a:gdLst/>
          <a:ahLst/>
          <a:cxnLst/>
          <a:rect l="0" t="0" r="0" b="0"/>
          <a:pathLst>
            <a:path>
              <a:moveTo>
                <a:pt x="207154" y="0"/>
              </a:moveTo>
              <a:lnTo>
                <a:pt x="207154" y="907535"/>
              </a:lnTo>
              <a:lnTo>
                <a:pt x="0" y="9075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8323E0-4EF4-4092-93A6-5B4DEF26E561}">
      <dsp:nvSpPr>
        <dsp:cNvPr id="0" name=""/>
        <dsp:cNvSpPr/>
      </dsp:nvSpPr>
      <dsp:spPr>
        <a:xfrm>
          <a:off x="2184787" y="2126177"/>
          <a:ext cx="2387212" cy="414309"/>
        </a:xfrm>
        <a:custGeom>
          <a:avLst/>
          <a:gdLst/>
          <a:ahLst/>
          <a:cxnLst/>
          <a:rect l="0" t="0" r="0" b="0"/>
          <a:pathLst>
            <a:path>
              <a:moveTo>
                <a:pt x="2387212" y="0"/>
              </a:moveTo>
              <a:lnTo>
                <a:pt x="2387212" y="207154"/>
              </a:lnTo>
              <a:lnTo>
                <a:pt x="0" y="207154"/>
              </a:lnTo>
              <a:lnTo>
                <a:pt x="0" y="414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8533C7-2116-4F4F-84E3-5B9C1F8D5CFA}">
      <dsp:nvSpPr>
        <dsp:cNvPr id="0" name=""/>
        <dsp:cNvSpPr/>
      </dsp:nvSpPr>
      <dsp:spPr>
        <a:xfrm>
          <a:off x="3585548" y="1139725"/>
          <a:ext cx="1972902" cy="986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sz="1300" b="0" i="0" u="none" strike="noStrike" kern="1200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Lipoproteins</a:t>
          </a:r>
          <a:endParaRPr kumimoji="1" lang="hr-HR" altLang="sr-Latn-RS" sz="1300" b="0" i="0" u="none" strike="noStrike" kern="1200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hr-HR" altLang="sr-Latn-RS" sz="1300" b="0" i="0" u="none" strike="noStrike" kern="1200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(plasma)</a:t>
          </a:r>
          <a:endParaRPr kumimoji="1" lang="en-US" altLang="sr-Latn-RS" sz="1300" b="0" i="0" u="none" strike="noStrike" kern="1200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endParaRPr>
        </a:p>
      </dsp:txBody>
      <dsp:txXfrm>
        <a:off x="3585548" y="1139725"/>
        <a:ext cx="1972902" cy="986451"/>
      </dsp:txXfrm>
    </dsp:sp>
    <dsp:sp modelId="{7457A091-D25C-4BC4-B655-BF65DC7608F5}">
      <dsp:nvSpPr>
        <dsp:cNvPr id="0" name=""/>
        <dsp:cNvSpPr/>
      </dsp:nvSpPr>
      <dsp:spPr>
        <a:xfrm>
          <a:off x="1198336" y="2540486"/>
          <a:ext cx="1972902" cy="986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sz="1300" b="0" i="0" u="none" strike="noStrike" kern="1200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Transport of </a:t>
          </a:r>
          <a:endParaRPr kumimoji="1" lang="hr-HR" altLang="sr-Latn-RS" sz="1300" b="0" i="0" u="none" strike="noStrike" kern="1200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sz="1300" b="0" i="0" u="none" strike="noStrike" kern="1200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dietary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sz="1300" b="0" i="0" u="none" strike="noStrike" kern="1200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lipids from </a:t>
          </a:r>
          <a:endParaRPr kumimoji="1" lang="hr-HR" altLang="sr-Latn-RS" sz="1300" b="0" i="0" u="none" strike="noStrike" kern="1200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sz="1300" b="0" i="0" u="none" strike="noStrike" kern="1200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intestine</a:t>
          </a:r>
        </a:p>
      </dsp:txBody>
      <dsp:txXfrm>
        <a:off x="1198336" y="2540486"/>
        <a:ext cx="1972902" cy="986451"/>
      </dsp:txXfrm>
    </dsp:sp>
    <dsp:sp modelId="{11DE6ABC-E5FC-4477-91D9-2D28A7DC658E}">
      <dsp:nvSpPr>
        <dsp:cNvPr id="0" name=""/>
        <dsp:cNvSpPr/>
      </dsp:nvSpPr>
      <dsp:spPr>
        <a:xfrm>
          <a:off x="4729" y="3941247"/>
          <a:ext cx="1972902" cy="986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sz="13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oxidation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1" lang="en-US" altLang="sr-Latn-RS" sz="13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4729" y="3941247"/>
        <a:ext cx="1972902" cy="986451"/>
      </dsp:txXfrm>
    </dsp:sp>
    <dsp:sp modelId="{430BC8F4-DA84-4008-83E0-019B94E8AB24}">
      <dsp:nvSpPr>
        <dsp:cNvPr id="0" name=""/>
        <dsp:cNvSpPr/>
      </dsp:nvSpPr>
      <dsp:spPr>
        <a:xfrm>
          <a:off x="2391942" y="3941247"/>
          <a:ext cx="1972902" cy="986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hr-HR" altLang="sr-Latn-RS" sz="13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storage</a:t>
          </a:r>
          <a:endParaRPr kumimoji="1" lang="en-US" altLang="sr-Latn-RS" sz="13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2391942" y="3941247"/>
        <a:ext cx="1972902" cy="986451"/>
      </dsp:txXfrm>
    </dsp:sp>
    <dsp:sp modelId="{71D8B758-7525-42EF-A5E9-A17847615B71}">
      <dsp:nvSpPr>
        <dsp:cNvPr id="0" name=""/>
        <dsp:cNvSpPr/>
      </dsp:nvSpPr>
      <dsp:spPr>
        <a:xfrm>
          <a:off x="5972761" y="2540486"/>
          <a:ext cx="1972902" cy="986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sz="1300" b="0" i="0" u="none" strike="noStrike" kern="1200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Transport of </a:t>
          </a:r>
          <a:endParaRPr kumimoji="1" lang="hr-HR" altLang="sr-Latn-RS" sz="1300" b="0" i="0" u="none" strike="noStrike" kern="1200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sz="1300" b="0" i="0" u="none" strike="noStrike" kern="1200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lipids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sz="1300" b="0" i="0" u="none" strike="noStrike" kern="1200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from liver to </a:t>
          </a:r>
          <a:endParaRPr kumimoji="1" lang="hr-HR" altLang="sr-Latn-RS" sz="1300" b="0" i="0" u="none" strike="noStrike" kern="1200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sz="1300" b="0" i="0" u="none" strike="noStrike" kern="1200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other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sz="1300" b="0" i="0" u="none" strike="noStrike" kern="1200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rPr>
            <a:t>tissues</a:t>
          </a:r>
        </a:p>
      </dsp:txBody>
      <dsp:txXfrm>
        <a:off x="5972761" y="2540486"/>
        <a:ext cx="1972902" cy="986451"/>
      </dsp:txXfrm>
    </dsp:sp>
    <dsp:sp modelId="{3FD5F6BA-5D88-4B61-9E6B-469C24E78F36}">
      <dsp:nvSpPr>
        <dsp:cNvPr id="0" name=""/>
        <dsp:cNvSpPr/>
      </dsp:nvSpPr>
      <dsp:spPr>
        <a:xfrm>
          <a:off x="4779154" y="3941247"/>
          <a:ext cx="1972902" cy="986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sz="13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oxidation</a:t>
          </a:r>
        </a:p>
      </dsp:txBody>
      <dsp:txXfrm>
        <a:off x="4779154" y="3941247"/>
        <a:ext cx="1972902" cy="986451"/>
      </dsp:txXfrm>
    </dsp:sp>
    <dsp:sp modelId="{145A8BE2-FCD3-49FD-86B5-A2BD2B05DAEE}">
      <dsp:nvSpPr>
        <dsp:cNvPr id="0" name=""/>
        <dsp:cNvSpPr/>
      </dsp:nvSpPr>
      <dsp:spPr>
        <a:xfrm>
          <a:off x="7166367" y="3941247"/>
          <a:ext cx="1972902" cy="986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sr-Latn-RS" sz="13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storage</a:t>
          </a:r>
        </a:p>
      </dsp:txBody>
      <dsp:txXfrm>
        <a:off x="7166367" y="3941247"/>
        <a:ext cx="1972902" cy="986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sr-Latn-RS"/>
              <a:t>*Lana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sr-Latn-RS"/>
              <a:t>METABOLIZAM LIPOPROTEINA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BF48496D-B1F7-4F31-9CF4-CB863F65821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388357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2:25.9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4703 5596,'0'0,"0"0,0 0,20 0,-20 0,39 0,-39 0,20 0,-20 0,20 0,0 0,-20 0,20 0,-20 0,20 0,0 0,-20 0,0 0,19 0,-19 0,20 0,-20 0,40 0,-40 0,40 0,-21 0,-19 20,40-20,-40 0,20 0,-20 0,20 0,0 0,-20 0,0 0,20 0,-20 0,19 0,1 0,0 0,-20 0,20 0,0 19,0-19,-20 0,19 0,1 0,-20 20,20-20,-20 0,20 0,-20 0,20 0,0 0,-20 0,20 0,-20 0,19 0,-19 0,40 0,-40 0,20 0,-20 0,20 0,0 0,-1 0,1 0,0 0,-20 0,20 0,-20 0,20 0,0 0,-1 0,-19 0,20 0,0 0,-20 0,20 0,0 0,0 0,-20 20,20-20,19 0,-39 0,20 0,-20 0,20 0,0 0,-20 0,20 0,-20 0,19 0,1 0,0 0,0 0,0 0,19 0,-19 0,0 0,-20 0,0 20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2:54.47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10914 9108,'20'0,"0"0,0 0,19 0,1 0,19 0,1 0,0 0,19 0,-20 0,21 0,-40 0,19 0,1 0,-41 0,1 0,0 0,-20 0,20 0,-20 0,20 0,0 0,0 0,-1-20,21 20,20 0,-21-20,1 20,0 0,19-20,-19 20,-20 0,0 0,19 0,-39 0,40 0,-40 0,20 0,0-19,-1 19,21 0,-20 0,0 0,19 0,21 0,0 0,-21 0,21 0,-21 0,1 0,0 0,-40 0,20 0,-20 0,20 0,-1 0,-19 0,20 0,0 0,0-20,0 20,-20 0,20 0,19 0,-19 0,20 0,-20 20,0-20,-1 0,1 0,0 0,-20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2:56.7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15280 9148,'20'0,"-20"0,19 0,1 0,-20-20,20 20,-20 0,40 0,-1 0,1 0,0 0,-20 0,19 0,-39 0,40 0,0 0,-1 0,1 0,0 20,-20-20,19 0,-19 0,40 0,-1 0,1 0,19 0,20 0,20 0,-39 0,-1 0,20 0,-59 0,0 0,-1 0,1 0,-20 0,20 0,-20 20,39-20,-39 0,0 0,19 0,1 0,-20 0,0 0,39 19,-19-19,20 0,-21 20,-19-20,40 0,-21 0,1 0,-20 20,0-20,-1 0,21 0,0 0,-20 0,0 0,-1 0,1 0,0 0,0 0,0 20,0-20,-1 0,1 0,20 0,0 0,-1 0,-19 0,40 0,-40 0,-1 0,21 0,-20 0,20 0,-20 0,39 0,1 0,-21 0,1 0,0 0,19 0,-19 0,19 0,-39 0,0 0,20 0,-1 0,21 20,-1-20,1 0,-20 20,19-20,1 0,39 19,-39-19,19 0,0 0,-39 0,20 0,-1 0,1 0,-41 0,1 0,20 20,-20-20,-20 0,39 0,-39 20,20-20,-20 0,20 0,0 0,-20 0,20 0,0 0,0 0,-1 0,-19 0,20 0,0 0,20 0,-40 0,20 0,-20 0,19 0,-19 0,20 0,-20 20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2:58.8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4782 9822,'0'0,"20"0,0 0,20 0,-1 0,21 0,19 0,21 0,-1 0,-20 0,20 0,-19 0,-21 0,1 0,-21 0,1 0,-20 0,0 0,-20 0,20 0,-20 0,20 20,-20-20,19 0,1 0,20 0,-40 0,20 0,19 0,-39 0,20 0,-20 0,20 0,-20 0,20 0,-20 0,20 0,-20 0,20 0,-1 0,-19 0,0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3:11.1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4762 10497,'0'0,"40"0,-20 0,-20 0,40 0,19 0,1 0,19 0,-19 0,-1 0,1 0,-1 0,-19 0,20 0,-21 0,1 0,-40 0,40 0,-21 0,21 0,-20 0,20 0,-1 0,1 0,20 0,-1 0,1 0,-21 0,1 0,-20 0,19 0,-19 0,0 0,0 0,-20 0,20 0,-20 0,20 0,0 0,-20 0,19 0,1 0,0 0,20 0,-20 0,-1 0,21 0,0 0,-20 0,0 0,19 0,-39 0,20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3:13.3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10954 10636,'0'0,"20"0,19 0,1 0,19 0,1 0,39 0,-19 0,39 0,-40 0,0 0,-19 20,19-20,-19 0,-1 0,-19 0,20 0,-21 0,1 20,20-20,-1 0,-19 0,-1 0,-19 0,40 0,-40 0,19 20,-19-20,0 0,0 0,0 0,-20 0,39 0,-39 0,20 0,20 0,-20 0,0 0,-1 0,1 0,0 0,40 19,-40-19,-1 0,21 0,-40 0,20 0,0 0,19 0,21 0,-20 0,-20 0,-1 0,21 0,-20 0,20 0,-1 0,1 0,0 0,-21 0,21 0,0 0,-20 0,0 0,-20 0,19 0,-19 0,40 0,-20 0,20 0,-21 0,21 0,-20 0,20 0,-40 0,19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3:16.48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11251 11033,'0'0,"0"0,20 0,0 0,-20 0,20 0,-20 0,20 0,-20 0,20 0,-1 0,1 0,-20 0,20 0,0 0,-20 0,20 0,-20 0,20 0,0 0,-20 0,19 0,-19 0,20 0,-20 0,20 0,0 0,-20 0,20 0,-20 0,20 0,-1 0,-19 0,20 0,-20 0,20 0,-20 0,20 0,0 0,0 0,0 0,-1 0,-19 0,40 0,-20 0,0 0,19 0,1 0,-20 0,0 0,0 0,-20 0,19 0,1 0,-20 0,20 0,0 0,0 0,-20 0,20 0,0 0,-1 0,1 0,-20 0,20 0,0 0,-20 0,20 0,-20 0,20 0,-20 0,19 0,1 0,-20 0,20 0,-20 0,20 0,0 0,-20 0,20 0,-20 0,19 0,1 20,0-20,-20 0,20 0,-20 0,20 0,0 0,-20 0,20 0,-20 0,19 20,1-20,0 0,0 0,0 0,0 0,-1 19,-19-19,20 0,-20 0,40 0,-40 0,20 0,-20 0,20 0,-20 0,39 0,-39 0,20 0,20 0,-40 0,40 20,-1-20,-19 0,20 0,0 0,-1 0,21 0,-1 20,1-20,-21 0,1 0,0 0,-20 0,0 0,19 0,-19 0,0 0,-20 0,20 0,-20 0,20 0,-1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3:19.5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15339 10696,'20'0,"-20"0,20 0,-20 0,40 0,39 0,0 0,1 0,-1 0,40 0,-39 0,39 0,-40 0,-20 0,1 0,-20 0,-1 0,1 0,0 0,-20 0,19 0,21 0,-40 0,19 0,-19 0,20 0,0 19,-1-19,-19 0,40 0,-40 0,-1 0,41 20,-1-20,-19 20,39-20,-19 0,0 0,39 20,-40-20,21 0,19 0,-40 0,1 0,-20 0,-1 0,1 20,-20-20,20 0,-1 20,1-20,0 0,-21 19,21-19,-20 0,20 20,-1-20,1 0,-20 0,0 0,19 0,-19 20,0-20,20 0,-20 0,-1 0,21 0,-20 0,0 0,20 0,19 0,-39 0,20 0,-1 0,21 0,-1 0,1 0,-1 0,1 0,19 0,1 0,39 0,-20 0,20 0,0 0,20 0,-40 0,20 0,-39 0,39 0,-40-20,-19 0,39 1,-20-1,1-20,-21 40,1 0,-1-20,-39 20,20-20,-40 20,20 0,-20 0,0 0,19 0,1 0,-20 0,20 0,-20 0,20 0,0 0,-20 0,20 0,-1 0,1 0,-20 0,0 0,0 0,0 0,0-19,-20 19,20 0,-19 0,19-20,0 20,-40 0,40 0,-20 0,-20 0,21 0,-1 0,-20 0,-19 0,39-20,-40 20,1-20,19 20,0 0,-19-20,-1 20,1 0,-1 0,-19 0,-1 0,21 0,-1 0,21 0,-1 0,-20 0,21 0,-1 0,-20 0,41 0,-21 0,20 0,-39 0,39 0,-20 0,0 0,-19 0,19 0,0 0,-19-20,19 20,1 0,-1 0,0-20,20 20,-19 0,-21 0,20 0,1 0,-1 0,0 0,1 0,-1 0,0 0,1 0,-1 20,0-20,1 0,-21 0,0 0,1 0,-1 0,1 0,19 0,1 0,-1 0,20 0,0 0,0 0,20 0,0 0,0 0,-20 0,20 0,0-20,-19 20,19-19,-20 19,20 0,-20 0,20-20,-20 20,20 0,-20 0,0 0,20 0,-19-20,19 20,-20-20,0 20,20 0,0-20,-20 20,20-20,0 1,0-1,-20 20,0 0,20 0,-59 0,-100 39,-119-39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3:21.8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4762 11886,'0'0,"80"0,-1 0,20 0,1 0,19 0,-40 0,40 0,-20 0,1 20,-21-20,-19 20,-21-20,21 0,-1 0,-19 0,-20 0,0 20,19-20,-19 0,0 0,0 0,0 0,19 0,-19 0,0 0,0 0,0 0,0 0,19 0,21 0,-60 0,20 0,0 0,-1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3:23.1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11013 11985,'0'0,"20"0,20 0,19 0,1-19,19 19,-19 0,19 0,40 0,-20 0,21 0,-21 0,0 0,-20 0,-19 19,-1-19,1 0,-1 20,41-20,-41 0,1 20,-1-20,-19 0,19 0,1 20,0-20,-1 0,-19 20,-1-20,1 20,20-20,-21 0,1 19,20-19,-21 20,21 0,-1-20,-19 0,-20 0,0 0,-20 0,20 0,-1 20,-19-20,20 0,-20 0,40 0,-40 0,20 0,-20 0,0 0,-20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3:24.3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11628 12204,'-19'0,"19"0,-20 0,20 20,-20-20,20 0,0 19,0-19,0 0,59 0,21 20,39 0,-20 0,20 0,-39-20,39 20,-20-1,20-19,20 0,0 0,-20 0,-40 0,-19 0,-1 20,-19-20,-20 0,-20 0,20 0,-1 0,-19 0,20 0,0 0,0 0,0 0,0 0,19 0,1 0,20 0,-1 0,-39 0,20 0,19 0,-19 0,-1 0,-19 0,0 20,0-20,-20 0,20 0,0 0,19 0,21-20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2:28.80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4743 7005,'0'0,"0"0,19 0,-19 0,20 0,0 0,0 0,0 0,20-20,19 20,-39-20,20 20,-1 0,1 0,-20 0,20 0,-21 0,-19 0,20 0,-20 0,20 0,0 0,-20 0,20 0,-20 0,20 0,-1 0,1 0,40 0,-40 0,19 0,-19 0,20 0,-20 0,0 0,-1 0,1 0,-20 0,20 0,-20 0,20 0,0 0,-20 0,20 0,-20 0,19 0,-19 0,20 0,0 0,-20 0,20 0,-20 0,20 20,0-20,-20 0,20 0,-1 0,1 0,0 0,20 20,-20-20,-1 0,21 0,-20 0,0 0,0 0,-1 0,1 0,0 19,0-19,0 0,0 0,-20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3:26.0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15478 11946,'0'0,"0"0,0 0,20 0,-20-20,20 20,0 0,0 0,19 0,21 0,-1 0,40-20,21 20,18-20,-19 20,1-20,18 20,21 0,20-20,-80 20,20 0,-40 0,1 0,-21 0,1 0,-1 0,-19 0,20 0,-21 0,1 0,20 0,-21 0,21 0,-1 0,1 0,-20-19,19 19,-19 0,-1 0,21 0,0 0,-21-20,1 20,0 0,19 0,1 0,-1 0,21 0,-21 0,1 0,-1 0,20 0,-19 0,-20 0,-20 0,19 0,1 0,-20 0,0 0,-20 0,19 0,1 0,20 0,0 0,-20 0,-1 0,21 0,0 0,-1 0,21 20,-20-20,19 0,-19 19,0-19,19 0,1 0,-21 0,41 20,-21-20,1 0,-21 0,-19 0,20 20,19-20,-19 0,-20 0,0 0,0 20,0-20,19 0,-19 0,0 0,0 0,0 0,-1 0,1 0,-20 0,40 0,-20 0,0 0,19 0,-39 0,20 0,-20 0,0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3:31.0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4643 13791,'0'0,"20"0,40 0,-21 0,1 0,0 0,19 20,1-20,-1 0,1 20,-20-20,-1 0,21 0,-20 0,-1 20,-19-20,0 0,20 0,-20 0,-1 0,1 0,-20 0,40 0,-40 0,20 0,0 0,19 20,-19-20,0 0,0 0,39 0,-19 0,0 0,-1 0,1 0,-20 0,-20 0,20 0,0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3:34.25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11033 13890,'-20'0,"20"0,0 0,40 0,19 0,1 0,39 0,-19 0,39 0,-20 0,-40 0,41 0,19 0,-20 0,20 0,0 0,-20 0,-39 0,-1 0,-19 0,-20 0,20 0,-21 0,21 0,-40 0,20 0,-20 0,20 0,0 0,-1 0,-19 0,40 0,0 0,-40 0,20-19,0 19,-20 0,19 0,41 0,-1 0,1 0,-40 0,20 0,39 0,20 0,-39 0,-21 0,1 0,-20 0,0 0,0-20,-20 20,19 0,-19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3:35.5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11291 14327,'0'0,"0"0,0 0,20 0,0 20,19-20,-39 20,20-20,40 0,-1 19,21-19,59 20,-20-20,20 0,-20 0,0 0,0 0,-40 0,1 0,-21 0,-19 20,-1-20,21 0,-60 0,20 0,-20 0,20 0,0 0,-20 0,19 0,1 0,0 0,-20 0,20 0,0 0,0 0,19 0,-19 0,0 0,0 0,20 0,-1 0,1 0,0 0,-21 0,1 0,20 0,19 0,-19-20,0 20,0 0,19 0,1 0,-1 0,-19 0,-1 0,-19 0,0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3:37.6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15498 13831,'20'0,"-20"0,20 0,0 0,-20 0,19 0,21 0,-40 0,40 0,-1 0,-19 0,40 0,-1 0,1 0,-1 0,41 0,19 0,20 0,19 0,1 0,-40 0,40 0,-20 0,0 0,0 0,-40 0,40 20,0-20,-20 0,39 0,-19 0,-39 0,38 0,1 0,0 0,0 0,0 0,-40 0,20 0,0 0,-39 0,-1 0,-19 0,19 0,-19 0,-1 0,1 0,-21 0,41 0,-21 0,1 0,-1 0,1 0,-20 0,19 0,1 0,-41 0,1 0,0 0,-20 0,0 0,-20 0,-59 20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3:38.8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15935 14386,'0'0,"19"0,1-19,20 19,0-20,39 20,20 0,0 0,80-20,-60 20,20 0,40 0,-21 0,21 0,-1 0,-19 0,0 0,-40 0,-40 0,1 0,39 0,-40 0,40 0,-19 0,19 0,-20 0,20 0,-40 0,1 20,-21-20,21 20,-1-20,-20 0,1 0,-20 0,-1 0,21 19,19-19,-19 0,-21 0,21 0,-20 0,19 0,-39 0,0 0,0 0,-20 0,20 0,-20 0,19 0,-19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3:39.9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15875 14942,'0'0,"0"0,20 0,-20 0,20 0,19 0,1 0,20 0,-1 0,1 0,19 0,0 0,21 0,-21 0,0 0,-19 0,-1 0,-19 0,20 0,-1 0,-19 0,0 0,-1 0,21 0,-21 0,41 0,-1 0,-19 0,-1 0,21 0,-1 0,0 0,1 0,19 0,-39 0,-21 0,21 0,-21 0,-19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2:31.3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10954 5695,'0'-20,"0"20,20 0,-1 0,21 0,-20 0,20 0,19 0,1 0,-21 0,1 0,20 0,-21 0,21 0,-20 0,-1 0,21 20,-21-20,-39 0,40 0,-40 20,20-20,0 0,0 0,-20 0,20 0,-20 0,19 0,1 0,-20 0,20 0,-20 0,20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2:34.7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15438 5536,'0'0,"20"0,-20 0,20 0,0 0,20 0,-20 0,39 0,-19 0,19 0,-19 0,19 0,-19 0,40 0,-21 0,-19 0,-1 0,21 0,-1 0,21 0,-21 0,1 0,-1 0,1 0,0 0,-1 20,1-20,-21 0,1 0,0 20,19-20,1 0,19 0,-39 0,19 0,1 0,-1 0,1 0,-1 0,1 0,-1 0,1 0,0 0,-41 0,21 0,0 0,-20 0,19 0,1 20,0-20,-1 0,21 0,-1 0,1 0,-20 0,-1 20,21-20,-20 0,-1 0,-19 0,20 0,19 0,-19 0,0 0,19 19,-39-19,20 0,-20 0,39 0,-19 0,19 0,-39 0,0 0,40 0,-1 0,1 0,-1 0,1 0,-21 0,21 0,-1 0,-19 0,20 0,-1 0,-19 0,19 0,-19 0,-40 0,40 0,-20 0,-1 0,-19 0,20 0,-20 0,20 0,-20 0,20 0,0 0,0 0,0 0,19 0,21 0,-1 0,21 0,-1 0,-19 0,-1 0,1 0,-21 0,1 0,-40 0,20 0,-20 0,20 0,-20 0,20 0,-20 0,19 0,-19 0,0-19,20 19,0 0,-20 0,40 0,-20 0,19 0,-19 0,0 0,0 0,-20 0,20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2:37.3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15875 6171,'0'0,"20"0,0 0,0 0,39 20,1-20,-1 0,-19 0,19 0,1 0,19 0,1 0,-21 0,21 0,-21 0,-19 0,19 0,-19 0,0 0,-1 0,1 0,-20 0,0 0,19 0,-19-20,0 20,-20 0,20 0,-20 0,20 0,19 0,-19 0,20 0,20 0,-1 0,1 0,-21 0,1 0,19 0,-19 0,-20 0,0 0,20 0,-40 0,19 0,1 0,0 0,0 0,20 0,-21 20,41-20,19 0,-19 0,-1 0,-19 0,20 0,-21 0,-19 0,20 0,-40 0,40 20,-40-20,19 0,21 0,-20 0,20 0,-1 0,41 20,-41-20,21 0,-1 0,1 20,-20-20,-1 0,-19 0,-20 0,20 0,20 0,-20 0,19 0,-19 0,0 0,0 0,-20 0,39 0,-19 0,0 0,-20 0,20 0,0 0,39 0,-19 0,20 0,-21 0,21 0,19 0,-19 0,-21 0,-19 0,20 0,0 0,-40 0,19 0,-19 19,0-19,20 0,0 0,0 0,20 0,-20 0,-1 0,41 20,-1-20,-19 0,0 0,-1 20,21-20,-40 20,0-20,0 0,-20 0,19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2:40.6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11013 6866,'0'0,"0"0,20 0,-20 0,20 0,39 0,-39 0,20 0,0 0,-1 0,1 0,-20 0,0 0,19 0,1 0,0 0,-20 0,39 0,-19 0,-20 0,0 0,-20 0,19 0,-19 0,20 0,0 0,-20 0,20 0,-20 0,20 0,0 0,0 0,-20 0,19 0,1 0,-20 0,20 0,0 0,0 0,0 0,-20 0,19 0,-19 0,20 0,0 0,-20 0,20 0,-20 0,20-20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2:48.4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4663 8374,'20'0,"-20"0,20 0,-20 0,20 0,0 0,-20 0,19 0,1 0,0 0,20 20,0-20,-21 20,41-20,-40 0,0 0,19 0,1 0,0 0,-20 0,19 0,21 0,-60 19,20-19,-1 0,1 0,-20 0,0 0,20 0,-20 0,20 20,0-20,0 0,-20 20,39-20,1 0,-20 0,20 0,-21 0,41 20,-40-20,0 0,19 0,-19 0,0 20,0-20,0 0,0 0,-20 0,39 0,-39 0,20 0,20 0,-20 0,-1 0,1 20,20-20,-40 0,40 0,-21 0,1 0,-20 0,20 0,0 0,0 0,20 0,-21 0,1 0,20 19,-20-19,0 0,19 0,-39 0,20 0,20 0,-40 0,20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2:49.9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10954 8433,'20'0,"-20"0,19 0,1 0,0 0,20 0,-1 0,41 0,-1 0,60 0,0 0,-20 0,-20 0,20 0,-19 0,19 0,-40 0,-19 0,-1 0,-19 0,-20 0,-1 0,1-19,-20 19,20 0,0 0,-20 0,20 0,-20 0,20-20,0 20,-1 0,21-20,0 20,19 0,1 0,-1 0,21 0,-1-20,-19 20,-21 0,1-20,20 20,-21 0,21-20,-40 20,-1 0,1 0,0 0,20 0,0 0,-1 0,-19 0,20 0,-1 20,21-20,-1 0,-39 20,0-20,20 0,-40 0,20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7-11-28T09:32:52.23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4762 8969,'0'20,"40"-20,20 20,-1-20,21 0,19 0,0 20,-20-20,1 0,-21 0,1 0,-1 0,-19 0,-20 0,0 0,0 0,-1 0,1 0,-20 0,40 0,-20 0,0 0,19 0,1 0,-20 0,20 0,-1 0,-19 0,0 0,39 0,-19 0,0 0,-20 0,0 0,-20 0,19 0,-19 0,20 0,0 0,-20 0,20 0,0 0,0 0,19 0,-19 0,0 0,20 0,-40 0,20 0,39 0,-39 0,0 0,19 0,-19 19,0-19,20 0,-20 0,0 0,-1 0,1 0,0 0,0 0,-20 0,20 0,0 0,-20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i="1"/>
            </a:lvl1pPr>
          </a:lstStyle>
          <a:p>
            <a:pPr>
              <a:defRPr/>
            </a:pPr>
            <a:r>
              <a:rPr lang="en-US" altLang="sr-Latn-RS"/>
              <a:t>*</a:t>
            </a:r>
            <a:endParaRPr lang="en-US" altLang="sr-Latn-RS" sz="1200" i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/>
            </a:lvl1pPr>
          </a:lstStyle>
          <a:p>
            <a:pPr>
              <a:defRPr/>
            </a:pPr>
            <a:r>
              <a:rPr lang="en-US" altLang="sr-Latn-RS"/>
              <a:t>07/16/96</a:t>
            </a:r>
            <a:endParaRPr lang="en-US" altLang="sr-Latn-RS" sz="1200" i="0"/>
          </a:p>
        </p:txBody>
      </p:sp>
      <p:sp>
        <p:nvSpPr>
          <p:cNvPr id="65540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noProof="0" smtClean="0"/>
              <a:t>Click to edit Master text styles</a:t>
            </a:r>
          </a:p>
          <a:p>
            <a:pPr lvl="1"/>
            <a:r>
              <a:rPr lang="en-US" altLang="sr-Latn-RS" noProof="0" smtClean="0"/>
              <a:t>Second level</a:t>
            </a:r>
          </a:p>
          <a:p>
            <a:pPr lvl="2"/>
            <a:r>
              <a:rPr lang="en-US" altLang="sr-Latn-RS" noProof="0" smtClean="0"/>
              <a:t>Third level</a:t>
            </a:r>
          </a:p>
          <a:p>
            <a:pPr lvl="3"/>
            <a:r>
              <a:rPr lang="en-US" altLang="sr-Latn-RS" noProof="0" smtClean="0"/>
              <a:t>Fourth level</a:t>
            </a:r>
          </a:p>
          <a:p>
            <a:pPr lvl="4"/>
            <a:r>
              <a:rPr lang="en-US" altLang="sr-Latn-R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i="1"/>
            </a:lvl1pPr>
          </a:lstStyle>
          <a:p>
            <a:pPr>
              <a:defRPr/>
            </a:pPr>
            <a:r>
              <a:rPr lang="en-US" altLang="sr-Latn-RS"/>
              <a:t>*</a:t>
            </a:r>
            <a:endParaRPr lang="en-US" altLang="sr-Latn-RS" sz="1200" i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/>
            </a:lvl1pPr>
          </a:lstStyle>
          <a:p>
            <a:pPr>
              <a:defRPr/>
            </a:pPr>
            <a:r>
              <a:rPr lang="en-US" altLang="sr-Latn-RS"/>
              <a:t>##</a:t>
            </a:r>
            <a:endParaRPr lang="en-US" altLang="sr-Latn-RS" sz="1200" i="0"/>
          </a:p>
        </p:txBody>
      </p:sp>
    </p:spTree>
    <p:extLst>
      <p:ext uri="{BB962C8B-B14F-4D97-AF65-F5344CB8AC3E}">
        <p14:creationId xmlns:p14="http://schemas.microsoft.com/office/powerpoint/2010/main" val="1855900073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07/16/96</a:t>
            </a:r>
            <a:endParaRPr lang="en-US" altLang="sr-Latn-RS" sz="1200" i="0" smtClean="0"/>
          </a:p>
        </p:txBody>
      </p:sp>
      <p:sp>
        <p:nvSpPr>
          <p:cNvPr id="6656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665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##</a:t>
            </a:r>
            <a:endParaRPr lang="en-US" altLang="sr-Latn-RS" sz="1200" i="0" smtClean="0"/>
          </a:p>
        </p:txBody>
      </p:sp>
      <p:sp>
        <p:nvSpPr>
          <p:cNvPr id="665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3908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*</a:t>
            </a:r>
            <a:endParaRPr lang="en-US" altLang="sr-Latn-R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07/16/96</a:t>
            </a:r>
            <a:endParaRPr lang="en-US" altLang="sr-Latn-R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*</a:t>
            </a:r>
            <a:endParaRPr lang="en-US" altLang="sr-Latn-R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##</a:t>
            </a:r>
            <a:endParaRPr lang="en-US" altLang="sr-Latn-RS" sz="1200" i="0"/>
          </a:p>
        </p:txBody>
      </p:sp>
    </p:spTree>
    <p:extLst>
      <p:ext uri="{BB962C8B-B14F-4D97-AF65-F5344CB8AC3E}">
        <p14:creationId xmlns:p14="http://schemas.microsoft.com/office/powerpoint/2010/main" val="3886789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*</a:t>
            </a:r>
            <a:endParaRPr lang="en-US" altLang="sr-Latn-R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07/16/96</a:t>
            </a:r>
            <a:endParaRPr lang="en-US" altLang="sr-Latn-R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*</a:t>
            </a:r>
            <a:endParaRPr lang="en-US" altLang="sr-Latn-R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##</a:t>
            </a:r>
            <a:endParaRPr lang="en-US" altLang="sr-Latn-RS" sz="1200" i="0"/>
          </a:p>
        </p:txBody>
      </p:sp>
    </p:spTree>
    <p:extLst>
      <p:ext uri="{BB962C8B-B14F-4D97-AF65-F5344CB8AC3E}">
        <p14:creationId xmlns:p14="http://schemas.microsoft.com/office/powerpoint/2010/main" val="1332381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*</a:t>
            </a:r>
            <a:endParaRPr lang="en-US" altLang="sr-Latn-R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07/16/96</a:t>
            </a:r>
            <a:endParaRPr lang="en-US" altLang="sr-Latn-R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*</a:t>
            </a:r>
            <a:endParaRPr lang="en-US" altLang="sr-Latn-R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##</a:t>
            </a:r>
            <a:endParaRPr lang="en-US" altLang="sr-Latn-RS" sz="1200" i="0"/>
          </a:p>
        </p:txBody>
      </p:sp>
    </p:spTree>
    <p:extLst>
      <p:ext uri="{BB962C8B-B14F-4D97-AF65-F5344CB8AC3E}">
        <p14:creationId xmlns:p14="http://schemas.microsoft.com/office/powerpoint/2010/main" val="3655709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07/16/96</a:t>
            </a:r>
            <a:endParaRPr lang="en-US" altLang="sr-Latn-RS" sz="1200" i="0" smtClean="0"/>
          </a:p>
        </p:txBody>
      </p:sp>
      <p:sp>
        <p:nvSpPr>
          <p:cNvPr id="7475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747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##</a:t>
            </a:r>
            <a:endParaRPr lang="en-US" altLang="sr-Latn-RS" sz="1200" i="0" smtClean="0"/>
          </a:p>
        </p:txBody>
      </p:sp>
      <p:sp>
        <p:nvSpPr>
          <p:cNvPr id="747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87600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*</a:t>
            </a:r>
            <a:endParaRPr lang="en-US" altLang="sr-Latn-R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07/16/96</a:t>
            </a:r>
            <a:endParaRPr lang="en-US" altLang="sr-Latn-R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*</a:t>
            </a:r>
            <a:endParaRPr lang="en-US" altLang="sr-Latn-R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##</a:t>
            </a:r>
            <a:endParaRPr lang="en-US" altLang="sr-Latn-RS" sz="1200" i="0"/>
          </a:p>
        </p:txBody>
      </p:sp>
    </p:spTree>
    <p:extLst>
      <p:ext uri="{BB962C8B-B14F-4D97-AF65-F5344CB8AC3E}">
        <p14:creationId xmlns:p14="http://schemas.microsoft.com/office/powerpoint/2010/main" val="725491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07/16/96</a:t>
            </a:r>
            <a:endParaRPr lang="en-US" altLang="sr-Latn-RS" sz="1200" i="0" smtClean="0"/>
          </a:p>
        </p:txBody>
      </p:sp>
      <p:sp>
        <p:nvSpPr>
          <p:cNvPr id="7680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768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##</a:t>
            </a:r>
            <a:endParaRPr lang="en-US" altLang="sr-Latn-RS" sz="1200" i="0" smtClean="0"/>
          </a:p>
        </p:txBody>
      </p:sp>
      <p:sp>
        <p:nvSpPr>
          <p:cNvPr id="768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sr-Latn-RS" alt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1410626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07/16/96</a:t>
            </a:r>
            <a:endParaRPr lang="en-US" altLang="sr-Latn-RS" sz="1200" i="0" smtClean="0"/>
          </a:p>
        </p:txBody>
      </p:sp>
      <p:sp>
        <p:nvSpPr>
          <p:cNvPr id="8397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839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##</a:t>
            </a:r>
            <a:endParaRPr lang="en-US" altLang="sr-Latn-RS" sz="1200" i="0" smtClean="0"/>
          </a:p>
        </p:txBody>
      </p:sp>
      <p:sp>
        <p:nvSpPr>
          <p:cNvPr id="839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sr-Latn-RS" alt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2316782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07/16/96</a:t>
            </a:r>
            <a:endParaRPr lang="en-US" altLang="sr-Latn-RS" sz="1200" i="0" smtClean="0"/>
          </a:p>
        </p:txBody>
      </p:sp>
      <p:sp>
        <p:nvSpPr>
          <p:cNvPr id="8294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829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##</a:t>
            </a:r>
            <a:endParaRPr lang="en-US" altLang="sr-Latn-RS" sz="1200" i="0" smtClean="0"/>
          </a:p>
        </p:txBody>
      </p:sp>
      <p:sp>
        <p:nvSpPr>
          <p:cNvPr id="829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92140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*</a:t>
            </a:r>
            <a:endParaRPr lang="en-US" altLang="sr-Latn-R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07/16/96</a:t>
            </a:r>
            <a:endParaRPr lang="en-US" altLang="sr-Latn-R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*</a:t>
            </a:r>
            <a:endParaRPr lang="en-US" altLang="sr-Latn-R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##</a:t>
            </a:r>
            <a:endParaRPr lang="en-US" altLang="sr-Latn-RS" sz="1200" i="0"/>
          </a:p>
        </p:txBody>
      </p:sp>
    </p:spTree>
    <p:extLst>
      <p:ext uri="{BB962C8B-B14F-4D97-AF65-F5344CB8AC3E}">
        <p14:creationId xmlns:p14="http://schemas.microsoft.com/office/powerpoint/2010/main" val="164111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*</a:t>
            </a:r>
            <a:endParaRPr lang="en-US" altLang="sr-Latn-R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07/16/96</a:t>
            </a:r>
            <a:endParaRPr lang="en-US" altLang="sr-Latn-R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*</a:t>
            </a:r>
            <a:endParaRPr lang="en-US" altLang="sr-Latn-R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##</a:t>
            </a:r>
            <a:endParaRPr lang="en-US" altLang="sr-Latn-RS" sz="1200" i="0"/>
          </a:p>
        </p:txBody>
      </p:sp>
    </p:spTree>
    <p:extLst>
      <p:ext uri="{BB962C8B-B14F-4D97-AF65-F5344CB8AC3E}">
        <p14:creationId xmlns:p14="http://schemas.microsoft.com/office/powerpoint/2010/main" val="39117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*</a:t>
            </a:r>
            <a:endParaRPr lang="en-US" altLang="sr-Latn-R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07/16/96</a:t>
            </a:r>
            <a:endParaRPr lang="en-US" altLang="sr-Latn-R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*</a:t>
            </a:r>
            <a:endParaRPr lang="en-US" altLang="sr-Latn-R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##</a:t>
            </a:r>
            <a:endParaRPr lang="en-US" altLang="sr-Latn-RS" sz="1200" i="0"/>
          </a:p>
        </p:txBody>
      </p:sp>
    </p:spTree>
    <p:extLst>
      <p:ext uri="{BB962C8B-B14F-4D97-AF65-F5344CB8AC3E}">
        <p14:creationId xmlns:p14="http://schemas.microsoft.com/office/powerpoint/2010/main" val="4197280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07/16/96</a:t>
            </a:r>
            <a:endParaRPr lang="en-US" altLang="sr-Latn-RS" sz="1200" i="0" smtClean="0"/>
          </a:p>
        </p:txBody>
      </p:sp>
      <p:sp>
        <p:nvSpPr>
          <p:cNvPr id="6861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686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##</a:t>
            </a:r>
            <a:endParaRPr lang="en-US" altLang="sr-Latn-RS" sz="1200" i="0" smtClean="0"/>
          </a:p>
        </p:txBody>
      </p:sp>
      <p:sp>
        <p:nvSpPr>
          <p:cNvPr id="686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6104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07/16/96</a:t>
            </a:r>
            <a:endParaRPr lang="en-US" altLang="sr-Latn-RS" sz="1200" i="0" smtClean="0"/>
          </a:p>
        </p:txBody>
      </p:sp>
      <p:sp>
        <p:nvSpPr>
          <p:cNvPr id="6963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696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##</a:t>
            </a:r>
            <a:endParaRPr lang="en-US" altLang="sr-Latn-RS" sz="1200" i="0" smtClean="0"/>
          </a:p>
        </p:txBody>
      </p:sp>
      <p:sp>
        <p:nvSpPr>
          <p:cNvPr id="696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85380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07/16/96</a:t>
            </a:r>
            <a:endParaRPr lang="en-US" altLang="sr-Latn-RS" sz="1200" i="0" smtClean="0"/>
          </a:p>
        </p:txBody>
      </p:sp>
      <p:sp>
        <p:nvSpPr>
          <p:cNvPr id="706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706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##</a:t>
            </a:r>
            <a:endParaRPr lang="en-US" altLang="sr-Latn-RS" sz="1200" i="0" smtClean="0"/>
          </a:p>
        </p:txBody>
      </p:sp>
      <p:sp>
        <p:nvSpPr>
          <p:cNvPr id="706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05600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07/16/96</a:t>
            </a:r>
            <a:endParaRPr lang="en-US" altLang="sr-Latn-RS" sz="1200" i="0" smtClean="0"/>
          </a:p>
        </p:txBody>
      </p:sp>
      <p:sp>
        <p:nvSpPr>
          <p:cNvPr id="7168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716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##</a:t>
            </a:r>
            <a:endParaRPr lang="en-US" altLang="sr-Latn-RS" sz="1200" i="0" smtClean="0"/>
          </a:p>
        </p:txBody>
      </p:sp>
      <p:sp>
        <p:nvSpPr>
          <p:cNvPr id="716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60405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07/16/96</a:t>
            </a:r>
            <a:endParaRPr lang="en-US" altLang="sr-Latn-RS" sz="1200" i="0" smtClean="0"/>
          </a:p>
        </p:txBody>
      </p:sp>
      <p:sp>
        <p:nvSpPr>
          <p:cNvPr id="727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*</a:t>
            </a:r>
            <a:endParaRPr lang="en-US" altLang="sr-Latn-RS" sz="1200" i="0" smtClean="0"/>
          </a:p>
        </p:txBody>
      </p:sp>
      <p:sp>
        <p:nvSpPr>
          <p:cNvPr id="727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000" smtClean="0"/>
              <a:t>##</a:t>
            </a:r>
            <a:endParaRPr lang="en-US" altLang="sr-Latn-RS" sz="1200" i="0" smtClean="0"/>
          </a:p>
        </p:txBody>
      </p:sp>
      <p:sp>
        <p:nvSpPr>
          <p:cNvPr id="727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62907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*</a:t>
            </a:r>
            <a:endParaRPr lang="en-US" altLang="sr-Latn-R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07/16/96</a:t>
            </a:r>
            <a:endParaRPr lang="en-US" altLang="sr-Latn-R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*</a:t>
            </a:r>
            <a:endParaRPr lang="en-US" altLang="sr-Latn-R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##</a:t>
            </a:r>
            <a:endParaRPr lang="en-US" altLang="sr-Latn-RS" sz="1200" i="0"/>
          </a:p>
        </p:txBody>
      </p:sp>
    </p:spTree>
    <p:extLst>
      <p:ext uri="{BB962C8B-B14F-4D97-AF65-F5344CB8AC3E}">
        <p14:creationId xmlns:p14="http://schemas.microsoft.com/office/powerpoint/2010/main" val="311388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0CC17-03CD-4C80-9B1F-B8CE8BACA06E}" type="datetime1">
              <a:rPr lang="sr-Latn-CS" altLang="sr-Latn-RS"/>
              <a:pPr>
                <a:defRPr/>
              </a:pPr>
              <a:t>28.4.2021.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B55F1-82FD-4155-8CA8-09F494DDE020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828529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CF9C1-8D65-4750-BE68-28A97ECC3AD3}" type="datetimeFigureOut">
              <a:rPr lang="hr-HR"/>
              <a:pPr>
                <a:defRPr/>
              </a:pPr>
              <a:t>28.4.2021.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9C993-39B4-44EE-BD41-88CF1B3A4529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1468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7A2E2-671B-4145-8495-DC66162E9002}" type="datetimeFigureOut">
              <a:rPr lang="hr-HR"/>
              <a:pPr>
                <a:defRPr/>
              </a:pPr>
              <a:t>28.4.2021.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811C6-4728-4B14-A975-F88833E489B4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68452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hr-HR" noProof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41EC8-D61F-4CE4-97F1-59E5AAB61A30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168393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73764-D01E-402C-86D8-FC345FF55966}" type="datetimeFigureOut">
              <a:rPr lang="hr-HR"/>
              <a:pPr>
                <a:defRPr/>
              </a:pPr>
              <a:t>28.4.2021.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827EE-EF32-4922-A38C-78D9DAA7CA89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871871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8FE07-0266-4742-BEFC-E65FFBCCF78A}" type="datetimeFigureOut">
              <a:rPr lang="hr-HR"/>
              <a:pPr>
                <a:defRPr/>
              </a:pPr>
              <a:t>28.4.2021.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41AB7-02CB-4915-A433-1B7323A99DF2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501404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CFC8A-A333-46EF-AF4F-00763309BBA1}" type="datetimeFigureOut">
              <a:rPr lang="hr-HR"/>
              <a:pPr>
                <a:defRPr/>
              </a:pPr>
              <a:t>28.4.2021.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C2152-70A1-4581-BECD-9215065F56EF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635392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7D3B8-C6AF-4718-8251-F4BAECF9043C}" type="datetimeFigureOut">
              <a:rPr lang="hr-HR"/>
              <a:pPr>
                <a:defRPr/>
              </a:pPr>
              <a:t>28.4.2021.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9B708-BD6E-4FCC-A5A3-03350581DE5C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241134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B8156-0120-4707-8227-6BF0C57CACBE}" type="datetimeFigureOut">
              <a:rPr lang="hr-HR"/>
              <a:pPr>
                <a:defRPr/>
              </a:pPr>
              <a:t>28.4.2021.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BEBA3-AC2F-4D6D-89A9-200B9D1CF88E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119661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E9967-A3B6-4A41-97DD-BC0E33BE01FA}" type="datetimeFigureOut">
              <a:rPr lang="hr-HR"/>
              <a:pPr>
                <a:defRPr/>
              </a:pPr>
              <a:t>28.4.2021.</a:t>
            </a:fld>
            <a:endParaRPr lang="hr-H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B0CF6-776F-4CFB-9F9F-19B81AB64B6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316360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C2334-D2B7-4470-8C9E-063F4F4C75BA}" type="datetimeFigureOut">
              <a:rPr lang="hr-HR"/>
              <a:pPr>
                <a:defRPr/>
              </a:pPr>
              <a:t>28.4.2021.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4357C-9ABF-4982-B26B-0931ADCA1C61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091911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D11D-933B-4C4F-AA09-54E405A79360}" type="datetimeFigureOut">
              <a:rPr lang="hr-HR"/>
              <a:pPr>
                <a:defRPr/>
              </a:pPr>
              <a:t>28.4.2021.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9351C-FF26-4A4F-A31C-741DDABB34A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247745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  <a:endParaRPr lang="hr-HR" altLang="sr-Latn-R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  <a:endParaRPr lang="hr-HR" altLang="sr-Latn-R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03A87F-6496-46DE-947A-A503293DF488}" type="datetimeFigureOut">
              <a:rPr lang="hr-HR"/>
              <a:pPr>
                <a:defRPr/>
              </a:pPr>
              <a:t>28.4.2021.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259438-79A9-4041-AFA4-5B0DF5CE459D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emf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9" Type="http://schemas.openxmlformats.org/officeDocument/2006/relationships/image" Target="../media/image27.emf"/><Relationship Id="rId21" Type="http://schemas.openxmlformats.org/officeDocument/2006/relationships/image" Target="../media/image18.emf"/><Relationship Id="rId34" Type="http://schemas.openxmlformats.org/officeDocument/2006/relationships/customXml" Target="../ink/ink15.xml"/><Relationship Id="rId42" Type="http://schemas.openxmlformats.org/officeDocument/2006/relationships/customXml" Target="../ink/ink19.xml"/><Relationship Id="rId47" Type="http://schemas.openxmlformats.org/officeDocument/2006/relationships/image" Target="../media/image31.emf"/><Relationship Id="rId50" Type="http://schemas.openxmlformats.org/officeDocument/2006/relationships/customXml" Target="../ink/ink23.xml"/><Relationship Id="rId55" Type="http://schemas.openxmlformats.org/officeDocument/2006/relationships/image" Target="../media/image35.emf"/><Relationship Id="rId7" Type="http://schemas.openxmlformats.org/officeDocument/2006/relationships/image" Target="../media/image11.emf"/><Relationship Id="rId12" Type="http://schemas.openxmlformats.org/officeDocument/2006/relationships/customXml" Target="../ink/ink4.xml"/><Relationship Id="rId17" Type="http://schemas.openxmlformats.org/officeDocument/2006/relationships/image" Target="../media/image16.emf"/><Relationship Id="rId25" Type="http://schemas.openxmlformats.org/officeDocument/2006/relationships/image" Target="../media/image20.emf"/><Relationship Id="rId33" Type="http://schemas.openxmlformats.org/officeDocument/2006/relationships/image" Target="../media/image24.emf"/><Relationship Id="rId38" Type="http://schemas.openxmlformats.org/officeDocument/2006/relationships/customXml" Target="../ink/ink17.xml"/><Relationship Id="rId46" Type="http://schemas.openxmlformats.org/officeDocument/2006/relationships/customXml" Target="../ink/ink21.xml"/><Relationship Id="rId2" Type="http://schemas.openxmlformats.org/officeDocument/2006/relationships/audio" Target="../media/media3.m4a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22.emf"/><Relationship Id="rId41" Type="http://schemas.openxmlformats.org/officeDocument/2006/relationships/image" Target="../media/image28.emf"/><Relationship Id="rId54" Type="http://schemas.openxmlformats.org/officeDocument/2006/relationships/customXml" Target="../ink/ink25.xml"/><Relationship Id="rId1" Type="http://schemas.microsoft.com/office/2007/relationships/media" Target="../media/media3.m4a"/><Relationship Id="rId6" Type="http://schemas.openxmlformats.org/officeDocument/2006/relationships/customXml" Target="../ink/ink1.xml"/><Relationship Id="rId11" Type="http://schemas.openxmlformats.org/officeDocument/2006/relationships/image" Target="../media/image13.emf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image" Target="../media/image26.emf"/><Relationship Id="rId40" Type="http://schemas.openxmlformats.org/officeDocument/2006/relationships/customXml" Target="../ink/ink18.xml"/><Relationship Id="rId45" Type="http://schemas.openxmlformats.org/officeDocument/2006/relationships/image" Target="../media/image30.emf"/><Relationship Id="rId53" Type="http://schemas.openxmlformats.org/officeDocument/2006/relationships/image" Target="../media/image34.emf"/><Relationship Id="rId58" Type="http://schemas.openxmlformats.org/officeDocument/2006/relationships/image" Target="../media/image8.png"/><Relationship Id="rId5" Type="http://schemas.openxmlformats.org/officeDocument/2006/relationships/image" Target="../media/image14.png"/><Relationship Id="rId15" Type="http://schemas.openxmlformats.org/officeDocument/2006/relationships/image" Target="../media/image15.emf"/><Relationship Id="rId23" Type="http://schemas.openxmlformats.org/officeDocument/2006/relationships/image" Target="../media/image19.emf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49" Type="http://schemas.openxmlformats.org/officeDocument/2006/relationships/image" Target="../media/image32.emf"/><Relationship Id="rId57" Type="http://schemas.openxmlformats.org/officeDocument/2006/relationships/image" Target="../media/image36.emf"/><Relationship Id="rId10" Type="http://schemas.openxmlformats.org/officeDocument/2006/relationships/customXml" Target="../ink/ink3.xml"/><Relationship Id="rId19" Type="http://schemas.openxmlformats.org/officeDocument/2006/relationships/image" Target="../media/image17.emf"/><Relationship Id="rId31" Type="http://schemas.openxmlformats.org/officeDocument/2006/relationships/image" Target="../media/image23.emf"/><Relationship Id="rId44" Type="http://schemas.openxmlformats.org/officeDocument/2006/relationships/customXml" Target="../ink/ink20.xml"/><Relationship Id="rId52" Type="http://schemas.openxmlformats.org/officeDocument/2006/relationships/customXml" Target="../ink/ink24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emf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21.emf"/><Relationship Id="rId30" Type="http://schemas.openxmlformats.org/officeDocument/2006/relationships/customXml" Target="../ink/ink13.xml"/><Relationship Id="rId35" Type="http://schemas.openxmlformats.org/officeDocument/2006/relationships/image" Target="../media/image25.emf"/><Relationship Id="rId43" Type="http://schemas.openxmlformats.org/officeDocument/2006/relationships/image" Target="../media/image29.emf"/><Relationship Id="rId48" Type="http://schemas.openxmlformats.org/officeDocument/2006/relationships/customXml" Target="../ink/ink22.xml"/><Relationship Id="rId56" Type="http://schemas.openxmlformats.org/officeDocument/2006/relationships/customXml" Target="../ink/ink26.xml"/><Relationship Id="rId8" Type="http://schemas.openxmlformats.org/officeDocument/2006/relationships/customXml" Target="../ink/ink2.xml"/><Relationship Id="rId51" Type="http://schemas.openxmlformats.org/officeDocument/2006/relationships/image" Target="../media/image33.emf"/><Relationship Id="rId3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18.wmf"/><Relationship Id="rId4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9.wmf"/><Relationship Id="rId4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20.wmf"/><Relationship Id="rId4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mrata.co/cholesterol-and-lipoproteins-multiple-choice-questions-set-2/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err="1" smtClean="0"/>
              <a:t>An</a:t>
            </a:r>
            <a:r>
              <a:rPr lang="hr-HR" dirty="0"/>
              <a:t> </a:t>
            </a:r>
            <a:r>
              <a:rPr lang="hr-HR" dirty="0" err="1" smtClean="0"/>
              <a:t>overview</a:t>
            </a:r>
            <a:r>
              <a:rPr lang="hr-HR" dirty="0" smtClean="0"/>
              <a:t> of lipid </a:t>
            </a:r>
            <a:r>
              <a:rPr lang="hr-HR" dirty="0" err="1" smtClean="0"/>
              <a:t>metabolism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sr-Latn-RS" dirty="0"/>
              <a:t>Professor Daria Pašalić, MSc, PhD</a:t>
            </a:r>
          </a:p>
        </p:txBody>
      </p:sp>
    </p:spTree>
    <p:extLst>
      <p:ext uri="{BB962C8B-B14F-4D97-AF65-F5344CB8AC3E}">
        <p14:creationId xmlns:p14="http://schemas.microsoft.com/office/powerpoint/2010/main" val="3421100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10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02433"/>
            <a:ext cx="6705600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962400" y="381000"/>
            <a:ext cx="2265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r-HR" altLang="sr-Latn-RS" sz="2400">
                <a:solidFill>
                  <a:schemeClr val="tx2"/>
                </a:solidFill>
                <a:latin typeface="Times New Roman" pitchFamily="18" charset="0"/>
              </a:rPr>
              <a:t>Phospholipids</a:t>
            </a:r>
            <a:endParaRPr lang="en-US" altLang="sr-Latn-RS" sz="2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19438" y="412929"/>
            <a:ext cx="2232248" cy="461665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 smtClean="0"/>
              <a:t>Amphiphilic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26_2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5478463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F26_28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703388"/>
            <a:ext cx="5473700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1403350" y="549275"/>
            <a:ext cx="6553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2400">
                <a:latin typeface="Arial" charset="0"/>
              </a:rPr>
              <a:t>LIPID DIGESTION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2280" y="549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8650" t="16843" r="33050" b="12321"/>
          <a:stretch/>
        </p:blipFill>
        <p:spPr>
          <a:xfrm>
            <a:off x="539552" y="116632"/>
            <a:ext cx="8064896" cy="662473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3077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1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908720"/>
            <a:ext cx="719296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1533525" y="6524625"/>
            <a:ext cx="6340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sr-Latn-RS" sz="800"/>
              <a:t>http://www.slideshare.net/ashokktt/digestion-and-absorption-of-lipids-43186487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332656"/>
            <a:ext cx="7436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Absorbtion of hydrolised lipid products through the intestinal cell mucosa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0" y="311150"/>
          <a:ext cx="9144000" cy="6067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4" y="31115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Transpot of lipids in circulation</a:t>
            </a:r>
            <a:endParaRPr lang="hr-H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lipopro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2348880"/>
            <a:ext cx="6408712" cy="417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82283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Structure of lipoprotein</a:t>
            </a:r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4211960" y="406691"/>
            <a:ext cx="4937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Core- hydrophobic lipids</a:t>
            </a:r>
          </a:p>
          <a:p>
            <a:r>
              <a:rPr lang="hr-HR" dirty="0" smtClean="0"/>
              <a:t>Triacylglycerol</a:t>
            </a:r>
          </a:p>
          <a:p>
            <a:r>
              <a:rPr lang="hr-HR" dirty="0" smtClean="0"/>
              <a:t>Cholesterol-ester</a:t>
            </a:r>
          </a:p>
          <a:p>
            <a:r>
              <a:rPr lang="hr-HR" b="1" dirty="0" smtClean="0"/>
              <a:t>Surface- amphiphilic lipids:</a:t>
            </a:r>
          </a:p>
          <a:p>
            <a:r>
              <a:rPr lang="hr-HR" dirty="0" smtClean="0"/>
              <a:t>Phospholipids</a:t>
            </a:r>
          </a:p>
          <a:p>
            <a:r>
              <a:rPr lang="hr-HR" dirty="0" smtClean="0"/>
              <a:t>Free cholesterol</a:t>
            </a:r>
          </a:p>
          <a:p>
            <a:r>
              <a:rPr lang="hr-HR" dirty="0" smtClean="0"/>
              <a:t>And proteins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652963"/>
            <a:ext cx="80232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269875"/>
            <a:ext cx="41052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r-Latn-RS" dirty="0" smtClean="0"/>
              <a:t>APO</a:t>
            </a:r>
            <a:r>
              <a:rPr lang="hr-HR" altLang="sr-Latn-RS" dirty="0" smtClean="0"/>
              <a:t>LIPOP</a:t>
            </a:r>
            <a:r>
              <a:rPr lang="en-US" altLang="sr-Latn-RS" dirty="0" smtClean="0"/>
              <a:t>ROTEIN</a:t>
            </a:r>
            <a:r>
              <a:rPr lang="hr-HR" altLang="sr-Latn-RS" dirty="0" smtClean="0"/>
              <a:t>S and their ROLES</a:t>
            </a:r>
            <a:endParaRPr lang="en-US" altLang="sr-Latn-RS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sr-Latn-RS" smtClean="0">
                <a:solidFill>
                  <a:srgbClr val="FF0000"/>
                </a:solidFill>
              </a:rPr>
              <a:t>1.</a:t>
            </a:r>
            <a:r>
              <a:rPr lang="en-US" altLang="sr-Latn-RS" smtClean="0"/>
              <a:t> </a:t>
            </a:r>
            <a:r>
              <a:rPr lang="hr-HR" altLang="sr-Latn-RS" smtClean="0"/>
              <a:t>ENZYME COFACTORS</a:t>
            </a:r>
            <a:endParaRPr lang="en-US" altLang="sr-Latn-RS" smtClean="0"/>
          </a:p>
          <a:p>
            <a:pPr eaLnBrk="1" hangingPunct="1"/>
            <a:r>
              <a:rPr lang="en-US" altLang="sr-Latn-RS" smtClean="0">
                <a:solidFill>
                  <a:srgbClr val="FF0000"/>
                </a:solidFill>
              </a:rPr>
              <a:t>2.</a:t>
            </a:r>
            <a:r>
              <a:rPr lang="en-US" altLang="sr-Latn-RS" smtClean="0">
                <a:solidFill>
                  <a:srgbClr val="008000"/>
                </a:solidFill>
              </a:rPr>
              <a:t> </a:t>
            </a:r>
            <a:r>
              <a:rPr lang="hr-HR" altLang="sr-Latn-RS" smtClean="0"/>
              <a:t>LIPID TRANSFER PROTEINS (synthesis and excretion)</a:t>
            </a:r>
            <a:endParaRPr lang="en-US" altLang="sr-Latn-RS" smtClean="0"/>
          </a:p>
          <a:p>
            <a:pPr eaLnBrk="1" hangingPunct="1"/>
            <a:r>
              <a:rPr lang="en-US" altLang="sr-Latn-RS" smtClean="0">
                <a:solidFill>
                  <a:srgbClr val="FF0000"/>
                </a:solidFill>
              </a:rPr>
              <a:t>3.</a:t>
            </a:r>
            <a:r>
              <a:rPr lang="en-US" altLang="sr-Latn-RS" smtClean="0"/>
              <a:t> </a:t>
            </a:r>
            <a:r>
              <a:rPr lang="hr-HR" altLang="sr-Latn-RS" smtClean="0"/>
              <a:t>LIGANDS FOR INTERACTION WITH LIPOPROTEIN RECEPTOR</a:t>
            </a:r>
            <a:endParaRPr lang="en-US" altLang="sr-Latn-RS" smtClean="0"/>
          </a:p>
          <a:p>
            <a:pPr eaLnBrk="1" hangingPunct="1"/>
            <a:r>
              <a:rPr lang="en-US" altLang="sr-Latn-RS" smtClean="0">
                <a:solidFill>
                  <a:srgbClr val="FF0000"/>
                </a:solidFill>
              </a:rPr>
              <a:t>4.</a:t>
            </a:r>
            <a:r>
              <a:rPr lang="en-US" altLang="sr-Latn-RS" smtClean="0"/>
              <a:t> </a:t>
            </a:r>
            <a:r>
              <a:rPr lang="hr-HR" altLang="sr-Latn-RS" smtClean="0"/>
              <a:t>STABILIZATION OF LIPOPROTEIN 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utoUpdateAnimBg="0"/>
      <p:bldP spid="32771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80" y="1290080"/>
            <a:ext cx="64008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1693080" y="2014560"/>
              <a:ext cx="493200" cy="36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7240" y="1950840"/>
                <a:ext cx="52488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1707480" y="2507400"/>
              <a:ext cx="500400" cy="21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91640" y="2444040"/>
                <a:ext cx="53208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/>
              <p14:cNvContentPartPr/>
              <p14:nvPr/>
            </p14:nvContentPartPr>
            <p14:xfrm>
              <a:off x="3943440" y="2043000"/>
              <a:ext cx="314640" cy="14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27600" y="1979640"/>
                <a:ext cx="3463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Ink 4"/>
              <p14:cNvContentPartPr/>
              <p14:nvPr/>
            </p14:nvContentPartPr>
            <p14:xfrm>
              <a:off x="5557680" y="1992960"/>
              <a:ext cx="1865160" cy="36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41840" y="1929600"/>
                <a:ext cx="189684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" name="Ink 5"/>
              <p14:cNvContentPartPr/>
              <p14:nvPr/>
            </p14:nvContentPartPr>
            <p14:xfrm>
              <a:off x="5715000" y="2221560"/>
              <a:ext cx="1536120" cy="576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99160" y="2158200"/>
                <a:ext cx="156816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" name="Ink 6"/>
              <p14:cNvContentPartPr/>
              <p14:nvPr/>
            </p14:nvContentPartPr>
            <p14:xfrm>
              <a:off x="3964680" y="2464560"/>
              <a:ext cx="343440" cy="75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48840" y="2400840"/>
                <a:ext cx="3751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" name="Ink 7"/>
              <p14:cNvContentPartPr/>
              <p14:nvPr/>
            </p14:nvContentPartPr>
            <p14:xfrm>
              <a:off x="1678680" y="3014640"/>
              <a:ext cx="622080" cy="644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62840" y="2950920"/>
                <a:ext cx="65376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" name="Ink 8"/>
              <p14:cNvContentPartPr/>
              <p14:nvPr/>
            </p14:nvContentPartPr>
            <p14:xfrm>
              <a:off x="3943440" y="2993040"/>
              <a:ext cx="1007640" cy="432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27600" y="2929680"/>
                <a:ext cx="103932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" name="Ink 9"/>
              <p14:cNvContentPartPr/>
              <p14:nvPr/>
            </p14:nvContentPartPr>
            <p14:xfrm>
              <a:off x="1714320" y="3228840"/>
              <a:ext cx="729360" cy="28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98480" y="3165480"/>
                <a:ext cx="76104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1" name="Ink 10"/>
              <p14:cNvContentPartPr/>
              <p14:nvPr/>
            </p14:nvContentPartPr>
            <p14:xfrm>
              <a:off x="3929040" y="3243240"/>
              <a:ext cx="779040" cy="36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913200" y="3179520"/>
                <a:ext cx="8107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" name="Ink 11"/>
              <p14:cNvContentPartPr/>
              <p14:nvPr/>
            </p14:nvContentPartPr>
            <p14:xfrm>
              <a:off x="5500800" y="3286080"/>
              <a:ext cx="1664640" cy="860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484960" y="3222360"/>
                <a:ext cx="169632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3" name="Ink 12"/>
              <p14:cNvContentPartPr/>
              <p14:nvPr/>
            </p14:nvContentPartPr>
            <p14:xfrm>
              <a:off x="1721520" y="3535920"/>
              <a:ext cx="450360" cy="75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05680" y="3472560"/>
                <a:ext cx="4824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" name="Ink 13"/>
              <p14:cNvContentPartPr/>
              <p14:nvPr/>
            </p14:nvContentPartPr>
            <p14:xfrm>
              <a:off x="1714320" y="3778920"/>
              <a:ext cx="614880" cy="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698480" y="3715560"/>
                <a:ext cx="6465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" name="Ink 14"/>
              <p14:cNvContentPartPr/>
              <p14:nvPr/>
            </p14:nvContentPartPr>
            <p14:xfrm>
              <a:off x="3943440" y="3828960"/>
              <a:ext cx="971640" cy="288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927600" y="3765600"/>
                <a:ext cx="100368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6" name="Ink 15"/>
              <p14:cNvContentPartPr/>
              <p14:nvPr/>
            </p14:nvContentPartPr>
            <p14:xfrm>
              <a:off x="4050360" y="3971880"/>
              <a:ext cx="821880" cy="360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034520" y="3908160"/>
                <a:ext cx="8539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7" name="Ink 16"/>
              <p14:cNvContentPartPr/>
              <p14:nvPr/>
            </p14:nvContentPartPr>
            <p14:xfrm>
              <a:off x="5522040" y="3750480"/>
              <a:ext cx="2007720" cy="1645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06200" y="3686760"/>
                <a:ext cx="203940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8" name="Ink 17"/>
              <p14:cNvContentPartPr/>
              <p14:nvPr/>
            </p14:nvContentPartPr>
            <p14:xfrm>
              <a:off x="1714320" y="4278960"/>
              <a:ext cx="600480" cy="219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98480" y="4215600"/>
                <a:ext cx="6321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9" name="Ink 18"/>
              <p14:cNvContentPartPr/>
              <p14:nvPr/>
            </p14:nvContentPartPr>
            <p14:xfrm>
              <a:off x="3964680" y="4307760"/>
              <a:ext cx="893520" cy="716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948840" y="4244040"/>
                <a:ext cx="92520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0" name="Ink 19"/>
              <p14:cNvContentPartPr/>
              <p14:nvPr/>
            </p14:nvContentPartPr>
            <p14:xfrm>
              <a:off x="4164840" y="4393440"/>
              <a:ext cx="821880" cy="716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149000" y="4329720"/>
                <a:ext cx="85356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1" name="Ink 20"/>
              <p14:cNvContentPartPr/>
              <p14:nvPr/>
            </p14:nvContentPartPr>
            <p14:xfrm>
              <a:off x="5572080" y="4250520"/>
              <a:ext cx="1779120" cy="5040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556240" y="4186800"/>
                <a:ext cx="181080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2" name="Ink 21"/>
              <p14:cNvContentPartPr/>
              <p14:nvPr/>
            </p14:nvContentPartPr>
            <p14:xfrm>
              <a:off x="1671480" y="4964760"/>
              <a:ext cx="450720" cy="291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655640" y="4901400"/>
                <a:ext cx="48240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3" name="Ink 22"/>
              <p14:cNvContentPartPr/>
              <p14:nvPr/>
            </p14:nvContentPartPr>
            <p14:xfrm>
              <a:off x="3964680" y="4986360"/>
              <a:ext cx="864720" cy="1440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948840" y="4922640"/>
                <a:ext cx="89640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4" name="Ink 23"/>
              <p14:cNvContentPartPr/>
              <p14:nvPr/>
            </p14:nvContentPartPr>
            <p14:xfrm>
              <a:off x="4064760" y="5157720"/>
              <a:ext cx="864720" cy="3600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048920" y="5094360"/>
                <a:ext cx="8964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5" name="Ink 24"/>
              <p14:cNvContentPartPr/>
              <p14:nvPr/>
            </p14:nvContentPartPr>
            <p14:xfrm>
              <a:off x="5579280" y="4979160"/>
              <a:ext cx="1729080" cy="1476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563440" y="4915440"/>
                <a:ext cx="176076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6" name="Ink 25"/>
              <p14:cNvContentPartPr/>
              <p14:nvPr/>
            </p14:nvContentPartPr>
            <p14:xfrm>
              <a:off x="5736600" y="5157720"/>
              <a:ext cx="1421640" cy="216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720400" y="5094360"/>
                <a:ext cx="145404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7" name="Ink 26"/>
              <p14:cNvContentPartPr/>
              <p14:nvPr/>
            </p14:nvContentPartPr>
            <p14:xfrm>
              <a:off x="5715000" y="5379120"/>
              <a:ext cx="771840" cy="36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699160" y="5315760"/>
                <a:ext cx="80352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8"/>
          <a:stretch>
            <a:fillRect/>
          </a:stretch>
        </p:blipFill>
        <p:spPr>
          <a:xfrm>
            <a:off x="7224960" y="600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7326" name="Group 174"/>
          <p:cNvGraphicFramePr>
            <a:graphicFrameLocks noGrp="1"/>
          </p:cNvGraphicFramePr>
          <p:nvPr/>
        </p:nvGraphicFramePr>
        <p:xfrm>
          <a:off x="719138" y="1484313"/>
          <a:ext cx="7705725" cy="3840163"/>
        </p:xfrm>
        <a:graphic>
          <a:graphicData uri="http://schemas.openxmlformats.org/drawingml/2006/table">
            <a:tbl>
              <a:tblPr/>
              <a:tblGrid>
                <a:gridCol w="223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2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0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4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LIPOPROTEIN</a:t>
                      </a:r>
                      <a:endParaRPr kumimoji="1" lang="en-US" altLang="sr-Latn-R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 lipids</a:t>
                      </a:r>
                      <a:endParaRPr kumimoji="1" lang="en-US" altLang="sr-Latn-R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APOPROTEINs</a:t>
                      </a:r>
                      <a:endParaRPr kumimoji="1" lang="en-US" altLang="sr-Latn-R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Source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chylomicrons</a:t>
                      </a:r>
                      <a:endParaRPr kumimoji="1" lang="en-US" altLang="sr-Latn-R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Triacylglycerol (nutritional)</a:t>
                      </a:r>
                      <a:endParaRPr kumimoji="1" lang="en-US" altLang="sr-Latn-R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B-48, C, E</a:t>
                      </a:r>
                      <a:endParaRPr kumimoji="1" lang="en-US" altLang="sr-Latn-R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hr-HR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ntestine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Chylomicron remnant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Cholesterol esters</a:t>
                      </a:r>
                      <a:endParaRPr kumimoji="1" lang="en-US" altLang="sr-Latn-R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B-48, E</a:t>
                      </a:r>
                      <a:endParaRPr kumimoji="1" lang="en-US" altLang="sr-Latn-R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circulation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VLDL very low density lipoprotein</a:t>
                      </a:r>
                      <a:endParaRPr kumimoji="1" lang="en-US" altLang="sr-Latn-R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Triacylglycerol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(hepatic origin)</a:t>
                      </a:r>
                      <a:endParaRPr kumimoji="1" lang="en-US" altLang="sr-Latn-R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B-100, C, E</a:t>
                      </a:r>
                      <a:endParaRPr kumimoji="1" lang="en-US" altLang="sr-Latn-R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liver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IDL intermediate-density lipoprotein</a:t>
                      </a:r>
                      <a:endParaRPr kumimoji="1" lang="en-US" altLang="sr-Latn-R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Cholesterol esters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(endogenous)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B-100, E</a:t>
                      </a:r>
                      <a:endParaRPr kumimoji="1" lang="en-US" altLang="sr-Latn-R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circulation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LDL low-density lipoprotein</a:t>
                      </a:r>
                      <a:endParaRPr kumimoji="1" lang="en-US" altLang="sr-Latn-R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Cholesterol esters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(endogenous)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B-100</a:t>
                      </a:r>
                      <a:endParaRPr kumimoji="1" lang="en-US" altLang="sr-Latn-R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circulation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1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HDL high-density lipoprotein</a:t>
                      </a:r>
                      <a:endParaRPr kumimoji="1" lang="en-US" altLang="sr-Latn-R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Cholesterol esters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(endogenous)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1" lang="en-US" altLang="sr-Latn-R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hr-HR" altLang="sr-Latn-R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1" lang="en-US" altLang="sr-Latn-R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iver</a:t>
                      </a:r>
                      <a:r>
                        <a:rPr kumimoji="1" lang="en-US" altLang="sr-Latn-R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intestine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404" name="Rectangle 54"/>
          <p:cNvSpPr>
            <a:spLocks noChangeArrowheads="1"/>
          </p:cNvSpPr>
          <p:nvPr/>
        </p:nvSpPr>
        <p:spPr bwMode="auto">
          <a:xfrm>
            <a:off x="0" y="5424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r-Latn-RS" altLang="sr-Latn-R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Exogenous (dietary) lipid metabolism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Over </a:t>
            </a:r>
            <a:r>
              <a:rPr lang="en-US" dirty="0"/>
              <a:t>95% of dietary lipids are</a:t>
            </a:r>
          </a:p>
          <a:p>
            <a:r>
              <a:rPr lang="en-US" dirty="0"/>
              <a:t>Triglycerides</a:t>
            </a:r>
          </a:p>
          <a:p>
            <a:pPr marL="0" indent="0">
              <a:buNone/>
            </a:pPr>
            <a:r>
              <a:rPr lang="en-US" dirty="0"/>
              <a:t>The remaining about 5% of dietary lipids are</a:t>
            </a:r>
          </a:p>
          <a:p>
            <a:r>
              <a:rPr lang="en-US" dirty="0"/>
              <a:t>Phospholipids</a:t>
            </a:r>
          </a:p>
          <a:p>
            <a:r>
              <a:rPr lang="en-US" dirty="0"/>
              <a:t>Free fatty acids (FFAs)</a:t>
            </a:r>
          </a:p>
          <a:p>
            <a:r>
              <a:rPr lang="en-US" dirty="0"/>
              <a:t>Cholesterol (present in foods as esterified cholesterol)</a:t>
            </a:r>
          </a:p>
          <a:p>
            <a:r>
              <a:rPr lang="en-US" dirty="0"/>
              <a:t>Fat-soluble vitamins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22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379413"/>
            <a:ext cx="6488113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sr-Latn-RS" sz="4000" dirty="0" smtClean="0"/>
              <a:t>The major enzymes involved in lipoprotein metabolism ( in circulation</a:t>
            </a:r>
            <a:r>
              <a:rPr lang="hr-HR" altLang="sr-Latn-RS" sz="4000" dirty="0" smtClean="0"/>
              <a:t>)</a:t>
            </a:r>
            <a:endParaRPr lang="en-US" altLang="sr-Latn-RS" sz="4000" dirty="0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207375" cy="4616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sr-Latn-RS" sz="2800" smtClean="0">
                <a:solidFill>
                  <a:srgbClr val="008000"/>
                </a:solidFill>
              </a:rPr>
              <a:t>LIPOPROTEIN-LIPA</a:t>
            </a:r>
            <a:r>
              <a:rPr lang="hr-HR" altLang="sr-Latn-RS" sz="2800" smtClean="0">
                <a:solidFill>
                  <a:srgbClr val="008000"/>
                </a:solidFill>
              </a:rPr>
              <a:t>SE (LPL)</a:t>
            </a:r>
            <a:endParaRPr lang="en-US" altLang="sr-Latn-RS" sz="1800" smtClean="0">
              <a:solidFill>
                <a:srgbClr val="008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hr-HR" altLang="sr-Latn-RS" sz="2400" smtClean="0"/>
              <a:t>Main source:</a:t>
            </a:r>
            <a:r>
              <a:rPr lang="en-US" altLang="sr-Latn-RS" sz="2400" smtClean="0">
                <a:solidFill>
                  <a:schemeClr val="folHlink"/>
                </a:solidFill>
              </a:rPr>
              <a:t> adipoc</a:t>
            </a:r>
            <a:r>
              <a:rPr lang="hr-HR" altLang="sr-Latn-RS" sz="2400" smtClean="0">
                <a:solidFill>
                  <a:schemeClr val="folHlink"/>
                </a:solidFill>
              </a:rPr>
              <a:t>ytes and muscles</a:t>
            </a:r>
            <a:endParaRPr lang="en-US" altLang="sr-Latn-RS" sz="2400" smtClean="0">
              <a:solidFill>
                <a:srgbClr val="66FF33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hr-HR" altLang="sr-Latn-RS" sz="2400" smtClean="0"/>
              <a:t>substrates</a:t>
            </a:r>
            <a:r>
              <a:rPr lang="en-US" altLang="sr-Latn-RS" sz="2400" smtClean="0"/>
              <a:t>:</a:t>
            </a:r>
            <a:r>
              <a:rPr lang="en-US" altLang="sr-Latn-RS" sz="2400" smtClean="0">
                <a:solidFill>
                  <a:srgbClr val="FF0066"/>
                </a:solidFill>
              </a:rPr>
              <a:t> triac</a:t>
            </a:r>
            <a:r>
              <a:rPr lang="hr-HR" altLang="sr-Latn-RS" sz="2400" smtClean="0">
                <a:solidFill>
                  <a:srgbClr val="FF0066"/>
                </a:solidFill>
              </a:rPr>
              <a:t>y</a:t>
            </a:r>
            <a:r>
              <a:rPr lang="en-US" altLang="sr-Latn-RS" sz="2400" smtClean="0">
                <a:solidFill>
                  <a:srgbClr val="FF0066"/>
                </a:solidFill>
              </a:rPr>
              <a:t>lgl</a:t>
            </a:r>
            <a:r>
              <a:rPr lang="hr-HR" altLang="sr-Latn-RS" sz="2400" smtClean="0">
                <a:solidFill>
                  <a:srgbClr val="FF0066"/>
                </a:solidFill>
              </a:rPr>
              <a:t>y</a:t>
            </a:r>
            <a:r>
              <a:rPr lang="en-US" altLang="sr-Latn-RS" sz="2400" smtClean="0">
                <a:solidFill>
                  <a:srgbClr val="FF0066"/>
                </a:solidFill>
              </a:rPr>
              <a:t>cerol</a:t>
            </a:r>
            <a:r>
              <a:rPr lang="hr-HR" altLang="sr-Latn-RS" sz="2400" smtClean="0">
                <a:solidFill>
                  <a:srgbClr val="FF0066"/>
                </a:solidFill>
              </a:rPr>
              <a:t>s</a:t>
            </a:r>
            <a:r>
              <a:rPr lang="en-US" altLang="sr-Latn-RS" sz="2400" smtClean="0"/>
              <a:t> </a:t>
            </a:r>
            <a:r>
              <a:rPr lang="hr-HR" altLang="sr-Latn-RS" sz="2400" smtClean="0"/>
              <a:t>and</a:t>
            </a:r>
            <a:r>
              <a:rPr lang="en-US" altLang="sr-Latn-RS" sz="2400" smtClean="0">
                <a:solidFill>
                  <a:srgbClr val="66FF33"/>
                </a:solidFill>
              </a:rPr>
              <a:t> </a:t>
            </a:r>
            <a:r>
              <a:rPr lang="hr-HR" altLang="sr-Latn-RS" sz="2400" smtClean="0">
                <a:solidFill>
                  <a:srgbClr val="FF0066"/>
                </a:solidFill>
              </a:rPr>
              <a:t>phospholipids</a:t>
            </a:r>
            <a:r>
              <a:rPr lang="en-US" altLang="sr-Latn-RS" sz="2400" smtClean="0">
                <a:solidFill>
                  <a:srgbClr val="FF0066"/>
                </a:solidFill>
              </a:rPr>
              <a:t> </a:t>
            </a:r>
            <a:r>
              <a:rPr lang="en-US" altLang="sr-Latn-RS" sz="2400" smtClean="0"/>
              <a:t>(</a:t>
            </a:r>
            <a:r>
              <a:rPr lang="hr-HR" altLang="sr-Latn-RS" sz="2400" smtClean="0"/>
              <a:t>from chylomicrons and </a:t>
            </a:r>
            <a:r>
              <a:rPr lang="en-US" altLang="sr-Latn-RS" sz="2400" smtClean="0"/>
              <a:t>VLDL)</a:t>
            </a:r>
            <a:endParaRPr lang="en-US" altLang="sr-Latn-RS" sz="2400" smtClean="0">
              <a:solidFill>
                <a:srgbClr val="66FF33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sr-Latn-RS" sz="2800" smtClean="0">
                <a:solidFill>
                  <a:srgbClr val="008000"/>
                </a:solidFill>
              </a:rPr>
              <a:t>HEPATIC LIPASE (HL)</a:t>
            </a:r>
            <a:endParaRPr lang="en-US" altLang="sr-Latn-RS" sz="2800" smtClean="0">
              <a:solidFill>
                <a:srgbClr val="008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hr-HR" altLang="sr-Latn-RS" sz="2400" smtClean="0"/>
              <a:t>Main source:</a:t>
            </a:r>
            <a:r>
              <a:rPr lang="en-US" altLang="sr-Latn-RS" sz="2400" smtClean="0">
                <a:solidFill>
                  <a:schemeClr val="folHlink"/>
                </a:solidFill>
              </a:rPr>
              <a:t> </a:t>
            </a:r>
            <a:r>
              <a:rPr lang="hr-HR" altLang="sr-Latn-RS" sz="2400" smtClean="0">
                <a:solidFill>
                  <a:schemeClr val="folHlink"/>
                </a:solidFill>
              </a:rPr>
              <a:t>hepat</a:t>
            </a:r>
            <a:r>
              <a:rPr lang="en-US" altLang="sr-Latn-RS" sz="2400" smtClean="0">
                <a:solidFill>
                  <a:schemeClr val="folHlink"/>
                </a:solidFill>
              </a:rPr>
              <a:t>oc</a:t>
            </a:r>
            <a:r>
              <a:rPr lang="hr-HR" altLang="sr-Latn-RS" sz="2400" smtClean="0">
                <a:solidFill>
                  <a:schemeClr val="folHlink"/>
                </a:solidFill>
              </a:rPr>
              <a:t>ytes</a:t>
            </a:r>
          </a:p>
          <a:p>
            <a:pPr lvl="1" eaLnBrk="1" hangingPunct="1">
              <a:lnSpc>
                <a:spcPct val="80000"/>
              </a:lnSpc>
            </a:pPr>
            <a:r>
              <a:rPr lang="hr-HR" altLang="sr-Latn-RS" sz="2400" smtClean="0"/>
              <a:t>substrates</a:t>
            </a:r>
            <a:r>
              <a:rPr lang="en-US" altLang="sr-Latn-RS" sz="2400" smtClean="0"/>
              <a:t>:</a:t>
            </a:r>
            <a:r>
              <a:rPr lang="en-US" altLang="sr-Latn-RS" sz="2400" smtClean="0">
                <a:solidFill>
                  <a:srgbClr val="FF0066"/>
                </a:solidFill>
              </a:rPr>
              <a:t> triac</a:t>
            </a:r>
            <a:r>
              <a:rPr lang="hr-HR" altLang="sr-Latn-RS" sz="2400" smtClean="0">
                <a:solidFill>
                  <a:srgbClr val="FF0066"/>
                </a:solidFill>
              </a:rPr>
              <a:t>y</a:t>
            </a:r>
            <a:r>
              <a:rPr lang="en-US" altLang="sr-Latn-RS" sz="2400" smtClean="0">
                <a:solidFill>
                  <a:srgbClr val="FF0066"/>
                </a:solidFill>
              </a:rPr>
              <a:t>lgl</a:t>
            </a:r>
            <a:r>
              <a:rPr lang="hr-HR" altLang="sr-Latn-RS" sz="2400" smtClean="0">
                <a:solidFill>
                  <a:srgbClr val="FF0066"/>
                </a:solidFill>
              </a:rPr>
              <a:t>y</a:t>
            </a:r>
            <a:r>
              <a:rPr lang="en-US" altLang="sr-Latn-RS" sz="2400" smtClean="0">
                <a:solidFill>
                  <a:srgbClr val="FF0066"/>
                </a:solidFill>
              </a:rPr>
              <a:t>cerol</a:t>
            </a:r>
            <a:r>
              <a:rPr lang="hr-HR" altLang="sr-Latn-RS" sz="2400" smtClean="0">
                <a:solidFill>
                  <a:srgbClr val="FF0066"/>
                </a:solidFill>
              </a:rPr>
              <a:t>s</a:t>
            </a:r>
            <a:r>
              <a:rPr lang="en-US" altLang="sr-Latn-RS" sz="2400" smtClean="0"/>
              <a:t> </a:t>
            </a:r>
            <a:r>
              <a:rPr lang="hr-HR" altLang="sr-Latn-RS" sz="2400" smtClean="0"/>
              <a:t>and</a:t>
            </a:r>
            <a:r>
              <a:rPr lang="en-US" altLang="sr-Latn-RS" sz="2400" smtClean="0">
                <a:solidFill>
                  <a:srgbClr val="66FF33"/>
                </a:solidFill>
              </a:rPr>
              <a:t> </a:t>
            </a:r>
            <a:r>
              <a:rPr lang="hr-HR" altLang="sr-Latn-RS" sz="2400" smtClean="0">
                <a:solidFill>
                  <a:srgbClr val="FF0066"/>
                </a:solidFill>
              </a:rPr>
              <a:t>phospholipids</a:t>
            </a:r>
            <a:r>
              <a:rPr lang="en-US" altLang="sr-Latn-RS" sz="2400" smtClean="0">
                <a:solidFill>
                  <a:srgbClr val="FF0066"/>
                </a:solidFill>
              </a:rPr>
              <a:t> </a:t>
            </a:r>
            <a:r>
              <a:rPr lang="en-US" altLang="sr-Latn-RS" sz="2400" smtClean="0"/>
              <a:t>(</a:t>
            </a:r>
            <a:r>
              <a:rPr lang="hr-HR" altLang="sr-Latn-RS" sz="2400" smtClean="0"/>
              <a:t>from </a:t>
            </a:r>
            <a:r>
              <a:rPr lang="en-US" altLang="sr-Latn-RS" sz="2400" smtClean="0"/>
              <a:t>VLDL</a:t>
            </a:r>
            <a:r>
              <a:rPr lang="hr-HR" altLang="sr-Latn-RS" sz="2400" smtClean="0"/>
              <a:t>,</a:t>
            </a:r>
            <a:r>
              <a:rPr lang="en-US" altLang="sr-Latn-RS" sz="2400" smtClean="0"/>
              <a:t> IDL, HDL)</a:t>
            </a:r>
            <a:endParaRPr lang="en-US" altLang="sr-Latn-RS" sz="1600" smtClean="0"/>
          </a:p>
          <a:p>
            <a:pPr eaLnBrk="1" hangingPunct="1">
              <a:lnSpc>
                <a:spcPct val="80000"/>
              </a:lnSpc>
            </a:pPr>
            <a:r>
              <a:rPr lang="en-US" altLang="sr-Latn-RS" sz="2800" smtClean="0">
                <a:solidFill>
                  <a:srgbClr val="008000"/>
                </a:solidFill>
              </a:rPr>
              <a:t>LECITIN-</a:t>
            </a:r>
            <a:r>
              <a:rPr lang="hr-HR" altLang="sr-Latn-RS" sz="2800" smtClean="0">
                <a:solidFill>
                  <a:srgbClr val="008000"/>
                </a:solidFill>
              </a:rPr>
              <a:t>CH</a:t>
            </a:r>
            <a:r>
              <a:rPr lang="en-US" altLang="sr-Latn-RS" sz="2800" smtClean="0">
                <a:solidFill>
                  <a:srgbClr val="008000"/>
                </a:solidFill>
              </a:rPr>
              <a:t>OLESTEROL-AC</a:t>
            </a:r>
            <a:r>
              <a:rPr lang="hr-HR" altLang="sr-Latn-RS" sz="2800" smtClean="0">
                <a:solidFill>
                  <a:srgbClr val="008000"/>
                </a:solidFill>
              </a:rPr>
              <a:t>Y</a:t>
            </a:r>
            <a:r>
              <a:rPr lang="en-US" altLang="sr-Latn-RS" sz="2800" smtClean="0">
                <a:solidFill>
                  <a:srgbClr val="008000"/>
                </a:solidFill>
              </a:rPr>
              <a:t>L</a:t>
            </a:r>
            <a:r>
              <a:rPr lang="hr-HR" altLang="sr-Latn-RS" sz="2800" smtClean="0">
                <a:solidFill>
                  <a:srgbClr val="008000"/>
                </a:solidFill>
              </a:rPr>
              <a:t>-</a:t>
            </a:r>
            <a:r>
              <a:rPr lang="en-US" altLang="sr-Latn-RS" sz="2800" smtClean="0">
                <a:solidFill>
                  <a:srgbClr val="008000"/>
                </a:solidFill>
              </a:rPr>
              <a:t>TRANSFERA</a:t>
            </a:r>
            <a:r>
              <a:rPr lang="hr-HR" altLang="sr-Latn-RS" sz="2800" smtClean="0">
                <a:solidFill>
                  <a:srgbClr val="008000"/>
                </a:solidFill>
              </a:rPr>
              <a:t>SE</a:t>
            </a:r>
            <a:r>
              <a:rPr lang="en-US" altLang="sr-Latn-RS" sz="2800" smtClean="0">
                <a:solidFill>
                  <a:srgbClr val="008000"/>
                </a:solidFill>
              </a:rPr>
              <a:t> (LCAT)</a:t>
            </a:r>
            <a:endParaRPr lang="en-US" altLang="sr-Latn-RS" sz="2400" smtClean="0">
              <a:solidFill>
                <a:srgbClr val="008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hr-HR" altLang="sr-Latn-RS" sz="2400" smtClean="0"/>
              <a:t>Main source:</a:t>
            </a:r>
            <a:r>
              <a:rPr lang="en-US" altLang="sr-Latn-RS" sz="2400" smtClean="0">
                <a:solidFill>
                  <a:schemeClr val="folHlink"/>
                </a:solidFill>
              </a:rPr>
              <a:t> </a:t>
            </a:r>
            <a:r>
              <a:rPr lang="hr-HR" altLang="sr-Latn-RS" sz="2400" smtClean="0">
                <a:solidFill>
                  <a:schemeClr val="folHlink"/>
                </a:solidFill>
              </a:rPr>
              <a:t>hepat</a:t>
            </a:r>
            <a:r>
              <a:rPr lang="en-US" altLang="sr-Latn-RS" sz="2400" smtClean="0">
                <a:solidFill>
                  <a:schemeClr val="folHlink"/>
                </a:solidFill>
              </a:rPr>
              <a:t>oc</a:t>
            </a:r>
            <a:r>
              <a:rPr lang="hr-HR" altLang="sr-Latn-RS" sz="2400" smtClean="0">
                <a:solidFill>
                  <a:schemeClr val="folHlink"/>
                </a:solidFill>
              </a:rPr>
              <a:t>ytes</a:t>
            </a:r>
            <a:endParaRPr lang="en-US" altLang="sr-Latn-RS" sz="2400" smtClean="0">
              <a:solidFill>
                <a:srgbClr val="66FF33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hr-HR" altLang="sr-Latn-RS" sz="2400" smtClean="0"/>
              <a:t>substrates</a:t>
            </a:r>
            <a:r>
              <a:rPr lang="en-US" altLang="sr-Latn-RS" sz="2400" smtClean="0"/>
              <a:t>:</a:t>
            </a:r>
            <a:r>
              <a:rPr lang="en-US" altLang="sr-Latn-RS" sz="2400" smtClean="0">
                <a:solidFill>
                  <a:srgbClr val="FF0066"/>
                </a:solidFill>
              </a:rPr>
              <a:t> </a:t>
            </a:r>
            <a:r>
              <a:rPr lang="en-US" altLang="sr-Latn-RS" sz="2400" smtClean="0"/>
              <a:t>:</a:t>
            </a:r>
            <a:r>
              <a:rPr lang="en-US" altLang="sr-Latn-RS" sz="2400" smtClean="0">
                <a:solidFill>
                  <a:srgbClr val="FF0066"/>
                </a:solidFill>
              </a:rPr>
              <a:t> </a:t>
            </a:r>
            <a:r>
              <a:rPr lang="hr-HR" altLang="sr-Latn-RS" sz="2400" smtClean="0">
                <a:solidFill>
                  <a:srgbClr val="FF0066"/>
                </a:solidFill>
              </a:rPr>
              <a:t>ch</a:t>
            </a:r>
            <a:r>
              <a:rPr lang="en-US" altLang="sr-Latn-RS" sz="2400" smtClean="0">
                <a:solidFill>
                  <a:srgbClr val="FF0066"/>
                </a:solidFill>
              </a:rPr>
              <a:t>olesterol</a:t>
            </a:r>
            <a:r>
              <a:rPr lang="en-US" altLang="sr-Latn-RS" sz="2400" smtClean="0">
                <a:solidFill>
                  <a:srgbClr val="66FF33"/>
                </a:solidFill>
              </a:rPr>
              <a:t> </a:t>
            </a:r>
            <a:r>
              <a:rPr lang="hr-HR" altLang="sr-Latn-RS" sz="2400" smtClean="0"/>
              <a:t>and</a:t>
            </a:r>
            <a:r>
              <a:rPr lang="en-US" altLang="sr-Latn-RS" sz="2400" smtClean="0">
                <a:solidFill>
                  <a:srgbClr val="66FF33"/>
                </a:solidFill>
              </a:rPr>
              <a:t> </a:t>
            </a:r>
            <a:r>
              <a:rPr lang="hr-HR" altLang="sr-Latn-RS" sz="2400" smtClean="0">
                <a:solidFill>
                  <a:srgbClr val="FF0066"/>
                </a:solidFill>
              </a:rPr>
              <a:t>phosphatidylcholine</a:t>
            </a:r>
            <a:r>
              <a:rPr lang="en-US" altLang="sr-Latn-RS" sz="2400" smtClean="0">
                <a:solidFill>
                  <a:srgbClr val="66FF33"/>
                </a:solidFill>
              </a:rPr>
              <a:t> </a:t>
            </a:r>
            <a:r>
              <a:rPr lang="en-US" altLang="sr-Latn-RS" sz="2400" smtClean="0"/>
              <a:t>(HDL)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autoUpdateAnimBg="0"/>
      <p:bldP spid="60419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196975"/>
            <a:ext cx="48260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700338" y="260350"/>
            <a:ext cx="446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r-HR" altLang="sr-Latn-RS" sz="2400">
                <a:latin typeface="Arial" charset="0"/>
              </a:rPr>
              <a:t>Chylomicron</a:t>
            </a:r>
            <a:endParaRPr lang="en-US" altLang="sr-Latn-R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11200"/>
            <a:ext cx="35052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3"/>
          <p:cNvGrpSpPr>
            <a:grpSpLocks/>
          </p:cNvGrpSpPr>
          <p:nvPr/>
        </p:nvGrpSpPr>
        <p:grpSpPr bwMode="auto">
          <a:xfrm>
            <a:off x="868363" y="1268413"/>
            <a:ext cx="7129462" cy="5256212"/>
            <a:chOff x="884" y="709"/>
            <a:chExt cx="4037" cy="3055"/>
          </a:xfrm>
        </p:grpSpPr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5">
              <a:lum contras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709"/>
              <a:ext cx="4037" cy="3055"/>
            </a:xfrm>
            <a:prstGeom prst="rect">
              <a:avLst/>
            </a:prstGeom>
            <a:noFill/>
            <a:ln w="19050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581" name="Line 5"/>
            <p:cNvSpPr>
              <a:spLocks noChangeShapeType="1"/>
            </p:cNvSpPr>
            <p:nvPr/>
          </p:nvSpPr>
          <p:spPr bwMode="auto">
            <a:xfrm>
              <a:off x="2608" y="3113"/>
              <a:ext cx="63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4582" name="Line 6"/>
            <p:cNvSpPr>
              <a:spLocks noChangeShapeType="1"/>
            </p:cNvSpPr>
            <p:nvPr/>
          </p:nvSpPr>
          <p:spPr bwMode="auto">
            <a:xfrm>
              <a:off x="4150" y="3113"/>
              <a:ext cx="63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4579" name="Rectangle 9"/>
          <p:cNvSpPr>
            <a:spLocks noChangeArrowheads="1"/>
          </p:cNvSpPr>
          <p:nvPr/>
        </p:nvSpPr>
        <p:spPr bwMode="auto">
          <a:xfrm>
            <a:off x="1193800" y="188913"/>
            <a:ext cx="65532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sr-Latn-RS" sz="1800" b="1">
                <a:solidFill>
                  <a:srgbClr val="0000FF"/>
                </a:solidFill>
                <a:latin typeface="Tahoma" pitchFamily="34" charset="0"/>
              </a:rPr>
              <a:t>Triacylglycerol</a:t>
            </a:r>
            <a:r>
              <a:rPr kumimoji="0" lang="hr-HR" altLang="sr-Latn-RS" sz="1800" b="1">
                <a:solidFill>
                  <a:srgbClr val="0000FF"/>
                </a:solidFill>
                <a:latin typeface="Tahoma" pitchFamily="34" charset="0"/>
              </a:rPr>
              <a:t>s</a:t>
            </a:r>
            <a:r>
              <a:rPr kumimoji="0" lang="en-US" altLang="sr-Latn-RS" sz="1800" b="1">
                <a:solidFill>
                  <a:srgbClr val="0000FF"/>
                </a:solidFill>
                <a:latin typeface="Tahoma" pitchFamily="34" charset="0"/>
              </a:rPr>
              <a:t> are is transported from the intestines in chylomicrons˛&amp; from the liver in very low density lipoproteins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723" y="5061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5">
            <a:lum bright="-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8137525" cy="4841875"/>
          </a:xfrm>
          <a:prstGeom prst="rect">
            <a:avLst/>
          </a:prstGeom>
          <a:noFill/>
          <a:ln w="1905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4119563" y="-80963"/>
            <a:ext cx="18415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r-Latn-RS" altLang="sr-Latn-RS" sz="2400">
              <a:latin typeface="Arial" charset="0"/>
            </a:endParaRPr>
          </a:p>
        </p:txBody>
      </p:sp>
      <p:sp>
        <p:nvSpPr>
          <p:cNvPr id="26628" name="Rectangle 5"/>
          <p:cNvSpPr>
            <a:spLocks noGrp="1" noChangeArrowheads="1"/>
          </p:cNvSpPr>
          <p:nvPr>
            <p:ph type="title"/>
          </p:nvPr>
        </p:nvSpPr>
        <p:spPr>
          <a:xfrm>
            <a:off x="1042988" y="260350"/>
            <a:ext cx="7772400" cy="1143000"/>
          </a:xfrm>
        </p:spPr>
        <p:txBody>
          <a:bodyPr/>
          <a:lstStyle/>
          <a:p>
            <a:pPr eaLnBrk="1" hangingPunct="1"/>
            <a:r>
              <a:rPr lang="hr-HR" altLang="sr-Latn-RS" smtClean="0"/>
              <a:t>Metabolism of chylomicrons</a:t>
            </a:r>
            <a:endParaRPr lang="en-US" altLang="sr-Latn-RS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4253" y="3218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mtClean="0"/>
              <a:t>C</a:t>
            </a:r>
            <a:r>
              <a:rPr lang="en-US" altLang="sr-Latn-RS" smtClean="0"/>
              <a:t>H</a:t>
            </a:r>
            <a:r>
              <a:rPr lang="hr-HR" altLang="sr-Latn-RS" smtClean="0"/>
              <a:t>Y</a:t>
            </a:r>
            <a:r>
              <a:rPr lang="en-US" altLang="sr-Latn-RS" smtClean="0"/>
              <a:t>LOMI</a:t>
            </a:r>
            <a:r>
              <a:rPr lang="hr-HR" altLang="sr-Latn-RS" smtClean="0"/>
              <a:t>C</a:t>
            </a:r>
            <a:r>
              <a:rPr lang="en-US" altLang="sr-Latn-RS" smtClean="0"/>
              <a:t>RON</a:t>
            </a:r>
            <a:r>
              <a:rPr lang="hr-HR" altLang="sr-Latn-RS" smtClean="0"/>
              <a:t>S</a:t>
            </a:r>
            <a:endParaRPr lang="en-US" altLang="sr-Latn-RS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557338"/>
            <a:ext cx="8134350" cy="4538662"/>
          </a:xfrm>
        </p:spPr>
        <p:txBody>
          <a:bodyPr/>
          <a:lstStyle/>
          <a:p>
            <a:pPr eaLnBrk="1" hangingPunct="1"/>
            <a:r>
              <a:rPr lang="en-US" altLang="sr-Latn-RS" sz="2400" smtClean="0">
                <a:solidFill>
                  <a:srgbClr val="FF0000"/>
                </a:solidFill>
              </a:rPr>
              <a:t>Synthesis: </a:t>
            </a:r>
            <a:r>
              <a:rPr lang="en-US" altLang="sr-Latn-RS" sz="2400" smtClean="0"/>
              <a:t>intestine</a:t>
            </a:r>
            <a:endParaRPr lang="en-US" altLang="sr-Latn-RS" sz="2000" smtClean="0"/>
          </a:p>
          <a:p>
            <a:pPr eaLnBrk="1" hangingPunct="1"/>
            <a:r>
              <a:rPr lang="en-US" altLang="sr-Latn-RS" sz="2000" smtClean="0">
                <a:solidFill>
                  <a:srgbClr val="FF0000"/>
                </a:solidFill>
              </a:rPr>
              <a:t>The major lipid</a:t>
            </a:r>
            <a:r>
              <a:rPr lang="hr-HR" altLang="sr-Latn-RS" sz="2000" smtClean="0">
                <a:solidFill>
                  <a:srgbClr val="FF0000"/>
                </a:solidFill>
              </a:rPr>
              <a:t>:</a:t>
            </a:r>
            <a:r>
              <a:rPr lang="en-US" altLang="sr-Latn-RS" sz="2000" smtClean="0">
                <a:solidFill>
                  <a:srgbClr val="FF0000"/>
                </a:solidFill>
              </a:rPr>
              <a:t> </a:t>
            </a:r>
            <a:r>
              <a:rPr lang="en-US" altLang="sr-Latn-RS" sz="2000" smtClean="0"/>
              <a:t>triacylglycerol</a:t>
            </a:r>
            <a:r>
              <a:rPr lang="en-US" altLang="sr-Latn-RS" sz="2000" smtClean="0">
                <a:solidFill>
                  <a:srgbClr val="FF0000"/>
                </a:solidFill>
              </a:rPr>
              <a:t> (exogenous)</a:t>
            </a:r>
          </a:p>
          <a:p>
            <a:pPr eaLnBrk="1" hangingPunct="1"/>
            <a:r>
              <a:rPr lang="en-US" altLang="sr-Latn-RS" sz="2000" smtClean="0">
                <a:solidFill>
                  <a:srgbClr val="FF0000"/>
                </a:solidFill>
              </a:rPr>
              <a:t>diameter 100 to  400 nm</a:t>
            </a:r>
          </a:p>
          <a:p>
            <a:pPr eaLnBrk="1" hangingPunct="1"/>
            <a:r>
              <a:rPr lang="en-US" altLang="sr-Latn-RS" sz="2000" smtClean="0">
                <a:solidFill>
                  <a:srgbClr val="FF0000"/>
                </a:solidFill>
              </a:rPr>
              <a:t>structural apoprotein</a:t>
            </a:r>
            <a:r>
              <a:rPr lang="hr-HR" altLang="sr-Latn-RS" sz="2000" smtClean="0">
                <a:solidFill>
                  <a:srgbClr val="FF0000"/>
                </a:solidFill>
              </a:rPr>
              <a:t>:</a:t>
            </a:r>
            <a:r>
              <a:rPr lang="en-US" altLang="sr-Latn-RS" sz="2000" smtClean="0">
                <a:solidFill>
                  <a:srgbClr val="FF0000"/>
                </a:solidFill>
              </a:rPr>
              <a:t> </a:t>
            </a:r>
            <a:r>
              <a:rPr lang="en-US" altLang="sr-Latn-RS" sz="2000" smtClean="0"/>
              <a:t>B-48</a:t>
            </a:r>
            <a:r>
              <a:rPr lang="en-US" altLang="sr-Latn-RS" sz="2000" smtClean="0">
                <a:solidFill>
                  <a:srgbClr val="FF0000"/>
                </a:solidFill>
              </a:rPr>
              <a:t> </a:t>
            </a:r>
          </a:p>
          <a:p>
            <a:pPr eaLnBrk="1" hangingPunct="1"/>
            <a:r>
              <a:rPr lang="en-US" altLang="sr-Latn-RS" sz="2000" smtClean="0">
                <a:solidFill>
                  <a:srgbClr val="FF0000"/>
                </a:solidFill>
              </a:rPr>
              <a:t>apolipoprotein necessary for catabolism: </a:t>
            </a:r>
            <a:r>
              <a:rPr lang="en-US" altLang="sr-Latn-RS" sz="2000" smtClean="0"/>
              <a:t>apo C and apo E</a:t>
            </a:r>
            <a:r>
              <a:rPr lang="hr-HR" altLang="sr-Latn-RS" sz="2000" smtClean="0">
                <a:solidFill>
                  <a:srgbClr val="FF0000"/>
                </a:solidFill>
              </a:rPr>
              <a:t> (from HDL)</a:t>
            </a:r>
            <a:endParaRPr lang="en-US" altLang="sr-Latn-RS" sz="200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sr-Latn-RS" sz="2000" smtClean="0">
                <a:solidFill>
                  <a:srgbClr val="FF0000"/>
                </a:solidFill>
              </a:rPr>
              <a:t>Transport of </a:t>
            </a:r>
            <a:r>
              <a:rPr lang="en-US" altLang="sr-Latn-RS" sz="2000" smtClean="0"/>
              <a:t>exogenous </a:t>
            </a:r>
            <a:r>
              <a:rPr lang="hr-HR" altLang="sr-Latn-RS" sz="2000" smtClean="0"/>
              <a:t>triacylglycerols</a:t>
            </a:r>
            <a:r>
              <a:rPr lang="hr-HR" altLang="sr-Latn-RS" sz="2000" smtClean="0">
                <a:solidFill>
                  <a:srgbClr val="FF0000"/>
                </a:solidFill>
              </a:rPr>
              <a:t> and </a:t>
            </a:r>
            <a:r>
              <a:rPr lang="en-US" altLang="sr-Latn-RS" sz="2000" smtClean="0"/>
              <a:t>cholesterol</a:t>
            </a:r>
            <a:r>
              <a:rPr lang="en-US" altLang="sr-Latn-RS" sz="2000" smtClean="0">
                <a:solidFill>
                  <a:srgbClr val="FF0000"/>
                </a:solidFill>
              </a:rPr>
              <a:t> from intestine to the liver</a:t>
            </a:r>
            <a:endParaRPr lang="hr-HR" altLang="sr-Latn-RS" sz="2000" smtClean="0">
              <a:solidFill>
                <a:srgbClr val="FF0000"/>
              </a:solidFill>
            </a:endParaRPr>
          </a:p>
          <a:p>
            <a:pPr eaLnBrk="1" hangingPunct="1"/>
            <a:endParaRPr lang="en-US" altLang="sr-Latn-RS" sz="200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sr-Latn-RS" sz="2000" smtClean="0">
                <a:solidFill>
                  <a:srgbClr val="FF0000"/>
                </a:solidFill>
              </a:rPr>
              <a:t>intestine </a:t>
            </a:r>
            <a:r>
              <a:rPr lang="en-US" altLang="sr-Latn-RS" sz="2000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altLang="sr-Latn-RS" sz="2000" smtClean="0">
                <a:solidFill>
                  <a:srgbClr val="FF0000"/>
                </a:solidFill>
              </a:rPr>
              <a:t> lymph </a:t>
            </a:r>
            <a:r>
              <a:rPr lang="en-US" altLang="sr-Latn-RS" sz="2000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altLang="sr-Latn-RS" sz="2000" smtClean="0">
                <a:solidFill>
                  <a:srgbClr val="FF0000"/>
                </a:solidFill>
              </a:rPr>
              <a:t> plasma (contact with </a:t>
            </a:r>
            <a:r>
              <a:rPr lang="en-US" altLang="sr-Latn-RS" sz="2000" smtClean="0">
                <a:solidFill>
                  <a:srgbClr val="008000"/>
                </a:solidFill>
              </a:rPr>
              <a:t>lipoprotein-lipase</a:t>
            </a:r>
            <a:r>
              <a:rPr lang="en-US" altLang="sr-Latn-RS" sz="2000" smtClean="0">
                <a:solidFill>
                  <a:srgbClr val="FF0000"/>
                </a:solidFill>
              </a:rPr>
              <a:t> at the surface of the endothelial capillary cells) </a:t>
            </a:r>
            <a:r>
              <a:rPr lang="en-US" altLang="sr-Latn-RS" sz="2000" smtClean="0">
                <a:solidFill>
                  <a:srgbClr val="FF0000"/>
                </a:solidFill>
                <a:sym typeface="Symbol" pitchFamily="18" charset="2"/>
              </a:rPr>
              <a:t> </a:t>
            </a:r>
            <a:r>
              <a:rPr lang="en-US" altLang="sr-Latn-RS" sz="2000" smtClean="0">
                <a:solidFill>
                  <a:srgbClr val="FF0000"/>
                </a:solidFill>
              </a:rPr>
              <a:t>deliberation of fatty acids and </a:t>
            </a:r>
            <a:r>
              <a:rPr lang="hr-HR" altLang="sr-Latn-RS" sz="2000" smtClean="0">
                <a:solidFill>
                  <a:srgbClr val="FF0000"/>
                </a:solidFill>
              </a:rPr>
              <a:t>aplipoproteins </a:t>
            </a:r>
            <a:r>
              <a:rPr lang="en-US" altLang="sr-Latn-RS" sz="2000" smtClean="0">
                <a:solidFill>
                  <a:srgbClr val="FF0000"/>
                </a:solidFill>
              </a:rPr>
              <a:t>A and C </a:t>
            </a:r>
            <a:r>
              <a:rPr lang="en-US" altLang="sr-Latn-RS" sz="2000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hr-HR" altLang="sr-Latn-RS" sz="200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altLang="sr-Latn-RS" sz="2000" smtClean="0">
                <a:solidFill>
                  <a:srgbClr val="FF0000"/>
                </a:solidFill>
              </a:rPr>
              <a:t>Liver uptakes chylomicron remnants</a:t>
            </a:r>
            <a:r>
              <a:rPr lang="hr-HR" altLang="sr-Latn-RS" sz="2000" smtClean="0">
                <a:solidFill>
                  <a:srgbClr val="FF0000"/>
                </a:solidFill>
              </a:rPr>
              <a:t> (apoE)</a:t>
            </a:r>
            <a:endParaRPr lang="en-US" altLang="sr-Latn-RS" sz="200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utoUpdateAnimBg="0"/>
      <p:bldP spid="38915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5">
            <a:lum bright="-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12875"/>
            <a:ext cx="7920038" cy="50165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755650" y="765175"/>
            <a:ext cx="7920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hr-HR" altLang="sr-Latn-RS" sz="2400" b="1">
                <a:solidFill>
                  <a:srgbClr val="3333CC"/>
                </a:solidFill>
                <a:latin typeface="Tahoma" pitchFamily="34" charset="0"/>
              </a:rPr>
              <a:t>VLDL metabolism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3106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altLang="sr-Latn-RS" sz="3600" smtClean="0"/>
              <a:t>Very low density lipoproteins </a:t>
            </a:r>
            <a:r>
              <a:rPr lang="en-US" altLang="sr-Latn-RS" sz="3600" smtClean="0"/>
              <a:t>(VLDL; pre-</a:t>
            </a:r>
            <a:r>
              <a:rPr lang="en-US" altLang="sr-Latn-RS" sz="3600" smtClean="0">
                <a:sym typeface="Symbol" pitchFamily="18" charset="2"/>
              </a:rPr>
              <a:t> </a:t>
            </a:r>
            <a:r>
              <a:rPr lang="en-US" altLang="sr-Latn-RS" sz="3600" smtClean="0"/>
              <a:t>lipoprotein</a:t>
            </a:r>
            <a:r>
              <a:rPr lang="hr-HR" altLang="sr-Latn-RS" sz="3600" smtClean="0"/>
              <a:t>s</a:t>
            </a:r>
            <a:r>
              <a:rPr lang="en-US" altLang="sr-Latn-RS" sz="3600" smtClean="0"/>
              <a:t>)</a:t>
            </a:r>
            <a:endParaRPr lang="en-US" altLang="sr-Latn-RS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r-HR" altLang="sr-Latn-RS" sz="2000" smtClean="0">
                <a:solidFill>
                  <a:srgbClr val="FF0000"/>
                </a:solidFill>
              </a:rPr>
              <a:t>Synthesis: </a:t>
            </a:r>
            <a:r>
              <a:rPr lang="hr-HR" altLang="sr-Latn-RS" sz="2000" smtClean="0"/>
              <a:t>liver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sr-Latn-RS" sz="2000" smtClean="0">
                <a:solidFill>
                  <a:srgbClr val="FF0000"/>
                </a:solidFill>
              </a:rPr>
              <a:t>The major lipid</a:t>
            </a:r>
            <a:r>
              <a:rPr lang="hr-HR" altLang="sr-Latn-RS" sz="2000" smtClean="0">
                <a:solidFill>
                  <a:srgbClr val="FF0000"/>
                </a:solidFill>
              </a:rPr>
              <a:t>:</a:t>
            </a:r>
            <a:r>
              <a:rPr lang="en-US" altLang="sr-Latn-RS" sz="2000" smtClean="0">
                <a:solidFill>
                  <a:srgbClr val="FF0000"/>
                </a:solidFill>
              </a:rPr>
              <a:t> </a:t>
            </a:r>
            <a:r>
              <a:rPr lang="en-US" altLang="sr-Latn-RS" sz="2000" smtClean="0"/>
              <a:t>triacylglycerol</a:t>
            </a:r>
            <a:r>
              <a:rPr lang="en-US" altLang="sr-Latn-RS" sz="2000" smtClean="0">
                <a:solidFill>
                  <a:srgbClr val="FF0000"/>
                </a:solidFill>
              </a:rPr>
              <a:t> (e</a:t>
            </a:r>
            <a:r>
              <a:rPr lang="hr-HR" altLang="sr-Latn-RS" sz="2000" smtClean="0">
                <a:solidFill>
                  <a:srgbClr val="FF0000"/>
                </a:solidFill>
              </a:rPr>
              <a:t>nd</a:t>
            </a:r>
            <a:r>
              <a:rPr lang="en-US" altLang="sr-Latn-RS" sz="2000" smtClean="0">
                <a:solidFill>
                  <a:srgbClr val="FF0000"/>
                </a:solidFill>
              </a:rPr>
              <a:t>ogenous)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 smtClean="0">
                <a:solidFill>
                  <a:srgbClr val="FF0000"/>
                </a:solidFill>
              </a:rPr>
              <a:t>Diameter:Smaller than chylomicrons</a:t>
            </a:r>
            <a:r>
              <a:rPr lang="en-US" altLang="sr-Latn-RS" sz="2000" smtClean="0">
                <a:solidFill>
                  <a:srgbClr val="FF0000"/>
                </a:solidFill>
              </a:rPr>
              <a:t> - 40 do 70 nm</a:t>
            </a:r>
            <a:endParaRPr lang="hr-HR" altLang="sr-Latn-RS" sz="20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sr-Latn-RS" sz="2000" smtClean="0">
                <a:solidFill>
                  <a:srgbClr val="FF0000"/>
                </a:solidFill>
              </a:rPr>
              <a:t>structural apoprotein</a:t>
            </a:r>
            <a:r>
              <a:rPr lang="hr-HR" altLang="sr-Latn-RS" sz="2000" smtClean="0">
                <a:solidFill>
                  <a:srgbClr val="FF0000"/>
                </a:solidFill>
              </a:rPr>
              <a:t>:</a:t>
            </a:r>
            <a:r>
              <a:rPr lang="en-US" altLang="sr-Latn-RS" sz="2000" smtClean="0">
                <a:solidFill>
                  <a:srgbClr val="FF0000"/>
                </a:solidFill>
              </a:rPr>
              <a:t> </a:t>
            </a:r>
            <a:r>
              <a:rPr lang="en-US" altLang="sr-Latn-RS" sz="2000" smtClean="0"/>
              <a:t>B-</a:t>
            </a:r>
            <a:r>
              <a:rPr lang="hr-HR" altLang="sr-Latn-RS" sz="2000" smtClean="0"/>
              <a:t>100</a:t>
            </a:r>
            <a:r>
              <a:rPr lang="en-US" altLang="sr-Latn-RS" sz="200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sr-Latn-RS" sz="2000" smtClean="0">
                <a:solidFill>
                  <a:srgbClr val="FF0000"/>
                </a:solidFill>
              </a:rPr>
              <a:t>apolipoprotein necessary for catabolism: </a:t>
            </a:r>
            <a:r>
              <a:rPr lang="en-US" altLang="sr-Latn-RS" sz="2000" smtClean="0"/>
              <a:t>apo C and apo E</a:t>
            </a:r>
            <a:r>
              <a:rPr lang="hr-HR" altLang="sr-Latn-RS" sz="2000" smtClean="0">
                <a:solidFill>
                  <a:srgbClr val="FF0000"/>
                </a:solidFill>
              </a:rPr>
              <a:t> (from HDL)</a:t>
            </a:r>
          </a:p>
          <a:p>
            <a:pPr eaLnBrk="1" hangingPunct="1">
              <a:lnSpc>
                <a:spcPct val="80000"/>
              </a:lnSpc>
            </a:pPr>
            <a:endParaRPr lang="en-US" altLang="sr-Latn-RS" sz="20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sr-Latn-RS" sz="2000" smtClean="0">
                <a:solidFill>
                  <a:srgbClr val="FF0000"/>
                </a:solidFill>
              </a:rPr>
              <a:t>Liver </a:t>
            </a:r>
            <a:r>
              <a:rPr lang="en-US" altLang="sr-Latn-RS" sz="2000" smtClean="0">
                <a:solidFill>
                  <a:srgbClr val="FF0000"/>
                </a:solidFill>
                <a:sym typeface="Symbol" pitchFamily="18" charset="2"/>
              </a:rPr>
              <a:t> </a:t>
            </a:r>
            <a:r>
              <a:rPr lang="hr-HR" altLang="sr-Latn-RS" sz="2000" smtClean="0">
                <a:solidFill>
                  <a:srgbClr val="FF0000"/>
                </a:solidFill>
                <a:sym typeface="Symbol" pitchFamily="18" charset="2"/>
              </a:rPr>
              <a:t>plasma </a:t>
            </a:r>
            <a:r>
              <a:rPr lang="en-US" altLang="sr-Latn-RS" sz="2000" smtClean="0">
                <a:solidFill>
                  <a:srgbClr val="FF0000"/>
                </a:solidFill>
                <a:sym typeface="Symbol" pitchFamily="18" charset="2"/>
              </a:rPr>
              <a:t> </a:t>
            </a:r>
            <a:r>
              <a:rPr lang="en-US" altLang="sr-Latn-RS" sz="2000" smtClean="0">
                <a:solidFill>
                  <a:srgbClr val="FF0000"/>
                </a:solidFill>
              </a:rPr>
              <a:t>(contact with </a:t>
            </a:r>
            <a:r>
              <a:rPr lang="en-US" altLang="sr-Latn-RS" sz="2000" smtClean="0">
                <a:solidFill>
                  <a:srgbClr val="008000"/>
                </a:solidFill>
              </a:rPr>
              <a:t>lipoprotein-lipase</a:t>
            </a:r>
            <a:r>
              <a:rPr lang="en-US" altLang="sr-Latn-RS" sz="2000" smtClean="0">
                <a:solidFill>
                  <a:srgbClr val="FF0000"/>
                </a:solidFill>
              </a:rPr>
              <a:t> at the surface of the endothelial capillary cells) </a:t>
            </a:r>
            <a:r>
              <a:rPr lang="en-US" altLang="sr-Latn-RS" sz="2000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altLang="sr-Latn-RS" sz="2000" smtClean="0">
                <a:solidFill>
                  <a:srgbClr val="FF0000"/>
                </a:solidFill>
              </a:rPr>
              <a:t> deliberation of fatty acids and </a:t>
            </a:r>
            <a:r>
              <a:rPr lang="hr-HR" altLang="sr-Latn-RS" sz="2000" smtClean="0">
                <a:solidFill>
                  <a:srgbClr val="FF0000"/>
                </a:solidFill>
              </a:rPr>
              <a:t>aplipoprotein</a:t>
            </a:r>
            <a:r>
              <a:rPr lang="en-US" altLang="sr-Latn-RS" sz="2000" smtClean="0">
                <a:solidFill>
                  <a:srgbClr val="FF0000"/>
                </a:solidFill>
              </a:rPr>
              <a:t> C</a:t>
            </a:r>
            <a:r>
              <a:rPr lang="hr-HR" altLang="sr-Latn-RS" sz="2000" smtClean="0">
                <a:solidFill>
                  <a:srgbClr val="FF0000"/>
                </a:solidFill>
              </a:rPr>
              <a:t> (to HDL)</a:t>
            </a:r>
            <a:r>
              <a:rPr lang="en-US" altLang="sr-Latn-RS" sz="2000" smtClean="0">
                <a:solidFill>
                  <a:srgbClr val="FF0000"/>
                </a:solidFill>
              </a:rPr>
              <a:t> </a:t>
            </a:r>
            <a:r>
              <a:rPr lang="en-US" altLang="sr-Latn-RS" sz="2000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hr-HR" altLang="sr-Latn-RS" sz="2000" smtClean="0">
                <a:solidFill>
                  <a:srgbClr val="FF0000"/>
                </a:solidFill>
                <a:sym typeface="Symbol" pitchFamily="18" charset="2"/>
              </a:rPr>
              <a:t> two ways: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sr-Latn-RS" sz="1800" smtClean="0">
                <a:solidFill>
                  <a:srgbClr val="FF0000"/>
                </a:solidFill>
              </a:rPr>
              <a:t>Liver uptakes </a:t>
            </a:r>
            <a:r>
              <a:rPr lang="hr-HR" altLang="sr-Latn-RS" sz="1800" smtClean="0">
                <a:solidFill>
                  <a:srgbClr val="FF0000"/>
                </a:solidFill>
              </a:rPr>
              <a:t>VLDL</a:t>
            </a:r>
            <a:r>
              <a:rPr lang="en-US" altLang="sr-Latn-RS" sz="1800" smtClean="0">
                <a:solidFill>
                  <a:srgbClr val="FF0000"/>
                </a:solidFill>
              </a:rPr>
              <a:t> remnants</a:t>
            </a:r>
            <a:r>
              <a:rPr lang="hr-HR" altLang="sr-Latn-RS" sz="1800" smtClean="0">
                <a:solidFill>
                  <a:srgbClr val="FF0000"/>
                </a:solidFill>
              </a:rPr>
              <a:t> (apoE)</a:t>
            </a:r>
          </a:p>
          <a:p>
            <a:pPr lvl="1" eaLnBrk="1" hangingPunct="1">
              <a:lnSpc>
                <a:spcPct val="80000"/>
              </a:lnSpc>
            </a:pPr>
            <a:r>
              <a:rPr lang="hr-HR" altLang="sr-Latn-RS" sz="1800" smtClean="0"/>
              <a:t>Or</a:t>
            </a:r>
            <a:r>
              <a:rPr lang="hr-HR" altLang="sr-Latn-RS" sz="1800" smtClean="0">
                <a:solidFill>
                  <a:srgbClr val="FF0000"/>
                </a:solidFill>
              </a:rPr>
              <a:t> VLDL remnants </a:t>
            </a:r>
            <a:r>
              <a:rPr lang="en-US" altLang="sr-Latn-RS" sz="1800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hr-HR" altLang="sr-Latn-RS" sz="1800" smtClean="0">
                <a:solidFill>
                  <a:srgbClr val="FF0000"/>
                </a:solidFill>
              </a:rPr>
              <a:t> enriched with cholesterol esters </a:t>
            </a:r>
            <a:r>
              <a:rPr lang="en-US" altLang="sr-Latn-RS" sz="1800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hr-HR" altLang="sr-Latn-RS" sz="1800" smtClean="0">
                <a:solidFill>
                  <a:srgbClr val="FF0000"/>
                </a:solidFill>
                <a:sym typeface="Symbol" pitchFamily="18" charset="2"/>
              </a:rPr>
              <a:t> IDL </a:t>
            </a:r>
            <a:r>
              <a:rPr lang="en-US" altLang="sr-Latn-RS" sz="1800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hr-HR" altLang="sr-Latn-RS" sz="1800" smtClean="0">
                <a:solidFill>
                  <a:srgbClr val="FF0000"/>
                </a:solidFill>
                <a:sym typeface="Symbol" pitchFamily="18" charset="2"/>
              </a:rPr>
              <a:t>LDL </a:t>
            </a:r>
            <a:r>
              <a:rPr lang="en-US" altLang="sr-Latn-RS" sz="1800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hr-HR" altLang="sr-Latn-RS" sz="1800" smtClean="0">
                <a:solidFill>
                  <a:srgbClr val="FF0000"/>
                </a:solidFill>
                <a:sym typeface="Symbol" pitchFamily="18" charset="2"/>
              </a:rPr>
              <a:t>LDL receptors (liver, different tissues) (apoB100)</a:t>
            </a:r>
            <a:r>
              <a:rPr lang="en-US" altLang="sr-Latn-RS" sz="1800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hr-HR" altLang="sr-Latn-RS" sz="1800" smtClean="0">
                <a:solidFill>
                  <a:srgbClr val="FF0000"/>
                </a:solidFill>
                <a:sym typeface="Symbol" pitchFamily="18" charset="2"/>
              </a:rPr>
              <a:t>cell uptake</a:t>
            </a:r>
            <a:endParaRPr lang="en-US" altLang="sr-Latn-RS" sz="18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sr-Latn-RS" sz="200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0" dur="500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utoUpdateAnimBg="0"/>
      <p:bldP spid="40963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644" y="263685"/>
            <a:ext cx="7532712" cy="636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46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Endogenous lipid metabolism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Lipoproteins </a:t>
            </a:r>
            <a:r>
              <a:rPr lang="en-US" dirty="0"/>
              <a:t>synthesized by the liver transport endogenous triglycerides and cholesterol. </a:t>
            </a:r>
            <a:endParaRPr lang="hr-HR" dirty="0" smtClean="0"/>
          </a:p>
          <a:p>
            <a:r>
              <a:rPr lang="en-US" dirty="0" smtClean="0"/>
              <a:t>Lipoproteins </a:t>
            </a:r>
            <a:r>
              <a:rPr lang="en-US" dirty="0"/>
              <a:t>circulate through the blood continuously until the TGs they contain are taken up by peripheral tissues or the lipoproteins themselves are cleared by the liver. </a:t>
            </a:r>
            <a:endParaRPr lang="hr-HR" dirty="0" smtClean="0"/>
          </a:p>
          <a:p>
            <a:r>
              <a:rPr lang="en-US" dirty="0" smtClean="0"/>
              <a:t>Factors </a:t>
            </a:r>
            <a:r>
              <a:rPr lang="en-US" dirty="0"/>
              <a:t>that stimulate hepatic lipoprotein synthesis generally lead to elevated plasma cholesterol and TG levels.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7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04753"/>
            <a:ext cx="44704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403350" y="260350"/>
            <a:ext cx="6048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r-HR" altLang="sr-Latn-RS" sz="4000">
                <a:latin typeface="Arial" charset="0"/>
              </a:rPr>
              <a:t>Low density lipoprotein</a:t>
            </a:r>
            <a:endParaRPr lang="en-US" altLang="sr-Latn-RS" sz="4000"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96136" y="1404753"/>
            <a:ext cx="29877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en-US" dirty="0"/>
              <a:t>LDL particles are the result of the rearangement of lipoprotein’s lipids inside circulation</a:t>
            </a:r>
            <a:r>
              <a:rPr lang="hr-HR" altLang="en-US" dirty="0" smtClean="0"/>
              <a:t>.</a:t>
            </a:r>
          </a:p>
          <a:p>
            <a:r>
              <a:rPr lang="hr-HR" altLang="en-US" dirty="0" smtClean="0"/>
              <a:t>They are important for delivering of the cholesterol-esters to different type of cells ( i. E. for mebrane structure, steroidigenesis, bile acid formation) 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altLang="sr-Latn-RS" sz="3600" smtClean="0"/>
              <a:t>Low density lipoproteins</a:t>
            </a:r>
            <a:r>
              <a:rPr lang="en-US" altLang="sr-Latn-RS" sz="3600" smtClean="0"/>
              <a:t> (LDL; </a:t>
            </a:r>
            <a:r>
              <a:rPr lang="en-US" altLang="sr-Latn-RS" sz="3600" smtClean="0">
                <a:sym typeface="Symbol" pitchFamily="18" charset="2"/>
              </a:rPr>
              <a:t>-</a:t>
            </a:r>
            <a:r>
              <a:rPr lang="en-US" altLang="sr-Latn-RS" sz="3600" smtClean="0"/>
              <a:t>lipoprotein</a:t>
            </a:r>
            <a:r>
              <a:rPr lang="hr-HR" altLang="sr-Latn-RS" sz="3600" smtClean="0"/>
              <a:t>s</a:t>
            </a:r>
            <a:r>
              <a:rPr lang="en-US" altLang="sr-Latn-RS" sz="3600" smtClean="0"/>
              <a:t>)</a:t>
            </a:r>
            <a:endParaRPr lang="en-US" altLang="sr-Latn-RS" smtClean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sr-Latn-RS" sz="2800" smtClean="0"/>
              <a:t>Cholesterol</a:t>
            </a:r>
            <a:r>
              <a:rPr lang="en-US" altLang="sr-Latn-RS" sz="2800" smtClean="0">
                <a:solidFill>
                  <a:srgbClr val="FF0000"/>
                </a:solidFill>
              </a:rPr>
              <a:t> transport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sr-Latn-RS" sz="2800" smtClean="0">
                <a:solidFill>
                  <a:srgbClr val="FF0000"/>
                </a:solidFill>
              </a:rPr>
              <a:t>Major lipid: </a:t>
            </a:r>
            <a:r>
              <a:rPr lang="en-US" altLang="sr-Latn-RS" sz="2800" smtClean="0"/>
              <a:t>cholesterol ester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sr-Latn-RS" sz="2800" smtClean="0">
                <a:solidFill>
                  <a:srgbClr val="FF0000"/>
                </a:solidFill>
              </a:rPr>
              <a:t>diameter 22,5 do 27,5 nm</a:t>
            </a:r>
          </a:p>
          <a:p>
            <a:pPr eaLnBrk="1" hangingPunct="1">
              <a:lnSpc>
                <a:spcPct val="80000"/>
              </a:lnSpc>
            </a:pPr>
            <a:r>
              <a:rPr lang="en-US" altLang="sr-Latn-RS" sz="2800" smtClean="0">
                <a:solidFill>
                  <a:srgbClr val="FF0000"/>
                </a:solidFill>
              </a:rPr>
              <a:t>Apoprotein: </a:t>
            </a:r>
            <a:r>
              <a:rPr lang="en-US" altLang="sr-Latn-RS" sz="2800" smtClean="0"/>
              <a:t>apo B-100</a:t>
            </a:r>
          </a:p>
          <a:p>
            <a:pPr eaLnBrk="1" hangingPunct="1">
              <a:lnSpc>
                <a:spcPct val="80000"/>
              </a:lnSpc>
            </a:pPr>
            <a:r>
              <a:rPr lang="en-US" altLang="sr-Latn-RS" sz="2800" smtClean="0">
                <a:solidFill>
                  <a:srgbClr val="FF0000"/>
                </a:solidFill>
              </a:rPr>
              <a:t>Quantity  </a:t>
            </a:r>
            <a:r>
              <a:rPr lang="hr-HR" altLang="sr-Latn-RS" sz="2800" smtClean="0">
                <a:solidFill>
                  <a:srgbClr val="FF0000"/>
                </a:solidFill>
              </a:rPr>
              <a:t>of </a:t>
            </a:r>
            <a:r>
              <a:rPr lang="en-US" altLang="sr-Latn-RS" sz="2800" smtClean="0">
                <a:solidFill>
                  <a:srgbClr val="FF0000"/>
                </a:solidFill>
              </a:rPr>
              <a:t>LDL</a:t>
            </a:r>
            <a:r>
              <a:rPr lang="hr-HR" altLang="sr-Latn-RS" sz="2800" smtClean="0">
                <a:solidFill>
                  <a:srgbClr val="FF0000"/>
                </a:solidFill>
              </a:rPr>
              <a:t> depends on</a:t>
            </a:r>
            <a:r>
              <a:rPr lang="en-US" altLang="sr-Latn-RS" sz="2800" smtClean="0">
                <a:solidFill>
                  <a:srgbClr val="FF0000"/>
                </a:solidFill>
              </a:rPr>
              <a:t> VLDL</a:t>
            </a:r>
            <a:r>
              <a:rPr lang="hr-HR" altLang="sr-Latn-RS" sz="2800" smtClean="0">
                <a:solidFill>
                  <a:srgbClr val="FF0000"/>
                </a:solidFill>
              </a:rPr>
              <a:t> from liver and VLDl-remnant</a:t>
            </a:r>
            <a:endParaRPr lang="en-US" altLang="sr-Latn-RS" sz="28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sr-Latn-RS" sz="2800" smtClean="0">
                <a:solidFill>
                  <a:srgbClr val="FF0000"/>
                </a:solidFill>
              </a:rPr>
              <a:t>Fates of LDL</a:t>
            </a:r>
            <a:r>
              <a:rPr lang="en-US" altLang="sr-Latn-RS" sz="2800" smtClean="0">
                <a:solidFill>
                  <a:srgbClr val="FF0000"/>
                </a:solidFill>
              </a:rPr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sr-Latn-RS" sz="2800" smtClean="0">
                <a:solidFill>
                  <a:srgbClr val="FF0000"/>
                </a:solidFill>
              </a:rPr>
              <a:t>	a) u</a:t>
            </a:r>
            <a:r>
              <a:rPr lang="hr-HR" altLang="sr-Latn-RS" sz="2800" smtClean="0">
                <a:solidFill>
                  <a:srgbClr val="FF0000"/>
                </a:solidFill>
              </a:rPr>
              <a:t>ptake by liver</a:t>
            </a:r>
            <a:r>
              <a:rPr lang="en-US" altLang="sr-Latn-RS" sz="2800" smtClean="0">
                <a:solidFill>
                  <a:srgbClr val="FF0000"/>
                </a:solidFill>
              </a:rPr>
              <a:t> (75%), </a:t>
            </a:r>
            <a:endParaRPr lang="hr-HR" altLang="sr-Latn-RS" sz="28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sr-Latn-RS" sz="2800" smtClean="0">
                <a:solidFill>
                  <a:srgbClr val="FF0000"/>
                </a:solidFill>
              </a:rPr>
              <a:t>	b) u</a:t>
            </a:r>
            <a:r>
              <a:rPr lang="hr-HR" altLang="sr-Latn-RS" sz="2800" smtClean="0">
                <a:solidFill>
                  <a:srgbClr val="FF0000"/>
                </a:solidFill>
              </a:rPr>
              <a:t>ptake by </a:t>
            </a:r>
            <a:r>
              <a:rPr lang="en-US" altLang="sr-Latn-RS" sz="2800" smtClean="0">
                <a:solidFill>
                  <a:srgbClr val="FF0000"/>
                </a:solidFill>
              </a:rPr>
              <a:t>e</a:t>
            </a:r>
            <a:r>
              <a:rPr lang="hr-HR" altLang="sr-Latn-RS" sz="2800" smtClean="0">
                <a:solidFill>
                  <a:srgbClr val="FF0000"/>
                </a:solidFill>
              </a:rPr>
              <a:t>x</a:t>
            </a:r>
            <a:r>
              <a:rPr lang="en-US" altLang="sr-Latn-RS" sz="2800" smtClean="0">
                <a:solidFill>
                  <a:srgbClr val="FF0000"/>
                </a:solidFill>
              </a:rPr>
              <a:t>trahepat</a:t>
            </a:r>
            <a:r>
              <a:rPr lang="hr-HR" altLang="sr-Latn-RS" sz="2800" smtClean="0">
                <a:solidFill>
                  <a:srgbClr val="FF0000"/>
                </a:solidFill>
              </a:rPr>
              <a:t>c tissues</a:t>
            </a:r>
            <a:r>
              <a:rPr lang="en-US" altLang="sr-Latn-RS" sz="2800" smtClean="0">
                <a:solidFill>
                  <a:srgbClr val="FF0000"/>
                </a:solidFill>
              </a:rPr>
              <a:t> (25%)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sr-Latn-RS" sz="28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sr-Latn-RS" sz="28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sr-Latn-RS" sz="36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utoUpdateAnimBg="0"/>
      <p:bldP spid="65539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44525"/>
            <a:ext cx="8158162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3397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96975"/>
            <a:ext cx="5384800" cy="5435600"/>
          </a:xfrm>
          <a:prstGeom prst="rect">
            <a:avLst/>
          </a:prstGeom>
          <a:noFill/>
          <a:ln w="1905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3213100"/>
            <a:ext cx="2584450" cy="255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39750" y="1844675"/>
            <a:ext cx="251936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sr-Latn-RS" sz="1600">
                <a:latin typeface="Tahoma" pitchFamily="34" charset="0"/>
              </a:rPr>
              <a:t>Nobel prize for medicine and physiology 1985 – investigation of regulation of cholesterol metabolism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251520" y="257175"/>
            <a:ext cx="8481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hr-HR" altLang="sr-Latn-RS" sz="1800" b="1" dirty="0">
                <a:solidFill>
                  <a:srgbClr val="000066"/>
                </a:solidFill>
                <a:latin typeface="Tahoma" pitchFamily="34" charset="0"/>
              </a:rPr>
              <a:t>Ch</a:t>
            </a:r>
            <a:r>
              <a:rPr kumimoji="0" lang="en-US" altLang="sr-Latn-RS" sz="1800" b="1" dirty="0" err="1">
                <a:solidFill>
                  <a:srgbClr val="000066"/>
                </a:solidFill>
                <a:latin typeface="Tahoma" pitchFamily="34" charset="0"/>
              </a:rPr>
              <a:t>olesterol</a:t>
            </a:r>
            <a:r>
              <a:rPr kumimoji="0" lang="hr-HR" altLang="sr-Latn-RS" sz="1800" b="1" dirty="0">
                <a:solidFill>
                  <a:srgbClr val="000066"/>
                </a:solidFill>
                <a:latin typeface="Tahoma" pitchFamily="34" charset="0"/>
              </a:rPr>
              <a:t> intake by receptor-mediated endocytosis</a:t>
            </a:r>
            <a:endParaRPr kumimoji="0" lang="en-US" altLang="sr-Latn-RS" sz="1800" b="1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262" y="746226"/>
            <a:ext cx="781857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kumimoji="0" lang="en-US" altLang="sr-Latn-RS" dirty="0">
                <a:latin typeface="Tahoma" pitchFamily="34" charset="0"/>
              </a:rPr>
              <a:t>LDL-receptor recognize apolipoprotein B-100 in LDL.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slika20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" t="4716" r="15259" b="4272"/>
          <a:stretch>
            <a:fillRect/>
          </a:stretch>
        </p:blipFill>
        <p:spPr bwMode="auto">
          <a:xfrm>
            <a:off x="2484438" y="0"/>
            <a:ext cx="4445000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028" descr="e18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84275"/>
            <a:ext cx="7200900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863600"/>
          </a:xfrm>
        </p:spPr>
        <p:txBody>
          <a:bodyPr/>
          <a:lstStyle/>
          <a:p>
            <a:pPr eaLnBrk="1" hangingPunct="1"/>
            <a:r>
              <a:rPr lang="hr-HR" altLang="sr-Latn-RS" smtClean="0">
                <a:solidFill>
                  <a:srgbClr val="FF0000"/>
                </a:solidFill>
                <a:latin typeface="Comic Sans MS" pitchFamily="66" charset="0"/>
              </a:rPr>
              <a:t>High density lipoprotein</a:t>
            </a:r>
            <a:endParaRPr lang="en-US" altLang="sr-Latn-RS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7848600" cy="457993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86042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hr-HR" altLang="sr-Latn-RS" sz="2400" b="1">
                <a:solidFill>
                  <a:srgbClr val="3333CC"/>
                </a:solidFill>
                <a:latin typeface="Tahoma" pitchFamily="34" charset="0"/>
              </a:rPr>
              <a:t>Metabolism of high-density lipoprotein and reverse cholesterol transport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850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altLang="sr-Latn-RS" sz="3600" smtClean="0"/>
              <a:t>High density lipoproteins</a:t>
            </a:r>
            <a:r>
              <a:rPr lang="en-US" altLang="sr-Latn-RS" sz="3600" smtClean="0"/>
              <a:t> (HDL; </a:t>
            </a:r>
            <a:r>
              <a:rPr lang="en-US" altLang="sr-Latn-RS" sz="3600" smtClean="0">
                <a:sym typeface="Symbol" pitchFamily="18" charset="2"/>
              </a:rPr>
              <a:t>-lipoprotein</a:t>
            </a:r>
            <a:r>
              <a:rPr lang="hr-HR" altLang="sr-Latn-RS" sz="3600" smtClean="0">
                <a:sym typeface="Symbol" pitchFamily="18" charset="2"/>
              </a:rPr>
              <a:t>s</a:t>
            </a:r>
            <a:r>
              <a:rPr lang="en-US" altLang="sr-Latn-RS" sz="3600" smtClean="0">
                <a:sym typeface="Symbol" pitchFamily="18" charset="2"/>
              </a:rPr>
              <a:t>)</a:t>
            </a:r>
            <a:endParaRPr lang="en-US" altLang="sr-Latn-RS" sz="3600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r-HR" altLang="sr-Latn-RS" sz="2400" smtClean="0">
                <a:solidFill>
                  <a:srgbClr val="FF0000"/>
                </a:solidFill>
              </a:rPr>
              <a:t>Diameter:</a:t>
            </a:r>
            <a:r>
              <a:rPr lang="en-US" altLang="sr-Latn-RS" sz="2400" smtClean="0">
                <a:solidFill>
                  <a:srgbClr val="FF0000"/>
                </a:solidFill>
              </a:rPr>
              <a:t> 7,5 </a:t>
            </a:r>
            <a:r>
              <a:rPr lang="hr-HR" altLang="sr-Latn-RS" sz="2400" smtClean="0">
                <a:solidFill>
                  <a:srgbClr val="FF0000"/>
                </a:solidFill>
              </a:rPr>
              <a:t>-</a:t>
            </a:r>
            <a:r>
              <a:rPr lang="en-US" altLang="sr-Latn-RS" sz="2400" smtClean="0">
                <a:solidFill>
                  <a:srgbClr val="FF0000"/>
                </a:solidFill>
              </a:rPr>
              <a:t>10 nm</a:t>
            </a:r>
          </a:p>
          <a:p>
            <a:pPr eaLnBrk="1" hangingPunct="1"/>
            <a:r>
              <a:rPr lang="hr-HR" altLang="sr-Latn-RS" sz="2400" smtClean="0">
                <a:solidFill>
                  <a:srgbClr val="FF0000"/>
                </a:solidFill>
              </a:rPr>
              <a:t>Transfers </a:t>
            </a:r>
            <a:r>
              <a:rPr lang="en-US" altLang="sr-Latn-RS" sz="2400" smtClean="0">
                <a:solidFill>
                  <a:srgbClr val="FF0000"/>
                </a:solidFill>
              </a:rPr>
              <a:t>apoprotein</a:t>
            </a:r>
            <a:r>
              <a:rPr lang="hr-HR" altLang="sr-Latn-RS" sz="2400" smtClean="0">
                <a:solidFill>
                  <a:srgbClr val="FF0000"/>
                </a:solidFill>
              </a:rPr>
              <a:t>s</a:t>
            </a:r>
            <a:r>
              <a:rPr lang="en-US" altLang="sr-Latn-RS" sz="2400" smtClean="0">
                <a:solidFill>
                  <a:srgbClr val="FF0000"/>
                </a:solidFill>
              </a:rPr>
              <a:t> apo A-I</a:t>
            </a:r>
            <a:r>
              <a:rPr lang="hr-HR" altLang="sr-Latn-RS" sz="2400" smtClean="0">
                <a:solidFill>
                  <a:srgbClr val="FF0000"/>
                </a:solidFill>
              </a:rPr>
              <a:t>, </a:t>
            </a:r>
            <a:r>
              <a:rPr lang="en-US" altLang="sr-Latn-RS" sz="2400" smtClean="0">
                <a:solidFill>
                  <a:srgbClr val="FF0000"/>
                </a:solidFill>
              </a:rPr>
              <a:t>apo A-II, apo C </a:t>
            </a:r>
            <a:r>
              <a:rPr lang="hr-HR" altLang="sr-Latn-RS" sz="2400" smtClean="0">
                <a:solidFill>
                  <a:srgbClr val="FF0000"/>
                </a:solidFill>
              </a:rPr>
              <a:t>and</a:t>
            </a:r>
            <a:r>
              <a:rPr lang="en-US" altLang="sr-Latn-RS" sz="2400" smtClean="0">
                <a:solidFill>
                  <a:srgbClr val="FF0000"/>
                </a:solidFill>
              </a:rPr>
              <a:t> apo E </a:t>
            </a:r>
            <a:r>
              <a:rPr lang="hr-HR" altLang="sr-Latn-RS" sz="2400" smtClean="0">
                <a:solidFill>
                  <a:srgbClr val="FF0000"/>
                </a:solidFill>
              </a:rPr>
              <a:t>onto</a:t>
            </a:r>
            <a:r>
              <a:rPr lang="en-US" altLang="sr-Latn-RS" sz="2400" smtClean="0">
                <a:solidFill>
                  <a:srgbClr val="FF0000"/>
                </a:solidFill>
              </a:rPr>
              <a:t> VLDL </a:t>
            </a:r>
            <a:r>
              <a:rPr lang="hr-HR" altLang="sr-Latn-RS" sz="2400" smtClean="0">
                <a:solidFill>
                  <a:srgbClr val="FF0000"/>
                </a:solidFill>
              </a:rPr>
              <a:t>and chylomicrins</a:t>
            </a:r>
            <a:endParaRPr lang="en-US" altLang="sr-Latn-RS" sz="2400" smtClean="0">
              <a:solidFill>
                <a:srgbClr val="FF0000"/>
              </a:solidFill>
            </a:endParaRPr>
          </a:p>
          <a:p>
            <a:pPr eaLnBrk="1" hangingPunct="1"/>
            <a:r>
              <a:rPr lang="hr-HR" altLang="sr-Latn-RS" sz="2400" smtClean="0">
                <a:solidFill>
                  <a:srgbClr val="FF0000"/>
                </a:solidFill>
              </a:rPr>
              <a:t>Cholesterol ester</a:t>
            </a:r>
          </a:p>
          <a:p>
            <a:pPr eaLnBrk="1" hangingPunct="1"/>
            <a:endParaRPr lang="en-US" altLang="sr-Latn-RS" sz="2400" smtClean="0">
              <a:solidFill>
                <a:srgbClr val="FF0000"/>
              </a:solidFill>
            </a:endParaRPr>
          </a:p>
          <a:p>
            <a:pPr eaLnBrk="1" hangingPunct="1"/>
            <a:r>
              <a:rPr lang="hr-HR" altLang="sr-Latn-RS" sz="2400" smtClean="0">
                <a:solidFill>
                  <a:srgbClr val="FF0000"/>
                </a:solidFill>
              </a:rPr>
              <a:t>nascent</a:t>
            </a:r>
            <a:r>
              <a:rPr lang="en-US" altLang="sr-Latn-RS" sz="2400" smtClean="0">
                <a:solidFill>
                  <a:srgbClr val="FF0000"/>
                </a:solidFill>
              </a:rPr>
              <a:t> HDL</a:t>
            </a:r>
            <a:r>
              <a:rPr lang="hr-HR" altLang="sr-Latn-RS" sz="2400" smtClean="0">
                <a:solidFill>
                  <a:srgbClr val="FF0000"/>
                </a:solidFill>
              </a:rPr>
              <a:t>: synthetised in liver and intestine</a:t>
            </a:r>
            <a:endParaRPr lang="en-US" altLang="sr-Latn-RS" sz="240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sr-Latn-RS" sz="2400" smtClean="0">
                <a:solidFill>
                  <a:srgbClr val="008000"/>
                </a:solidFill>
              </a:rPr>
              <a:t>lecitin-</a:t>
            </a:r>
            <a:r>
              <a:rPr lang="hr-HR" altLang="sr-Latn-RS" sz="2400" smtClean="0">
                <a:solidFill>
                  <a:srgbClr val="008000"/>
                </a:solidFill>
              </a:rPr>
              <a:t>ch</a:t>
            </a:r>
            <a:r>
              <a:rPr lang="en-US" altLang="sr-Latn-RS" sz="2400" smtClean="0">
                <a:solidFill>
                  <a:srgbClr val="008000"/>
                </a:solidFill>
              </a:rPr>
              <a:t>olesterol ac</a:t>
            </a:r>
            <a:r>
              <a:rPr lang="hr-HR" altLang="sr-Latn-RS" sz="2400" smtClean="0">
                <a:solidFill>
                  <a:srgbClr val="008000"/>
                </a:solidFill>
              </a:rPr>
              <a:t>y</a:t>
            </a:r>
            <a:r>
              <a:rPr lang="en-US" altLang="sr-Latn-RS" sz="2400" smtClean="0">
                <a:solidFill>
                  <a:srgbClr val="008000"/>
                </a:solidFill>
              </a:rPr>
              <a:t>ltransfera</a:t>
            </a:r>
            <a:r>
              <a:rPr lang="hr-HR" altLang="sr-Latn-RS" sz="2400" smtClean="0">
                <a:solidFill>
                  <a:srgbClr val="008000"/>
                </a:solidFill>
              </a:rPr>
              <a:t>se </a:t>
            </a:r>
            <a:r>
              <a:rPr lang="en-US" altLang="sr-Latn-RS" sz="2400" smtClean="0">
                <a:solidFill>
                  <a:srgbClr val="008000"/>
                </a:solidFill>
              </a:rPr>
              <a:t>(LCAT)</a:t>
            </a:r>
            <a:r>
              <a:rPr lang="en-US" altLang="sr-Latn-RS" sz="2400" smtClean="0">
                <a:solidFill>
                  <a:srgbClr val="FF0000"/>
                </a:solidFill>
              </a:rPr>
              <a:t> </a:t>
            </a:r>
            <a:r>
              <a:rPr lang="hr-HR" altLang="sr-Latn-RS" sz="2400" smtClean="0">
                <a:solidFill>
                  <a:srgbClr val="FF0000"/>
                </a:solidFill>
              </a:rPr>
              <a:t>converts it to</a:t>
            </a:r>
            <a:r>
              <a:rPr lang="en-US" altLang="sr-Latn-RS" sz="2400" smtClean="0">
                <a:solidFill>
                  <a:srgbClr val="FF0000"/>
                </a:solidFill>
              </a:rPr>
              <a:t> HDL</a:t>
            </a:r>
            <a:r>
              <a:rPr lang="en-US" altLang="sr-Latn-RS" sz="2400" baseline="-25000" smtClean="0">
                <a:solidFill>
                  <a:srgbClr val="FF0000"/>
                </a:solidFill>
              </a:rPr>
              <a:t>3  </a:t>
            </a:r>
            <a:r>
              <a:rPr lang="hr-HR" altLang="sr-Latn-RS" sz="2400" smtClean="0">
                <a:solidFill>
                  <a:srgbClr val="FF0000"/>
                </a:solidFill>
              </a:rPr>
              <a:t>and</a:t>
            </a:r>
            <a:r>
              <a:rPr lang="en-US" altLang="sr-Latn-RS" sz="2400" smtClean="0">
                <a:solidFill>
                  <a:srgbClr val="FF0000"/>
                </a:solidFill>
              </a:rPr>
              <a:t> HDL</a:t>
            </a:r>
            <a:r>
              <a:rPr lang="en-US" altLang="sr-Latn-RS" sz="2400" baseline="-25000" smtClean="0">
                <a:solidFill>
                  <a:srgbClr val="FF0000"/>
                </a:solidFill>
              </a:rPr>
              <a:t>2</a:t>
            </a:r>
          </a:p>
          <a:p>
            <a:pPr eaLnBrk="1" hangingPunct="1"/>
            <a:endParaRPr lang="en-US" altLang="sr-Latn-RS" sz="2400" baseline="-2500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2" dur="500"/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autoUpdateAnimBg="0"/>
      <p:bldP spid="66563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6432128" cy="502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5396" y="341462"/>
            <a:ext cx="583264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 err="1" smtClean="0"/>
              <a:t>Extracellular</a:t>
            </a:r>
            <a:r>
              <a:rPr lang="hr-HR" dirty="0" smtClean="0"/>
              <a:t> </a:t>
            </a:r>
            <a:r>
              <a:rPr lang="hr-HR" dirty="0" err="1" smtClean="0"/>
              <a:t>esterification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cholesterol</a:t>
            </a:r>
            <a:endParaRPr lang="hr-H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e18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408738" cy="637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Fatty acids</a:t>
            </a:r>
            <a:r>
              <a:rPr lang="hr-HR" altLang="en-US" dirty="0" smtClean="0"/>
              <a:t> </a:t>
            </a:r>
            <a:r>
              <a:rPr lang="en-US" altLang="en-US" dirty="0" smtClean="0"/>
              <a:t>are taken up by cells</a:t>
            </a:r>
            <a:br>
              <a:rPr lang="en-US" altLang="en-US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Fatty acids</a:t>
            </a:r>
          </a:p>
          <a:p>
            <a:pPr lvl="1"/>
            <a:r>
              <a:rPr lang="en-US" dirty="0" smtClean="0"/>
              <a:t>Exogenous</a:t>
            </a:r>
          </a:p>
          <a:p>
            <a:pPr lvl="2"/>
            <a:r>
              <a:rPr lang="en-US" dirty="0" smtClean="0"/>
              <a:t>Chylomicrons transport of TGs </a:t>
            </a:r>
          </a:p>
          <a:p>
            <a:pPr lvl="2"/>
            <a:r>
              <a:rPr lang="en-US" dirty="0" smtClean="0"/>
              <a:t>Lipolysis of TGs in the blood stream</a:t>
            </a:r>
          </a:p>
          <a:p>
            <a:pPr lvl="2"/>
            <a:r>
              <a:rPr lang="en-US" dirty="0" smtClean="0"/>
              <a:t>Released fatty acids</a:t>
            </a:r>
          </a:p>
          <a:p>
            <a:pPr lvl="2"/>
            <a:r>
              <a:rPr lang="en-US" dirty="0" smtClean="0"/>
              <a:t>Transport to tissues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Endogenous</a:t>
            </a:r>
          </a:p>
          <a:p>
            <a:pPr lvl="2"/>
            <a:r>
              <a:rPr lang="en-US" dirty="0" smtClean="0"/>
              <a:t>TGs from adipose tissue and liver</a:t>
            </a:r>
          </a:p>
          <a:p>
            <a:pPr lvl="2"/>
            <a:r>
              <a:rPr lang="en-US" dirty="0" smtClean="0"/>
              <a:t>Lipolysis</a:t>
            </a:r>
          </a:p>
          <a:p>
            <a:pPr lvl="2"/>
            <a:r>
              <a:rPr lang="en-US" dirty="0" smtClean="0"/>
              <a:t>Transport of fatty acids from adipose tissue (albumin carrier)</a:t>
            </a:r>
          </a:p>
          <a:p>
            <a:pPr lvl="2"/>
            <a:r>
              <a:rPr lang="en-US" dirty="0" smtClean="0"/>
              <a:t>Transport from the liver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 dirty="0" smtClean="0"/>
              <a:t>They </a:t>
            </a:r>
            <a:r>
              <a:rPr lang="en-US" altLang="en-US" dirty="0"/>
              <a:t>may serve as: </a:t>
            </a:r>
          </a:p>
          <a:p>
            <a:pPr lvl="1">
              <a:buFontTx/>
              <a:buChar char="•"/>
            </a:pPr>
            <a:r>
              <a:rPr lang="en-US" altLang="en-US" sz="2100" dirty="0"/>
              <a:t>precursors in synthesis of other compounds</a:t>
            </a:r>
          </a:p>
          <a:p>
            <a:pPr lvl="1">
              <a:buFontTx/>
              <a:buChar char="•"/>
            </a:pPr>
            <a:r>
              <a:rPr lang="en-US" altLang="en-US" sz="2100" dirty="0"/>
              <a:t>fuels for energy production</a:t>
            </a:r>
          </a:p>
          <a:p>
            <a:pPr lvl="1">
              <a:buFontTx/>
              <a:buChar char="•"/>
            </a:pPr>
            <a:r>
              <a:rPr lang="en-US" altLang="en-US" sz="2100" dirty="0"/>
              <a:t>substrates for ketone body synthesis. </a:t>
            </a:r>
          </a:p>
          <a:p>
            <a:endParaRPr lang="en-US" altLang="en-US" dirty="0"/>
          </a:p>
          <a:p>
            <a:r>
              <a:rPr lang="en-US" altLang="en-US" dirty="0"/>
              <a:t>Ketone bodies may be exported to other tissues: used for </a:t>
            </a:r>
            <a:r>
              <a:rPr lang="en-US" altLang="en-US" b="1" dirty="0">
                <a:solidFill>
                  <a:srgbClr val="FF0000"/>
                </a:solidFill>
              </a:rPr>
              <a:t>energy production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 </a:t>
            </a:r>
          </a:p>
          <a:p>
            <a:r>
              <a:rPr lang="en-US" altLang="en-US" dirty="0"/>
              <a:t>Some cells </a:t>
            </a:r>
            <a:r>
              <a:rPr lang="en-US" altLang="en-US" b="1" dirty="0">
                <a:solidFill>
                  <a:srgbClr val="3333FF"/>
                </a:solidFill>
              </a:rPr>
              <a:t>synthesize fatty acids</a:t>
            </a:r>
            <a:r>
              <a:rPr lang="en-US" altLang="en-US" dirty="0"/>
              <a:t> for storage or export.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30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mtClean="0"/>
              <a:t>HDL-Cholesterol uptake and intake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smtClean="0"/>
              <a:t>Receptor mediated endocytosis</a:t>
            </a:r>
          </a:p>
          <a:p>
            <a:r>
              <a:rPr lang="hr-HR" altLang="sr-Latn-RS" smtClean="0"/>
              <a:t>SR-B1</a:t>
            </a:r>
          </a:p>
          <a:p>
            <a:pPr lvl="1"/>
            <a:r>
              <a:rPr lang="hr-HR" altLang="sr-Latn-RS" smtClean="0"/>
              <a:t>Delivering of cholesterol to steroidegenic tissues </a:t>
            </a:r>
          </a:p>
          <a:p>
            <a:pPr lvl="1"/>
            <a:r>
              <a:rPr lang="hr-HR" altLang="sr-Latn-RS" smtClean="0"/>
              <a:t>Picking up the cholesterol  stored in exreahepatic tissues </a:t>
            </a:r>
            <a:r>
              <a:rPr lang="en-US" altLang="sr-Latn-RS" smtClean="0"/>
              <a:t>(passive movement from the cell surface) </a:t>
            </a:r>
            <a:r>
              <a:rPr lang="hr-HR" altLang="sr-Latn-RS" smtClean="0"/>
              <a:t> </a:t>
            </a:r>
          </a:p>
          <a:p>
            <a:r>
              <a:rPr lang="hr-HR" altLang="sr-Latn-RS" smtClean="0"/>
              <a:t>ABC1</a:t>
            </a:r>
          </a:p>
          <a:p>
            <a:pPr lvl="1"/>
            <a:r>
              <a:rPr lang="hr-HR" altLang="sr-Latn-RS" smtClean="0"/>
              <a:t>Active transporter in cholesterol rich cell (endocytosis and resecretion with a load of cholesterol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476250"/>
            <a:ext cx="5135563" cy="5429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sr-Latn-RS" sz="2800" b="1" smtClean="0">
                <a:latin typeface="Comic Sans MS" pitchFamily="66" charset="0"/>
              </a:rPr>
              <a:t>Classification of hyperlipoproteinemia</a:t>
            </a:r>
          </a:p>
        </p:txBody>
      </p:sp>
      <p:graphicFrame>
        <p:nvGraphicFramePr>
          <p:cNvPr id="216067" name="Group 3"/>
          <p:cNvGraphicFramePr>
            <a:graphicFrameLocks noGrp="1"/>
          </p:cNvGraphicFramePr>
          <p:nvPr>
            <p:ph type="tbl" idx="1"/>
          </p:nvPr>
        </p:nvGraphicFramePr>
        <p:xfrm>
          <a:off x="323850" y="1557338"/>
          <a:ext cx="8486775" cy="4804218"/>
        </p:xfrm>
        <a:graphic>
          <a:graphicData uri="http://schemas.openxmlformats.org/drawingml/2006/table">
            <a:tbl>
              <a:tblPr/>
              <a:tblGrid>
                <a:gridCol w="4103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3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9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omic Sans MS" pitchFamily="66" charset="0"/>
                        </a:rPr>
                        <a:t>PRIMARY</a:t>
                      </a:r>
                    </a:p>
                  </a:txBody>
                  <a:tcPr marT="45690" marB="456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omic Sans MS" pitchFamily="66" charset="0"/>
                        </a:rPr>
                        <a:t>SECONDARY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omic Sans MS" pitchFamily="66" charset="0"/>
                        </a:rPr>
                        <a:t>Hypercholesterolemia: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Familial hypercholesterolemia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Familial defect of Apo B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Polygenic hypercholesterolemia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Familial hyperalphalipoproteinemia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Accumulation of cholesterol esters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sr-Latn-R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omic Sans MS" pitchFamily="66" charset="0"/>
                        </a:rPr>
                        <a:t>Hypertriglyceridemia: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Familial deficiency of Lipoprotein lipase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Familial deficiency of Apo C II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Familial deficiency of hepatic lipase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Familial hypertriglyceridema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sr-Latn-R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omic Sans MS" pitchFamily="66" charset="0"/>
                        </a:rPr>
                        <a:t>Combined hyperlipoproteinemia: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Hyperlipoproteinemia Type III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Familial combined hyperlipoproteinemia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sr-Latn-R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omic Sans MS" pitchFamily="66" charset="0"/>
                        </a:rPr>
                        <a:t>Hypercholesterolemia: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Hypothyroidism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Nephritic syndrome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Cholestasis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Drugs (cycklosporin, antiepileptic)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sr-Latn-R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omic Sans MS" pitchFamily="66" charset="0"/>
                        </a:rPr>
                        <a:t>Hypertriglyceridemia:</a:t>
                      </a: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Diabetes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Chronicle kidney diseases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Obesity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Alcohol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Drugs (estrogens, corticosteroid, β-blockators)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sr-Latn-R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omic Sans MS" pitchFamily="66" charset="0"/>
                        </a:rPr>
                        <a:t>Combined hyperlipoproteinemia:</a:t>
                      </a: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Hypothyroidism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Nephritic syndrome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Drugs (thiazide diuretics)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ipizaci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2390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hr-HR" altLang="sr-Latn-RS" sz="2800" smtClean="0">
                <a:solidFill>
                  <a:srgbClr val="008000"/>
                </a:solidFill>
                <a:latin typeface="Comic Sans MS" pitchFamily="66" charset="0"/>
              </a:rPr>
              <a:t>C</a:t>
            </a:r>
            <a:r>
              <a:rPr lang="en-US" altLang="sr-Latn-RS" sz="2800" smtClean="0">
                <a:solidFill>
                  <a:srgbClr val="008000"/>
                </a:solidFill>
                <a:latin typeface="Comic Sans MS" pitchFamily="66" charset="0"/>
              </a:rPr>
              <a:t>lassification of lipoprotein abnormality according to Frederickson-WHO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ipopro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2313" r="2853" b="4816"/>
          <a:stretch>
            <a:fillRect/>
          </a:stretch>
        </p:blipFill>
        <p:spPr bwMode="auto">
          <a:xfrm>
            <a:off x="971550" y="974725"/>
            <a:ext cx="69850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476375" y="1052513"/>
            <a:ext cx="1439863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r-HR" altLang="sr-Latn-R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625880"/>
              </p:ext>
            </p:extLst>
          </p:nvPr>
        </p:nvGraphicFramePr>
        <p:xfrm>
          <a:off x="179388" y="620688"/>
          <a:ext cx="8497068" cy="5243581"/>
        </p:xfrm>
        <a:graphic>
          <a:graphicData uri="http://schemas.openxmlformats.org/drawingml/2006/table">
            <a:tbl>
              <a:tblPr/>
              <a:tblGrid>
                <a:gridCol w="93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9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8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41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Type </a:t>
                      </a:r>
                      <a:endParaRPr kumimoji="1" lang="en-US" altLang="sr-Latn-R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metabolic defect </a:t>
                      </a:r>
                      <a:endParaRPr kumimoji="1" lang="en-US" altLang="sr-Latn-R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LP abnormality </a:t>
                      </a:r>
                      <a:endParaRPr kumimoji="1" lang="en-US" altLang="sr-Latn-R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predominant</a:t>
                      </a:r>
                      <a:br>
                        <a:rPr kumimoji="1" lang="en-US" altLang="sr-Latn-R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1" lang="en-US" altLang="sr-Latn-R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hyperlipidemia </a:t>
                      </a:r>
                      <a:endParaRPr kumimoji="1" lang="en-US" altLang="sr-Latn-R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4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 </a:t>
                      </a:r>
                      <a:endParaRPr kumimoji="1" lang="en-US" altLang="sr-Latn-R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deficient lipoprotein lipase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fasting chylomicrons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hypertriglyceridemia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0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IIa</a:t>
                      </a:r>
                      <a:r>
                        <a:rPr kumimoji="1" lang="en-US" altLang="sr-Latn-R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1" lang="en-US" altLang="sr-Latn-R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deficient </a:t>
                      </a:r>
                      <a:r>
                        <a:rPr kumimoji="1" lang="en-US" altLang="sr-Latn-R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apoB</a:t>
                      </a: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receptors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increased LDL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hypercholesterolemia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02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IIb </a:t>
                      </a:r>
                      <a:endParaRPr kumimoji="1" lang="en-US" altLang="sr-Latn-R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deficient </a:t>
                      </a:r>
                      <a:r>
                        <a:rPr kumimoji="1" lang="en-US" altLang="sr-Latn-R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apoB</a:t>
                      </a: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receptors</a:t>
                      </a:r>
                      <a:b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and deficient HDL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increased LDL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hypercholesterolemia</a:t>
                      </a:r>
                      <a:b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hypertriglyceridemia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32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III </a:t>
                      </a:r>
                      <a:endParaRPr kumimoji="1" lang="en-US" altLang="sr-Latn-R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defective </a:t>
                      </a:r>
                      <a:r>
                        <a:rPr kumimoji="1" lang="en-US" altLang="sr-Latn-R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apoE</a:t>
                      </a: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increased IDL and</a:t>
                      </a:r>
                      <a:br>
                        <a:rPr kumimoji="1" lang="en-US" altLang="sr-Latn-R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1" lang="en-US" altLang="sr-Latn-R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chylomicron remnants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hypercholesterolemia</a:t>
                      </a:r>
                      <a:b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hypertriglyceridemia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02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IV </a:t>
                      </a:r>
                      <a:endParaRPr kumimoji="1" lang="en-US" altLang="sr-Latn-R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deficient HDL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increased VLDL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hypertriglyceridemia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91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 </a:t>
                      </a:r>
                      <a:endParaRPr kumimoji="1" lang="en-US" altLang="sr-Latn-R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deficient </a:t>
                      </a:r>
                      <a:r>
                        <a:rPr kumimoji="1" lang="en-US" altLang="sr-Latn-R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lipoproteinlipase</a:t>
                      </a: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and deficient HDL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fasting chylomicrons</a:t>
                      </a:r>
                      <a:b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and increased VLDL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sr-Latn-R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hypertriglyceridemia </a:t>
                      </a:r>
                    </a:p>
                  </a:txBody>
                  <a:tcPr marL="91435" marR="91435"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0925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hdl-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41438"/>
            <a:ext cx="7704137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7"/>
          <p:cNvSpPr>
            <a:spLocks noChangeArrowheads="1"/>
          </p:cNvSpPr>
          <p:nvPr/>
        </p:nvSpPr>
        <p:spPr bwMode="auto">
          <a:xfrm>
            <a:off x="5148263" y="6237288"/>
            <a:ext cx="3560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r-Latn-RS" sz="2400">
                <a:latin typeface="Arial" charset="0"/>
              </a:rPr>
              <a:t> </a:t>
            </a:r>
            <a:r>
              <a:rPr lang="en-US" altLang="sr-Latn-RS" sz="1200">
                <a:latin typeface="Arial" charset="0"/>
              </a:rPr>
              <a:t>www.hmiworld.org/hmi/issues/sept-oct07/hdl.php</a:t>
            </a:r>
          </a:p>
        </p:txBody>
      </p:sp>
      <p:sp>
        <p:nvSpPr>
          <p:cNvPr id="61444" name="Text Box 8"/>
          <p:cNvSpPr txBox="1">
            <a:spLocks noChangeArrowheads="1"/>
          </p:cNvSpPr>
          <p:nvPr/>
        </p:nvSpPr>
        <p:spPr bwMode="auto">
          <a:xfrm>
            <a:off x="900113" y="404813"/>
            <a:ext cx="784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r-HR" altLang="sr-Latn-RS" sz="2400">
                <a:latin typeface="Arial" charset="0"/>
              </a:rPr>
              <a:t>Atherosclerosis as a consequence of hypercholesterolemia</a:t>
            </a:r>
            <a:endParaRPr lang="en-US" altLang="sr-Latn-R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2828836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hlinkClick r:id="rId2"/>
              </a:rPr>
              <a:t>http://www.namrata.co/</a:t>
            </a:r>
            <a:r>
              <a:rPr lang="hr-HR" dirty="0" err="1" smtClean="0">
                <a:hlinkClick r:id="rId2"/>
              </a:rPr>
              <a:t>cholesterol</a:t>
            </a:r>
            <a:r>
              <a:rPr lang="hr-HR" dirty="0" smtClean="0">
                <a:hlinkClick r:id="rId2"/>
              </a:rPr>
              <a:t>-</a:t>
            </a:r>
            <a:r>
              <a:rPr lang="hr-HR" dirty="0" err="1" smtClean="0">
                <a:hlinkClick r:id="rId2"/>
              </a:rPr>
              <a:t>and</a:t>
            </a:r>
            <a:r>
              <a:rPr lang="hr-HR" dirty="0" smtClean="0">
                <a:hlinkClick r:id="rId2"/>
              </a:rPr>
              <a:t>-</a:t>
            </a:r>
            <a:r>
              <a:rPr lang="hr-HR" dirty="0" err="1" smtClean="0">
                <a:hlinkClick r:id="rId2"/>
              </a:rPr>
              <a:t>lipoproteins</a:t>
            </a:r>
            <a:r>
              <a:rPr lang="hr-HR" dirty="0" smtClean="0">
                <a:hlinkClick r:id="rId2"/>
              </a:rPr>
              <a:t>-</a:t>
            </a:r>
            <a:r>
              <a:rPr lang="hr-HR" dirty="0" err="1" smtClean="0">
                <a:hlinkClick r:id="rId2"/>
              </a:rPr>
              <a:t>multiple</a:t>
            </a:r>
            <a:r>
              <a:rPr lang="hr-HR" dirty="0" smtClean="0">
                <a:hlinkClick r:id="rId2"/>
              </a:rPr>
              <a:t>-</a:t>
            </a:r>
            <a:r>
              <a:rPr lang="hr-HR" dirty="0" err="1" smtClean="0">
                <a:hlinkClick r:id="rId2"/>
              </a:rPr>
              <a:t>choice</a:t>
            </a:r>
            <a:r>
              <a:rPr lang="hr-HR" dirty="0" smtClean="0">
                <a:hlinkClick r:id="rId2"/>
              </a:rPr>
              <a:t>-</a:t>
            </a:r>
            <a:r>
              <a:rPr lang="hr-HR" dirty="0" err="1" smtClean="0">
                <a:hlinkClick r:id="rId2"/>
              </a:rPr>
              <a:t>questions</a:t>
            </a:r>
            <a:r>
              <a:rPr lang="hr-HR" dirty="0" smtClean="0">
                <a:hlinkClick r:id="rId2"/>
              </a:rPr>
              <a:t>-set-2/</a:t>
            </a:r>
            <a:r>
              <a:rPr lang="hr-HR" dirty="0" smtClean="0"/>
              <a:t>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4710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Excercises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List ans describe </a:t>
            </a:r>
            <a:r>
              <a:rPr lang="en-US" dirty="0" smtClean="0"/>
              <a:t> </a:t>
            </a:r>
            <a:r>
              <a:rPr lang="hr-HR" dirty="0" err="1" smtClean="0"/>
              <a:t>different</a:t>
            </a:r>
            <a:r>
              <a:rPr lang="hr-HR" dirty="0" smtClean="0"/>
              <a:t> </a:t>
            </a:r>
            <a:r>
              <a:rPr lang="hr-HR" dirty="0" err="1" smtClean="0"/>
              <a:t>types</a:t>
            </a:r>
            <a:r>
              <a:rPr lang="hr-HR" dirty="0" smtClean="0"/>
              <a:t> </a:t>
            </a:r>
            <a:r>
              <a:rPr lang="en-US" dirty="0" smtClean="0"/>
              <a:t>of apolipoprotein</a:t>
            </a:r>
            <a:r>
              <a:rPr lang="hr-HR" dirty="0" smtClean="0"/>
              <a:t>s</a:t>
            </a:r>
            <a:r>
              <a:rPr lang="en-US" dirty="0" smtClean="0"/>
              <a:t> and indicate their role in metabolism</a:t>
            </a:r>
            <a:r>
              <a:rPr lang="hr-HR" dirty="0" smtClean="0"/>
              <a:t>!</a:t>
            </a:r>
          </a:p>
          <a:p>
            <a:r>
              <a:rPr lang="hr-HR" dirty="0" smtClean="0"/>
              <a:t>List and describe</a:t>
            </a:r>
            <a:r>
              <a:rPr lang="en-US" dirty="0" smtClean="0"/>
              <a:t> different types of </a:t>
            </a:r>
            <a:r>
              <a:rPr lang="hr-HR" dirty="0" err="1" smtClean="0"/>
              <a:t>lipoproteins</a:t>
            </a:r>
            <a:r>
              <a:rPr lang="en-US" dirty="0" smtClean="0"/>
              <a:t> and indicate their role in metabolism</a:t>
            </a:r>
            <a:r>
              <a:rPr lang="hr-HR" dirty="0" smtClean="0"/>
              <a:t>!</a:t>
            </a:r>
          </a:p>
          <a:p>
            <a:r>
              <a:rPr lang="hr-HR" dirty="0" err="1" smtClean="0"/>
              <a:t>Display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composition</a:t>
            </a:r>
            <a:r>
              <a:rPr lang="hr-HR" dirty="0" smtClean="0"/>
              <a:t> 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different</a:t>
            </a:r>
            <a:r>
              <a:rPr lang="hr-HR" dirty="0" smtClean="0"/>
              <a:t> </a:t>
            </a:r>
            <a:r>
              <a:rPr lang="hr-HR" dirty="0" err="1" smtClean="0"/>
              <a:t>lipoproteins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err="1" smtClean="0"/>
              <a:t>indicate</a:t>
            </a:r>
            <a:r>
              <a:rPr lang="hr-HR" smtClean="0"/>
              <a:t> </a:t>
            </a:r>
            <a:r>
              <a:rPr lang="en-US" smtClean="0"/>
              <a:t>the </a:t>
            </a:r>
            <a:r>
              <a:rPr lang="en-US" dirty="0" smtClean="0"/>
              <a:t>place of their creation</a:t>
            </a:r>
            <a:r>
              <a:rPr lang="hr-HR" dirty="0" smtClean="0"/>
              <a:t> (</a:t>
            </a:r>
            <a:r>
              <a:rPr lang="hr-HR" dirty="0" err="1" smtClean="0"/>
              <a:t>occurrence</a:t>
            </a:r>
            <a:r>
              <a:rPr lang="hr-HR" dirty="0" smtClean="0"/>
              <a:t>)!</a:t>
            </a:r>
          </a:p>
        </p:txBody>
      </p:sp>
    </p:spTree>
    <p:extLst>
      <p:ext uri="{BB962C8B-B14F-4D97-AF65-F5344CB8AC3E}">
        <p14:creationId xmlns:p14="http://schemas.microsoft.com/office/powerpoint/2010/main" val="277635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11" y="859135"/>
            <a:ext cx="7886700" cy="994172"/>
          </a:xfrm>
        </p:spPr>
        <p:txBody>
          <a:bodyPr/>
          <a:lstStyle/>
          <a:p>
            <a:r>
              <a:rPr lang="hr-HR" dirty="0" err="1" smtClean="0"/>
              <a:t>Intracelular</a:t>
            </a:r>
            <a:r>
              <a:rPr lang="hr-HR" dirty="0" smtClean="0"/>
              <a:t> lipid </a:t>
            </a:r>
            <a:r>
              <a:rPr lang="hr-HR" dirty="0" err="1" smtClean="0"/>
              <a:t>metabolism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 smtClean="0"/>
              <a:t>Major </a:t>
            </a:r>
            <a:r>
              <a:rPr lang="hr-HR" dirty="0" err="1" smtClean="0"/>
              <a:t>pathways</a:t>
            </a:r>
            <a:endParaRPr lang="hr-HR" dirty="0" smtClean="0"/>
          </a:p>
          <a:p>
            <a:pPr lvl="1"/>
            <a:r>
              <a:rPr lang="hr-HR" dirty="0" smtClean="0"/>
              <a:t>1) </a:t>
            </a:r>
            <a:r>
              <a:rPr lang="hr-HR" dirty="0" err="1" smtClean="0"/>
              <a:t>Fatty</a:t>
            </a:r>
            <a:r>
              <a:rPr lang="hr-HR" dirty="0" smtClean="0"/>
              <a:t> </a:t>
            </a:r>
            <a:r>
              <a:rPr lang="hr-HR" dirty="0" err="1" smtClean="0"/>
              <a:t>acid</a:t>
            </a:r>
            <a:r>
              <a:rPr lang="hr-HR" dirty="0" smtClean="0"/>
              <a:t> </a:t>
            </a:r>
            <a:r>
              <a:rPr lang="hr-HR" dirty="0" err="1" smtClean="0"/>
              <a:t>catabolism</a:t>
            </a:r>
            <a:endParaRPr lang="hr-HR" dirty="0" smtClean="0"/>
          </a:p>
          <a:p>
            <a:pPr lvl="1"/>
            <a:r>
              <a:rPr lang="hr-HR" dirty="0" smtClean="0"/>
              <a:t>2) </a:t>
            </a:r>
            <a:r>
              <a:rPr lang="hr-HR" dirty="0" err="1" smtClean="0"/>
              <a:t>fatty</a:t>
            </a:r>
            <a:r>
              <a:rPr lang="hr-HR" dirty="0" smtClean="0"/>
              <a:t> </a:t>
            </a:r>
            <a:r>
              <a:rPr lang="hr-HR" dirty="0" err="1" smtClean="0"/>
              <a:t>acid</a:t>
            </a:r>
            <a:r>
              <a:rPr lang="hr-HR" dirty="0" smtClean="0"/>
              <a:t> </a:t>
            </a:r>
            <a:r>
              <a:rPr lang="hr-HR" dirty="0" err="1" smtClean="0"/>
              <a:t>synthesis</a:t>
            </a:r>
            <a:endParaRPr lang="hr-HR" dirty="0" smtClean="0"/>
          </a:p>
          <a:p>
            <a:pPr lvl="1"/>
            <a:r>
              <a:rPr lang="hr-HR" dirty="0" smtClean="0"/>
              <a:t>3) </a:t>
            </a:r>
            <a:r>
              <a:rPr lang="hr-HR" dirty="0" err="1" smtClean="0"/>
              <a:t>ketogenesis</a:t>
            </a:r>
            <a:endParaRPr lang="hr-HR" dirty="0" smtClean="0"/>
          </a:p>
          <a:p>
            <a:pPr lvl="1"/>
            <a:r>
              <a:rPr lang="hr-HR" dirty="0" smtClean="0"/>
              <a:t>4) </a:t>
            </a:r>
            <a:r>
              <a:rPr lang="hr-HR" dirty="0" err="1" smtClean="0"/>
              <a:t>Cholesterol</a:t>
            </a:r>
            <a:r>
              <a:rPr lang="hr-HR" dirty="0" smtClean="0"/>
              <a:t> </a:t>
            </a:r>
            <a:r>
              <a:rPr lang="hr-HR" dirty="0" err="1" smtClean="0"/>
              <a:t>synthesis</a:t>
            </a:r>
            <a:endParaRPr lang="hr-HR" dirty="0" smtClean="0"/>
          </a:p>
          <a:p>
            <a:pPr lvl="1"/>
            <a:r>
              <a:rPr lang="hr-HR" dirty="0" smtClean="0"/>
              <a:t>5) </a:t>
            </a:r>
            <a:r>
              <a:rPr lang="hr-HR" dirty="0" err="1" smtClean="0"/>
              <a:t>Synthesis</a:t>
            </a:r>
            <a:r>
              <a:rPr lang="hr-HR" dirty="0" smtClean="0"/>
              <a:t> of </a:t>
            </a:r>
            <a:r>
              <a:rPr lang="hr-HR" dirty="0" err="1" smtClean="0"/>
              <a:t>other</a:t>
            </a:r>
            <a:r>
              <a:rPr lang="hr-HR" dirty="0" smtClean="0"/>
              <a:t> </a:t>
            </a:r>
            <a:r>
              <a:rPr lang="hr-HR" dirty="0" err="1" smtClean="0"/>
              <a:t>lipids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9404" t="27975" r="36214" b="17865"/>
          <a:stretch/>
        </p:blipFill>
        <p:spPr>
          <a:xfrm>
            <a:off x="852854" y="1608021"/>
            <a:ext cx="3368372" cy="4208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2854" y="2352337"/>
            <a:ext cx="474785" cy="342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852854" y="3950258"/>
            <a:ext cx="474785" cy="2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5305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altLang="sr-Latn-RS" smtClean="0"/>
              <a:t>Lipoproteins: Metabolism and Role(s); Related Diseases</a:t>
            </a:r>
            <a:r>
              <a:rPr lang="hr-HR" altLang="sr-Latn-RS" smtClean="0"/>
              <a:t> </a:t>
            </a:r>
            <a:endParaRPr lang="en-US" altLang="sr-Latn-R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</a:extLst>
        </p:spPr>
        <p:txBody>
          <a:bodyPr lIns="92075" tIns="46038" rIns="92075" bIns="46038"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sr-Latn-RS" dirty="0" smtClean="0"/>
              <a:t>Professor </a:t>
            </a:r>
            <a:r>
              <a:rPr lang="en-US" altLang="sr-Latn-RS" dirty="0" smtClean="0"/>
              <a:t>Daria Pašalić, MSc, PhD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  <p:bldP spid="11267" grpId="0" build="p" autoUpdateAnimBg="0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this lecture student should solve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the properties of the group of biomolecules that belongs to a group of lipids?</a:t>
            </a:r>
          </a:p>
          <a:p>
            <a:r>
              <a:rPr lang="en-US" dirty="0" smtClean="0"/>
              <a:t>Digestion of lipids</a:t>
            </a:r>
          </a:p>
          <a:p>
            <a:r>
              <a:rPr lang="en-US" dirty="0" smtClean="0"/>
              <a:t>Absorption of lipids </a:t>
            </a:r>
          </a:p>
          <a:p>
            <a:r>
              <a:rPr lang="en-US" dirty="0" smtClean="0"/>
              <a:t>Structural composition of different lipoprotein classes</a:t>
            </a:r>
          </a:p>
          <a:p>
            <a:r>
              <a:rPr lang="en-US" dirty="0" smtClean="0"/>
              <a:t>Specifies of the metabolism of different types of lipoproteins</a:t>
            </a:r>
          </a:p>
          <a:p>
            <a:endParaRPr lang="hr-HR" dirty="0" smtClean="0"/>
          </a:p>
          <a:p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2931238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09_0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4267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F09_0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90925"/>
            <a:ext cx="4572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0"/>
          <p:cNvSpPr txBox="1">
            <a:spLocks noChangeArrowheads="1"/>
          </p:cNvSpPr>
          <p:nvPr/>
        </p:nvSpPr>
        <p:spPr bwMode="auto">
          <a:xfrm>
            <a:off x="468313" y="0"/>
            <a:ext cx="6769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sr-Latn-RS" sz="2400" dirty="0" smtClean="0">
                <a:latin typeface="Arial" charset="0"/>
              </a:rPr>
              <a:t>Physical-chemical properties of lipids present in circulation</a:t>
            </a:r>
            <a:endParaRPr lang="en-US" altLang="sr-Latn-RS" sz="240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6331" y="4293096"/>
            <a:ext cx="2231479" cy="461665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Lipophilic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0112" y="1412776"/>
            <a:ext cx="2232248" cy="461665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Amphiphilic</a:t>
            </a:r>
            <a:endParaRPr lang="en-US" dirty="0"/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>
            <a:off x="4427984" y="1643609"/>
            <a:ext cx="1152128" cy="230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364088" y="1874441"/>
            <a:ext cx="765448" cy="2027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" idx="2"/>
          </p:cNvCxnSpPr>
          <p:nvPr/>
        </p:nvCxnSpPr>
        <p:spPr>
          <a:xfrm>
            <a:off x="6696236" y="1874441"/>
            <a:ext cx="684076" cy="2011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55576" y="3501009"/>
            <a:ext cx="216024" cy="1022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92696"/>
            <a:ext cx="44196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56176" y="1340768"/>
            <a:ext cx="2232248" cy="461665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 smtClean="0"/>
              <a:t>Amphiphilic</a:t>
            </a:r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6255296" y="4653136"/>
            <a:ext cx="2231479" cy="461665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Lipophilic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True"/>
  <p:tag name="HOTSPOTTYPE" val="DefinedInNavigator"/>
  <p:tag name="BRANCHTO" val="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2299</TotalTime>
  <Words>1360</Words>
  <Application>Microsoft Office PowerPoint</Application>
  <PresentationFormat>On-screen Show (4:3)</PresentationFormat>
  <Paragraphs>332</Paragraphs>
  <Slides>47</Slides>
  <Notes>18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Comic Sans MS</vt:lpstr>
      <vt:lpstr>Symbol</vt:lpstr>
      <vt:lpstr>Tahoma</vt:lpstr>
      <vt:lpstr>Times New Roman</vt:lpstr>
      <vt:lpstr>Office Theme</vt:lpstr>
      <vt:lpstr>An overview of lipid metabolism</vt:lpstr>
      <vt:lpstr>Exogenous (dietary) lipid metabolism </vt:lpstr>
      <vt:lpstr>Endogenous lipid metabolism </vt:lpstr>
      <vt:lpstr>Fatty acids are taken up by cells </vt:lpstr>
      <vt:lpstr>Intracelular lipid metabolism</vt:lpstr>
      <vt:lpstr>Lipoproteins: Metabolism and Role(s); Related Diseases </vt:lpstr>
      <vt:lpstr>With this lecture student should solve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APOLIPOPROTEINS and their ROLES</vt:lpstr>
      <vt:lpstr>PowerPoint Presentation</vt:lpstr>
      <vt:lpstr>PowerPoint Presentation</vt:lpstr>
      <vt:lpstr>PowerPoint Presentation</vt:lpstr>
      <vt:lpstr>The major enzymes involved in lipoprotein metabolism ( in circulation)</vt:lpstr>
      <vt:lpstr>PowerPoint Presentation</vt:lpstr>
      <vt:lpstr>PowerPoint Presentation</vt:lpstr>
      <vt:lpstr>PowerPoint Presentation</vt:lpstr>
      <vt:lpstr>Metabolism of chylomicrons</vt:lpstr>
      <vt:lpstr>CHYLOMICRONS</vt:lpstr>
      <vt:lpstr>PowerPoint Presentation</vt:lpstr>
      <vt:lpstr>Very low density lipoproteins (VLDL; pre- lipoproteins)</vt:lpstr>
      <vt:lpstr>PowerPoint Presentation</vt:lpstr>
      <vt:lpstr>PowerPoint Presentation</vt:lpstr>
      <vt:lpstr>Low density lipoproteins (LDL; -lipoproteins)</vt:lpstr>
      <vt:lpstr>PowerPoint Presentation</vt:lpstr>
      <vt:lpstr>PowerPoint Presentation</vt:lpstr>
      <vt:lpstr>PowerPoint Presentation</vt:lpstr>
      <vt:lpstr>High density lipoprotein</vt:lpstr>
      <vt:lpstr>PowerPoint Presentation</vt:lpstr>
      <vt:lpstr>High density lipoproteins (HDL; -lipoproteins)</vt:lpstr>
      <vt:lpstr>PowerPoint Presentation</vt:lpstr>
      <vt:lpstr>PowerPoint Presentation</vt:lpstr>
      <vt:lpstr>HDL-Cholesterol uptake and intake</vt:lpstr>
      <vt:lpstr>Classification of hyperlipoproteinemia</vt:lpstr>
      <vt:lpstr>Classification of lipoprotein abnormality according to Frederickson-WHO</vt:lpstr>
      <vt:lpstr>PowerPoint Presentation</vt:lpstr>
      <vt:lpstr>PowerPoint Presentation</vt:lpstr>
      <vt:lpstr>PowerPoint Presentation</vt:lpstr>
      <vt:lpstr>PowerPoint Presentation</vt:lpstr>
      <vt:lpstr>Excercises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METABOLIZAM LIPOPROTEINA</dc:title>
  <dc:creator>*</dc:creator>
  <cp:lastModifiedBy>Daria Pašalić</cp:lastModifiedBy>
  <cp:revision>139</cp:revision>
  <dcterms:created xsi:type="dcterms:W3CDTF">2001-01-10T05:23:10Z</dcterms:created>
  <dcterms:modified xsi:type="dcterms:W3CDTF">2021-04-28T11:11:27Z</dcterms:modified>
</cp:coreProperties>
</file>